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commentAuthors.xml" ContentType="application/vnd.openxmlformats-officedocument.presentationml.commentAuthors+xml"/>
  <Override PartName="/ppt/comments/comment1.xml" ContentType="application/vnd.openxmlformats-officedocument.presentationml.comment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Lst>
  <p:sldSz cy="5143500" cx="9144000"/>
  <p:notesSz cx="6858000" cy="9144000"/>
  <p:embeddedFontLst>
    <p:embeddedFont>
      <p:font typeface="Assistant"/>
      <p:regular r:id="rId80"/>
      <p:bold r:id="rId81"/>
    </p:embeddedFont>
    <p:embeddedFont>
      <p:font typeface="Century Schoolbook"/>
      <p:regular r:id="rId82"/>
      <p:bold r:id="rId83"/>
      <p:italic r:id="rId84"/>
      <p:boldItalic r:id="rId85"/>
    </p:embeddedFont>
    <p:embeddedFont>
      <p:font typeface="Quattrocento Sans"/>
      <p:bold r:id="rId86"/>
      <p:boldItalic r:id="rId87"/>
    </p:embeddedFont>
    <p:embeddedFont>
      <p:font typeface="Helvetica Neue"/>
      <p:bold r:id="rId88"/>
      <p:boldItalic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90" roundtripDataSignature="AMtx7miYEy+QoZxU3TkdSIcpD9Knv/qqs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Bobby Walk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84" Type="http://schemas.openxmlformats.org/officeDocument/2006/relationships/font" Target="fonts/CenturySchoolbook-italic.fntdata"/><Relationship Id="rId42" Type="http://schemas.openxmlformats.org/officeDocument/2006/relationships/slide" Target="slides/slide35.xml"/><Relationship Id="rId89" Type="http://schemas.openxmlformats.org/officeDocument/2006/relationships/font" Target="fonts/HelveticaNeue-boldItalic.fntdata"/><Relationship Id="rId47" Type="http://schemas.openxmlformats.org/officeDocument/2006/relationships/slide" Target="slides/slide40.xml"/><Relationship Id="rId63" Type="http://schemas.openxmlformats.org/officeDocument/2006/relationships/slide" Target="slides/slide56.xml"/><Relationship Id="rId21" Type="http://schemas.openxmlformats.org/officeDocument/2006/relationships/slide" Target="slides/slide14.xml"/><Relationship Id="rId68" Type="http://schemas.openxmlformats.org/officeDocument/2006/relationships/slide" Target="slides/slide61.xml"/><Relationship Id="rId16" Type="http://schemas.openxmlformats.org/officeDocument/2006/relationships/slide" Target="slides/slide9.xml"/><Relationship Id="rId74" Type="http://schemas.openxmlformats.org/officeDocument/2006/relationships/slide" Target="slides/slide67.xml"/><Relationship Id="rId32" Type="http://schemas.openxmlformats.org/officeDocument/2006/relationships/slide" Target="slides/slide25.xml"/><Relationship Id="rId79" Type="http://schemas.openxmlformats.org/officeDocument/2006/relationships/slide" Target="slides/slide72.xml"/><Relationship Id="rId37" Type="http://schemas.openxmlformats.org/officeDocument/2006/relationships/slide" Target="slides/slide30.xml"/><Relationship Id="rId53" Type="http://schemas.openxmlformats.org/officeDocument/2006/relationships/slide" Target="slides/slide46.xml"/><Relationship Id="rId11" Type="http://schemas.openxmlformats.org/officeDocument/2006/relationships/slide" Target="slides/slide4.xml"/><Relationship Id="rId58" Type="http://schemas.openxmlformats.org/officeDocument/2006/relationships/slide" Target="slides/slide51.xml"/><Relationship Id="rId5" Type="http://schemas.openxmlformats.org/officeDocument/2006/relationships/slideMaster" Target="slideMasters/slideMaster1.xml"/><Relationship Id="rId90" Type="http://customschemas.google.com/relationships/presentationmetadata" Target="metadata"/><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22" Type="http://schemas.openxmlformats.org/officeDocument/2006/relationships/slide" Target="slides/slide15.xml"/><Relationship Id="rId69" Type="http://schemas.openxmlformats.org/officeDocument/2006/relationships/slide" Target="slides/slide62.xml"/><Relationship Id="rId27" Type="http://schemas.openxmlformats.org/officeDocument/2006/relationships/slide" Target="slides/slide20.xml"/><Relationship Id="rId85" Type="http://schemas.openxmlformats.org/officeDocument/2006/relationships/font" Target="fonts/CenturySchoolbook-boldItalic.fntdata"/><Relationship Id="rId80" Type="http://schemas.openxmlformats.org/officeDocument/2006/relationships/font" Target="fonts/Assistant-regular.fntdata"/><Relationship Id="rId8" Type="http://schemas.openxmlformats.org/officeDocument/2006/relationships/slide" Target="slides/slide1.xml"/><Relationship Id="rId72" Type="http://schemas.openxmlformats.org/officeDocument/2006/relationships/slide" Target="slides/slide65.xml"/><Relationship Id="rId51" Type="http://schemas.openxmlformats.org/officeDocument/2006/relationships/slide" Target="slides/slide44.xml"/><Relationship Id="rId93" Type="http://schemas.openxmlformats.org/officeDocument/2006/relationships/customXml" Target="../customXml/item3.xml"/><Relationship Id="rId3" Type="http://schemas.openxmlformats.org/officeDocument/2006/relationships/presProps" Target="presProps.xml"/><Relationship Id="rId46" Type="http://schemas.openxmlformats.org/officeDocument/2006/relationships/slide" Target="slides/slide39.xml"/><Relationship Id="rId33" Type="http://schemas.openxmlformats.org/officeDocument/2006/relationships/slide" Target="slides/slide26.xml"/><Relationship Id="rId38" Type="http://schemas.openxmlformats.org/officeDocument/2006/relationships/slide" Target="slides/slide31.xml"/><Relationship Id="rId67" Type="http://schemas.openxmlformats.org/officeDocument/2006/relationships/slide" Target="slides/slide60.xml"/><Relationship Id="rId25" Type="http://schemas.openxmlformats.org/officeDocument/2006/relationships/slide" Target="slides/slide18.xml"/><Relationship Id="rId12" Type="http://schemas.openxmlformats.org/officeDocument/2006/relationships/slide" Target="slides/slide5.xml"/><Relationship Id="rId59" Type="http://schemas.openxmlformats.org/officeDocument/2006/relationships/slide" Target="slides/slide52.xml"/><Relationship Id="rId17" Type="http://schemas.openxmlformats.org/officeDocument/2006/relationships/slide" Target="slides/slide10.xml"/><Relationship Id="rId83" Type="http://schemas.openxmlformats.org/officeDocument/2006/relationships/font" Target="fonts/CenturySchoolbook-bold.fntdata"/><Relationship Id="rId41" Type="http://schemas.openxmlformats.org/officeDocument/2006/relationships/slide" Target="slides/slide34.xml"/><Relationship Id="rId88" Type="http://schemas.openxmlformats.org/officeDocument/2006/relationships/font" Target="fonts/HelveticaNeue-bold.fntdata"/><Relationship Id="rId75" Type="http://schemas.openxmlformats.org/officeDocument/2006/relationships/slide" Target="slides/slide68.xml"/><Relationship Id="rId70" Type="http://schemas.openxmlformats.org/officeDocument/2006/relationships/slide" Target="slides/slide63.xml"/><Relationship Id="rId62" Type="http://schemas.openxmlformats.org/officeDocument/2006/relationships/slide" Target="slides/slide55.xml"/><Relationship Id="rId20" Type="http://schemas.openxmlformats.org/officeDocument/2006/relationships/slide" Target="slides/slide13.xml"/><Relationship Id="rId54" Type="http://schemas.openxmlformats.org/officeDocument/2006/relationships/slide" Target="slides/slide47.xml"/><Relationship Id="rId91" Type="http://schemas.openxmlformats.org/officeDocument/2006/relationships/customXml" Target="../customXml/item1.xml"/><Relationship Id="rId1" Type="http://schemas.openxmlformats.org/officeDocument/2006/relationships/theme" Target="theme/theme2.xml"/><Relationship Id="rId6" Type="http://schemas.openxmlformats.org/officeDocument/2006/relationships/slideMaster" Target="slideMasters/slideMaster2.xml"/><Relationship Id="rId49" Type="http://schemas.openxmlformats.org/officeDocument/2006/relationships/slide" Target="slides/slide42.xml"/><Relationship Id="rId36" Type="http://schemas.openxmlformats.org/officeDocument/2006/relationships/slide" Target="slides/slide29.xml"/><Relationship Id="rId23" Type="http://schemas.openxmlformats.org/officeDocument/2006/relationships/slide" Target="slides/slide16.xml"/><Relationship Id="rId28" Type="http://schemas.openxmlformats.org/officeDocument/2006/relationships/slide" Target="slides/slide21.xml"/><Relationship Id="rId57" Type="http://schemas.openxmlformats.org/officeDocument/2006/relationships/slide" Target="slides/slide50.xml"/><Relationship Id="rId15" Type="http://schemas.openxmlformats.org/officeDocument/2006/relationships/slide" Target="slides/slide8.xml"/><Relationship Id="rId86" Type="http://schemas.openxmlformats.org/officeDocument/2006/relationships/font" Target="fonts/QuattrocentoSans-bold.fntdata"/><Relationship Id="rId44" Type="http://schemas.openxmlformats.org/officeDocument/2006/relationships/slide" Target="slides/slide37.xml"/><Relationship Id="rId81" Type="http://schemas.openxmlformats.org/officeDocument/2006/relationships/font" Target="fonts/Assistant-bold.fntdata"/><Relationship Id="rId73" Type="http://schemas.openxmlformats.org/officeDocument/2006/relationships/slide" Target="slides/slide66.xml"/><Relationship Id="rId31" Type="http://schemas.openxmlformats.org/officeDocument/2006/relationships/slide" Target="slides/slide24.xml"/><Relationship Id="rId78" Type="http://schemas.openxmlformats.org/officeDocument/2006/relationships/slide" Target="slides/slide71.xml"/><Relationship Id="rId65" Type="http://schemas.openxmlformats.org/officeDocument/2006/relationships/slide" Target="slides/slide58.xml"/><Relationship Id="rId60" Type="http://schemas.openxmlformats.org/officeDocument/2006/relationships/slide" Target="slides/slide53.xml"/><Relationship Id="rId52" Type="http://schemas.openxmlformats.org/officeDocument/2006/relationships/slide" Target="slides/slide45.xml"/><Relationship Id="rId10" Type="http://schemas.openxmlformats.org/officeDocument/2006/relationships/slide" Target="slides/slide3.xml"/><Relationship Id="rId4" Type="http://schemas.openxmlformats.org/officeDocument/2006/relationships/commentAuthors" Target="commentAuthors.xml"/><Relationship Id="rId9" Type="http://schemas.openxmlformats.org/officeDocument/2006/relationships/slide" Target="slides/slide2.xml"/><Relationship Id="rId39" Type="http://schemas.openxmlformats.org/officeDocument/2006/relationships/slide" Target="slides/slide32.xml"/><Relationship Id="rId13" Type="http://schemas.openxmlformats.org/officeDocument/2006/relationships/slide" Target="slides/slide6.xml"/><Relationship Id="rId18" Type="http://schemas.openxmlformats.org/officeDocument/2006/relationships/slide" Target="slides/slide11.xml"/><Relationship Id="rId76" Type="http://schemas.openxmlformats.org/officeDocument/2006/relationships/slide" Target="slides/slide69.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notesMaster" Target="notesMasters/notesMaster1.xml"/><Relationship Id="rId71" Type="http://schemas.openxmlformats.org/officeDocument/2006/relationships/slide" Target="slides/slide64.xml"/><Relationship Id="rId92" Type="http://schemas.openxmlformats.org/officeDocument/2006/relationships/customXml" Target="../customXml/item2.xml"/><Relationship Id="rId2" Type="http://schemas.openxmlformats.org/officeDocument/2006/relationships/viewProps" Target="viewProps.xml"/><Relationship Id="rId29" Type="http://schemas.openxmlformats.org/officeDocument/2006/relationships/slide" Target="slides/slide22.xml"/><Relationship Id="rId40" Type="http://schemas.openxmlformats.org/officeDocument/2006/relationships/slide" Target="slides/slide33.xml"/><Relationship Id="rId87" Type="http://schemas.openxmlformats.org/officeDocument/2006/relationships/font" Target="fonts/QuattrocentoSans-boldItalic.fntdata"/><Relationship Id="rId45" Type="http://schemas.openxmlformats.org/officeDocument/2006/relationships/slide" Target="slides/slide38.xml"/><Relationship Id="rId66" Type="http://schemas.openxmlformats.org/officeDocument/2006/relationships/slide" Target="slides/slide59.xml"/><Relationship Id="rId24" Type="http://schemas.openxmlformats.org/officeDocument/2006/relationships/slide" Target="slides/slide17.xml"/><Relationship Id="rId82" Type="http://schemas.openxmlformats.org/officeDocument/2006/relationships/font" Target="fonts/CenturySchoolbook-regular.fntdata"/><Relationship Id="rId61" Type="http://schemas.openxmlformats.org/officeDocument/2006/relationships/slide" Target="slides/slide54.xml"/><Relationship Id="rId19" Type="http://schemas.openxmlformats.org/officeDocument/2006/relationships/slide" Target="slides/slide12.xml"/><Relationship Id="rId30" Type="http://schemas.openxmlformats.org/officeDocument/2006/relationships/slide" Target="slides/slide23.xml"/><Relationship Id="rId77" Type="http://schemas.openxmlformats.org/officeDocument/2006/relationships/slide" Target="slides/slide70.xml"/><Relationship Id="rId35" Type="http://schemas.openxmlformats.org/officeDocument/2006/relationships/slide" Target="slides/slide28.xml"/><Relationship Id="rId56" Type="http://schemas.openxmlformats.org/officeDocument/2006/relationships/slide" Target="slides/slide49.xml"/><Relationship Id="rId14"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5-12T14:30:56.556">
    <p:pos x="196" y="725"/>
    <p:text>Abbreviations?</p:text>
    <p:extLst>
      <p:ext uri="{C676402C-5697-4E1C-873F-D02D1690AC5C}">
        <p15:threadingInfo timeZoneBias="0"/>
      </p:ext>
      <p:ext uri="http://customooxmlschemas.google.com/">
        <go:slidesCustomData xmlns:go="http://customooxmlschemas.google.com/" commentPostId="AAAB6ZQs3N4"/>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o.int/news-room/commentaries/detail/primary-health-care--a-scalable-solution-to-the-noncommunicable-diseases-and-mental-health-crisi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ddaabc44cb_3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3ddaabc44cb_3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u="sng">
                <a:solidFill>
                  <a:schemeClr val="hlink"/>
                </a:solidFill>
                <a:hlinkClick r:id="rId2"/>
              </a:rPr>
              <a:t>https://www.who.int/news-room/commentaries/detail/primary-health-care--a-scalable-solution-to-the-noncommunicable-diseases-and-mental-health-crisis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The global health and equity crisis of NCDs and mental health is so vast that deciding how to respond can seem overwhelmingly complex.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The best starting point however is no mystery.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The primary health care approach is a globally scalable and holistic approach that holds power to lessen the NCD and mental health burden and improve the lives of billions.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Integrated - effective, accessible, affordable - </a:t>
            </a:r>
            <a:r>
              <a:rPr lang="en" sz="1350">
                <a:solidFill>
                  <a:srgbClr val="001D35"/>
                </a:solidFill>
                <a:highlight>
                  <a:schemeClr val="lt1"/>
                </a:highlight>
              </a:rPr>
              <a:t>breaking down traditional silos between different healthcare settings and professionals to ensure seamless and efficient care delivery.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Multisector</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Country ownership, people centred </a:t>
            </a:r>
            <a:endParaRPr>
              <a:solidFill>
                <a:schemeClr val="dk1"/>
              </a:solidFill>
            </a:endParaRPr>
          </a:p>
          <a:p>
            <a:pPr indent="-301625" lvl="0" marL="457200" rtl="0" algn="l">
              <a:lnSpc>
                <a:spcPct val="115000"/>
              </a:lnSpc>
              <a:spcBef>
                <a:spcPts val="1500"/>
              </a:spcBef>
              <a:spcAft>
                <a:spcPts val="0"/>
              </a:spcAft>
              <a:buClr>
                <a:srgbClr val="333333"/>
              </a:buClr>
              <a:buSzPts val="1150"/>
              <a:buFont typeface="Arial"/>
              <a:buAutoNum type="arabicPeriod"/>
            </a:pPr>
            <a:r>
              <a:rPr b="1" lang="en" sz="1150">
                <a:solidFill>
                  <a:srgbClr val="333333"/>
                </a:solidFill>
                <a:highlight>
                  <a:schemeClr val="lt1"/>
                </a:highlight>
              </a:rPr>
              <a:t>NCDs are preventable - </a:t>
            </a:r>
            <a:r>
              <a:rPr lang="en" sz="1150">
                <a:solidFill>
                  <a:srgbClr val="333333"/>
                </a:solidFill>
                <a:highlight>
                  <a:schemeClr val="lt1"/>
                </a:highlight>
              </a:rPr>
              <a:t>focussing on prevention reduces the incidence of diseases before they even start</a:t>
            </a:r>
            <a:endParaRPr sz="1150">
              <a:solidFill>
                <a:srgbClr val="333333"/>
              </a:solidFill>
              <a:highlight>
                <a:schemeClr val="lt1"/>
              </a:highlight>
            </a:endParaRPr>
          </a:p>
          <a:p>
            <a:pPr indent="-301625" lvl="0" marL="457200" rtl="0" algn="l">
              <a:lnSpc>
                <a:spcPct val="115000"/>
              </a:lnSpc>
              <a:spcBef>
                <a:spcPts val="0"/>
              </a:spcBef>
              <a:spcAft>
                <a:spcPts val="0"/>
              </a:spcAft>
              <a:buClr>
                <a:srgbClr val="333333"/>
              </a:buClr>
              <a:buSzPts val="1150"/>
              <a:buFont typeface="Arial"/>
              <a:buAutoNum type="arabicPeriod"/>
            </a:pPr>
            <a:r>
              <a:rPr b="1" lang="en" sz="1150">
                <a:solidFill>
                  <a:srgbClr val="333333"/>
                </a:solidFill>
                <a:highlight>
                  <a:schemeClr val="lt1"/>
                </a:highlight>
              </a:rPr>
              <a:t>Cost-effectiveness - </a:t>
            </a:r>
            <a:r>
              <a:rPr lang="en" sz="1150">
                <a:solidFill>
                  <a:srgbClr val="333333"/>
                </a:solidFill>
                <a:highlight>
                  <a:schemeClr val="lt1"/>
                </a:highlight>
              </a:rPr>
              <a:t>prevention is more economical than treatment and reduces both direct (treatment associated) and indirect costs (productivity). </a:t>
            </a:r>
            <a:r>
              <a:rPr lang="en">
                <a:solidFill>
                  <a:schemeClr val="dk1"/>
                </a:solidFill>
              </a:rPr>
              <a:t>Treatment of NCDs often involves costly long-term medication, hospital stays, surgeries, and specialist care. Prevention (e.g., promoting healthy lifestyles, early screening/POCT) reduces both direct healthcare costs and indirect costs (like lost productivity).</a:t>
            </a:r>
            <a:endParaRPr sz="1150">
              <a:solidFill>
                <a:srgbClr val="333333"/>
              </a:solidFill>
              <a:highlight>
                <a:schemeClr val="lt1"/>
              </a:highlight>
            </a:endParaRPr>
          </a:p>
          <a:p>
            <a:pPr indent="-301625" lvl="0" marL="457200" rtl="0" algn="l">
              <a:lnSpc>
                <a:spcPct val="115000"/>
              </a:lnSpc>
              <a:spcBef>
                <a:spcPts val="0"/>
              </a:spcBef>
              <a:spcAft>
                <a:spcPts val="0"/>
              </a:spcAft>
              <a:buClr>
                <a:srgbClr val="333333"/>
              </a:buClr>
              <a:buSzPts val="1150"/>
              <a:buFont typeface="Arial"/>
              <a:buAutoNum type="arabicPeriod"/>
            </a:pPr>
            <a:r>
              <a:rPr b="1" lang="en" sz="1150">
                <a:solidFill>
                  <a:srgbClr val="333333"/>
                </a:solidFill>
                <a:highlight>
                  <a:schemeClr val="lt1"/>
                </a:highlight>
              </a:rPr>
              <a:t>Reduces health system burden - </a:t>
            </a:r>
            <a:r>
              <a:rPr lang="en">
                <a:solidFill>
                  <a:schemeClr val="dk1"/>
                </a:solidFill>
              </a:rPr>
              <a:t>Prevention frees up resources for other health needs, reduces hospital admissions and avoids system overload, especially in low-resource settings. NCDs account for the </a:t>
            </a:r>
            <a:r>
              <a:rPr b="1" lang="en">
                <a:solidFill>
                  <a:schemeClr val="dk1"/>
                </a:solidFill>
              </a:rPr>
              <a:t>majority of healthcare use</a:t>
            </a:r>
            <a:r>
              <a:rPr lang="en">
                <a:solidFill>
                  <a:schemeClr val="dk1"/>
                </a:solidFill>
              </a:rPr>
              <a:t> globally.</a:t>
            </a:r>
            <a:endParaRPr sz="1150">
              <a:solidFill>
                <a:srgbClr val="333333"/>
              </a:solidFill>
              <a:highlight>
                <a:schemeClr val="lt1"/>
              </a:highlight>
            </a:endParaRPr>
          </a:p>
          <a:p>
            <a:pPr indent="-301625" lvl="0" marL="457200" rtl="0" algn="l">
              <a:lnSpc>
                <a:spcPct val="115000"/>
              </a:lnSpc>
              <a:spcBef>
                <a:spcPts val="0"/>
              </a:spcBef>
              <a:spcAft>
                <a:spcPts val="0"/>
              </a:spcAft>
              <a:buClr>
                <a:srgbClr val="333333"/>
              </a:buClr>
              <a:buSzPts val="1150"/>
              <a:buFont typeface="Arial"/>
              <a:buAutoNum type="arabicPeriod"/>
            </a:pPr>
            <a:r>
              <a:rPr b="1" lang="en" sz="1150">
                <a:solidFill>
                  <a:srgbClr val="333333"/>
                </a:solidFill>
                <a:highlight>
                  <a:schemeClr val="lt1"/>
                </a:highlight>
              </a:rPr>
              <a:t>Improves quality of life - </a:t>
            </a:r>
            <a:r>
              <a:rPr lang="en" sz="1150">
                <a:solidFill>
                  <a:srgbClr val="333333"/>
                </a:solidFill>
                <a:highlight>
                  <a:schemeClr val="lt1"/>
                </a:highlight>
              </a:rPr>
              <a:t>Prevention avoids chronic disease and disability and enables people to live longer healthier lives </a:t>
            </a:r>
            <a:endParaRPr sz="1150">
              <a:solidFill>
                <a:srgbClr val="333333"/>
              </a:solidFill>
              <a:highlight>
                <a:schemeClr val="lt1"/>
              </a:highlight>
            </a:endParaRPr>
          </a:p>
          <a:p>
            <a:pPr indent="-301625" lvl="0" marL="457200" rtl="0" algn="l">
              <a:lnSpc>
                <a:spcPct val="115000"/>
              </a:lnSpc>
              <a:spcBef>
                <a:spcPts val="0"/>
              </a:spcBef>
              <a:spcAft>
                <a:spcPts val="0"/>
              </a:spcAft>
              <a:buClr>
                <a:srgbClr val="333333"/>
              </a:buClr>
              <a:buSzPts val="1150"/>
              <a:buFont typeface="Arial"/>
              <a:buAutoNum type="arabicPeriod"/>
            </a:pPr>
            <a:r>
              <a:rPr b="1" lang="en" sz="1150">
                <a:solidFill>
                  <a:srgbClr val="333333"/>
                </a:solidFill>
                <a:highlight>
                  <a:schemeClr val="lt1"/>
                </a:highlight>
              </a:rPr>
              <a:t>Addresses root causes - </a:t>
            </a:r>
            <a:r>
              <a:rPr lang="en" sz="1150">
                <a:solidFill>
                  <a:srgbClr val="333333"/>
                </a:solidFill>
                <a:highlight>
                  <a:schemeClr val="lt1"/>
                </a:highlight>
              </a:rPr>
              <a:t>Treatment manages symptoms rather than addressing underlying cause of disease</a:t>
            </a:r>
            <a:endParaRPr sz="1150">
              <a:solidFill>
                <a:srgbClr val="333333"/>
              </a:solidFill>
              <a:highlight>
                <a:schemeClr val="lt1"/>
              </a:highlight>
            </a:endParaRPr>
          </a:p>
          <a:p>
            <a:pPr indent="-301625" lvl="0" marL="457200" rtl="0" algn="l">
              <a:lnSpc>
                <a:spcPct val="115000"/>
              </a:lnSpc>
              <a:spcBef>
                <a:spcPts val="0"/>
              </a:spcBef>
              <a:spcAft>
                <a:spcPts val="0"/>
              </a:spcAft>
              <a:buClr>
                <a:srgbClr val="333333"/>
              </a:buClr>
              <a:buSzPts val="1150"/>
              <a:buFont typeface="Arial"/>
              <a:buAutoNum type="arabicPeriod"/>
            </a:pPr>
            <a:r>
              <a:rPr b="1" lang="en" sz="1150">
                <a:solidFill>
                  <a:srgbClr val="333333"/>
                </a:solidFill>
                <a:highlight>
                  <a:schemeClr val="lt1"/>
                </a:highlight>
              </a:rPr>
              <a:t>Equity and long term impact - </a:t>
            </a:r>
            <a:r>
              <a:rPr lang="en" sz="1150">
                <a:solidFill>
                  <a:srgbClr val="333333"/>
                </a:solidFill>
                <a:highlight>
                  <a:schemeClr val="lt1"/>
                </a:highlight>
              </a:rPr>
              <a:t>Prevention interventions and strategies can reduce health inequalities, creating sustainable, generational impact</a:t>
            </a:r>
            <a:br>
              <a:rPr lang="en">
                <a:solidFill>
                  <a:schemeClr val="dk1"/>
                </a:solidFill>
              </a:rPr>
            </a:br>
            <a:endParaRPr>
              <a:solidFill>
                <a:schemeClr val="dk1"/>
              </a:solidFill>
            </a:endParaRPr>
          </a:p>
          <a:p>
            <a:pPr indent="0" lvl="0" marL="0" rtl="0" algn="l">
              <a:lnSpc>
                <a:spcPct val="100000"/>
              </a:lnSpc>
              <a:spcBef>
                <a:spcPts val="8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ddaabc44cb_3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3ddaabc44cb_3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lang="en" sz="1200">
                <a:solidFill>
                  <a:schemeClr val="dk1"/>
                </a:solidFill>
              </a:rPr>
              <a:t>We all know the urgency of the global health and care workforce shortage…and the predicted </a:t>
            </a:r>
            <a:r>
              <a:rPr b="1" lang="en" sz="1200">
                <a:solidFill>
                  <a:schemeClr val="dk1"/>
                </a:solidFill>
              </a:rPr>
              <a:t>18 million shortfall in health workers by 2030</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b="1" sz="1200">
              <a:solidFill>
                <a:schemeClr val="dk1"/>
              </a:solidFill>
            </a:endParaRPr>
          </a:p>
          <a:p>
            <a:pPr indent="0" lvl="0" marL="0" rtl="0" algn="l">
              <a:lnSpc>
                <a:spcPct val="100000"/>
              </a:lnSpc>
              <a:spcBef>
                <a:spcPts val="0"/>
              </a:spcBef>
              <a:spcAft>
                <a:spcPts val="0"/>
              </a:spcAft>
              <a:buClr>
                <a:schemeClr val="dk1"/>
              </a:buClr>
              <a:buSzPts val="1400"/>
              <a:buFont typeface="Arial"/>
              <a:buNone/>
            </a:pPr>
            <a:r>
              <a:rPr lang="en" sz="1200">
                <a:solidFill>
                  <a:schemeClr val="dk1"/>
                </a:solidFill>
              </a:rPr>
              <a:t>LMICs are disproportionately affected by such shortages, and as we see from the map this includes Ghana.</a:t>
            </a:r>
            <a:endParaRPr sz="1400">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a:solidFill>
                <a:schemeClr val="dk1"/>
              </a:solidFill>
              <a:highlight>
                <a:srgbClr val="FFFF00"/>
              </a:highlight>
            </a:endParaRPr>
          </a:p>
          <a:p>
            <a:pPr indent="0" lvl="0" marL="0" rtl="0" algn="l">
              <a:lnSpc>
                <a:spcPct val="100000"/>
              </a:lnSpc>
              <a:spcBef>
                <a:spcPts val="0"/>
              </a:spcBef>
              <a:spcAft>
                <a:spcPts val="0"/>
              </a:spcAft>
              <a:buClr>
                <a:schemeClr val="dk1"/>
              </a:buClr>
              <a:buSzPts val="1400"/>
              <a:buFont typeface="Arial"/>
              <a:buNone/>
            </a:pPr>
            <a:r>
              <a:rPr lang="en">
                <a:solidFill>
                  <a:schemeClr val="dk1"/>
                </a:solidFill>
                <a:highlight>
                  <a:srgbClr val="FFFF00"/>
                </a:highlight>
              </a:rPr>
              <a:t>It is therefore imperative to maximise the use of full MDT</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highlight>
                  <a:srgbClr val="FFFF00"/>
                </a:highlight>
              </a:rPr>
              <a:t>This further emphasises the massive opportunity to capitalise on the skills / experience of the full MDT, including pharmacists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ddaabc44cb_3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g3ddaabc44cb_3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e0a985d830_3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e0a985d830_3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e0a985d830_3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e0a985d830_3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e0a985d830_3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e0a985d830_3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e0a985d830_3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e0a985d830_3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e0a985d830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e0a985d830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e0a985d830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e0a985d830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e114453f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e114453f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e114453f6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e114453f6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e114453f6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3e114453f6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e114453f6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3e114453f6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e114453f6b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e114453f6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e114453f6b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e114453f6b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e114453f6b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e114453f6b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e114453f6b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e114453f6b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e114453f6b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e114453f6b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e114453f6b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e114453f6b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ddaabc44cb_2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3ddaabc44cb_2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e114453f6b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e114453f6b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e114453f6b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3e114453f6b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e0a985d830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e0a985d830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dacd8d7cc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g3dacd8d7cca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e0a985d830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e0a985d830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dc3c138b2f_0_19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g3dc3c138b2f_0_19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dc3c138b2f_0_19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8" name="Google Shape;578;g3dc3c138b2f_0_19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dc3c138b2f_0_1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7" name="Google Shape;587;g3dc3c138b2f_0_19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dc3c138b2f_0_19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6" name="Google Shape;596;g3dc3c138b2f_0_19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dc3c138b2f_0_19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5" name="Google Shape;605;g3dc3c138b2f_0_19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dacd8d7cc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4" name="Google Shape;614;g3dacd8d7cca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e0a985d830_3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3e0a985d830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dc3c138b2f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3dc3c138b2f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3dc3c138b2f_0_5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3dc3c138b2f_0_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dc3c138b2f_0_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dc3c138b2f_0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dc3c138b2f_0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3dc3c138b2f_0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3e0a985d830_3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3e0a985d830_3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e0a985d830_0_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3e0a985d830_0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dc3c138b2f_0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dc3c138b2f_0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dc655f9a8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8" name="Google Shape;708;g3dc655f9a8a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ddaabc44cb_3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g3ddaabc44cb_3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3e175bcebe7_10_10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17" name="Google Shape;717;g3e175bcebe7_10_10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718" name="Google Shape;718;g3e175bcebe7_10_10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g3e175bcebe7_10_10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2</a:t>
            </a:r>
            <a:endParaRPr/>
          </a:p>
        </p:txBody>
      </p:sp>
      <p:sp>
        <p:nvSpPr>
          <p:cNvPr id="720" name="Google Shape;720;g3e175bcebe7_10_10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21" name="Google Shape;721;g3e175bcebe7_10_10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e175bcebe7_10_16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79" name="Google Shape;779;g3e175bcebe7_10_16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780" name="Google Shape;780;g3e175bcebe7_10_16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g3e175bcebe7_10_16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3</a:t>
            </a:r>
            <a:endParaRPr/>
          </a:p>
        </p:txBody>
      </p:sp>
      <p:sp>
        <p:nvSpPr>
          <p:cNvPr id="782" name="Google Shape;782;g3e175bcebe7_10_16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83" name="Google Shape;783;g3e175bcebe7_10_16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3e175bcebe7_10_22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42" name="Google Shape;842;g3e175bcebe7_10_22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843" name="Google Shape;843;g3e175bcebe7_10_22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g3e175bcebe7_10_2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4</a:t>
            </a:r>
            <a:endParaRPr/>
          </a:p>
        </p:txBody>
      </p:sp>
      <p:sp>
        <p:nvSpPr>
          <p:cNvPr id="845" name="Google Shape;845;g3e175bcebe7_10_22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46" name="Google Shape;846;g3e175bcebe7_10_22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3e175bcebe7_10_31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32" name="Google Shape;932;g3e175bcebe7_10_31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933" name="Google Shape;933;g3e175bcebe7_10_31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4" name="Google Shape;934;g3e175bcebe7_10_3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5</a:t>
            </a:r>
            <a:endParaRPr/>
          </a:p>
        </p:txBody>
      </p:sp>
      <p:sp>
        <p:nvSpPr>
          <p:cNvPr id="935" name="Google Shape;935;g3e175bcebe7_10_31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36" name="Google Shape;936;g3e175bcebe7_10_31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3e175bcebe7_10_38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03" name="Google Shape;1003;g3e175bcebe7_10_38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1004" name="Google Shape;1004;g3e175bcebe7_10_38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5" name="Google Shape;1005;g3e175bcebe7_10_38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6</a:t>
            </a:r>
            <a:endParaRPr/>
          </a:p>
        </p:txBody>
      </p:sp>
      <p:sp>
        <p:nvSpPr>
          <p:cNvPr id="1006" name="Google Shape;1006;g3e175bcebe7_10_38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07" name="Google Shape;1007;g3e175bcebe7_10_38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3e175bcebe7_10_46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81" name="Google Shape;1081;g3e175bcebe7_10_46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1082" name="Google Shape;1082;g3e175bcebe7_10_46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3" name="Google Shape;1083;g3e175bcebe7_10_46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7</a:t>
            </a:r>
            <a:endParaRPr/>
          </a:p>
        </p:txBody>
      </p:sp>
      <p:sp>
        <p:nvSpPr>
          <p:cNvPr id="1084" name="Google Shape;1084;g3e175bcebe7_10_46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85" name="Google Shape;1085;g3e175bcebe7_10_46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3e175bcebe7_10_53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48" name="Google Shape;1148;g3e175bcebe7_10_53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1149" name="Google Shape;1149;g3e175bcebe7_10_53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0" name="Google Shape;1150;g3e175bcebe7_10_53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8</a:t>
            </a:r>
            <a:endParaRPr/>
          </a:p>
        </p:txBody>
      </p:sp>
      <p:sp>
        <p:nvSpPr>
          <p:cNvPr id="1151" name="Google Shape;1151;g3e175bcebe7_10_53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52" name="Google Shape;1152;g3e175bcebe7_10_53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3e175bcebe7_10_60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26" name="Google Shape;1226;g3e175bcebe7_10_60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1227" name="Google Shape;1227;g3e175bcebe7_10_60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8" name="Google Shape;1228;g3e175bcebe7_10_60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9</a:t>
            </a:r>
            <a:endParaRPr/>
          </a:p>
        </p:txBody>
      </p:sp>
      <p:sp>
        <p:nvSpPr>
          <p:cNvPr id="1229" name="Google Shape;1229;g3e175bcebe7_10_60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30" name="Google Shape;1230;g3e175bcebe7_10_60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3e175bcebe7_10_68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00" name="Google Shape;1300;g3e175bcebe7_10_68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1301" name="Google Shape;1301;g3e175bcebe7_10_68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2" name="Google Shape;1302;g3e175bcebe7_10_68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10</a:t>
            </a:r>
            <a:endParaRPr/>
          </a:p>
        </p:txBody>
      </p:sp>
      <p:sp>
        <p:nvSpPr>
          <p:cNvPr id="1303" name="Google Shape;1303;g3e175bcebe7_10_68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04" name="Google Shape;1304;g3e175bcebe7_10_68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3e175bcebe7_10_73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56" name="Google Shape;1356;g3e175bcebe7_10_73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1357" name="Google Shape;1357;g3e175bcebe7_10_73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8" name="Google Shape;1358;g3e175bcebe7_10_73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10</a:t>
            </a:r>
            <a:endParaRPr/>
          </a:p>
        </p:txBody>
      </p:sp>
      <p:sp>
        <p:nvSpPr>
          <p:cNvPr id="1359" name="Google Shape;1359;g3e175bcebe7_10_73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60" name="Google Shape;1360;g3e175bcebe7_10_73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3e175bcebe7_10_76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88" name="Google Shape;1388;g3e175bcebe7_10_76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1.7.2013</a:t>
            </a:r>
            <a:endParaRPr/>
          </a:p>
        </p:txBody>
      </p:sp>
      <p:sp>
        <p:nvSpPr>
          <p:cNvPr id="1389" name="Google Shape;1389;g3e175bcebe7_10_76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0" name="Google Shape;1390;g3e175bcebe7_10_76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10</a:t>
            </a:r>
            <a:endParaRPr/>
          </a:p>
        </p:txBody>
      </p:sp>
      <p:sp>
        <p:nvSpPr>
          <p:cNvPr id="1391" name="Google Shape;1391;g3e175bcebe7_10_76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92" name="Google Shape;1392;g3e175bcebe7_10_76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3dc655f9a8a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0" name="Google Shape;1410;g3dc655f9a8a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g3e0a985d830_3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9" name="Google Shape;1419;g3e0a985d830_3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g3df11336b5e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6" name="Google Shape;1426;g3df11336b5e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3df11336b5e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3" name="Google Shape;1453;g3df11336b5e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g3df11336b5e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0" name="Google Shape;1470;g3df11336b5e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g3e0a985d830_3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9" name="Google Shape;1489;g3e0a985d830_3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g3df11336b5e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8" name="Google Shape;1498;g3df11336b5e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3dc3c138b2f_0_1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7" name="Google Shape;1507;g3dc3c138b2f_0_1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g3e0a985d830_3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6" name="Google Shape;1516;g3e0a985d830_3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g3e0a985d830_3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2" name="Google Shape;1522;g3e0a985d830_3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g39ab9e31a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1" name="Google Shape;1541;g39ab9e31a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5" name="Shape 1545"/>
        <p:cNvGrpSpPr/>
        <p:nvPr/>
      </p:nvGrpSpPr>
      <p:grpSpPr>
        <a:xfrm>
          <a:off x="0" y="0"/>
          <a:ext cx="0" cy="0"/>
          <a:chOff x="0" y="0"/>
          <a:chExt cx="0" cy="0"/>
        </a:xfrm>
      </p:grpSpPr>
      <p:sp>
        <p:nvSpPr>
          <p:cNvPr id="1546" name="Google Shape;1546;g3e0a985d830_3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7" name="Google Shape;1547;g3e0a985d830_3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e0a985d830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e0a985d830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ddaabc44cb_3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g3ddaabc44cb_3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8000"/>
              </a:lnSpc>
              <a:spcBef>
                <a:spcPts val="600"/>
              </a:spcBef>
              <a:spcAft>
                <a:spcPts val="0"/>
              </a:spcAft>
              <a:buClr>
                <a:schemeClr val="dk1"/>
              </a:buClr>
              <a:buSzPts val="1100"/>
              <a:buFont typeface="Arial"/>
              <a:buNone/>
            </a:pPr>
            <a:r>
              <a:t/>
            </a:r>
            <a:endParaRPr sz="900">
              <a:solidFill>
                <a:schemeClr val="dk1"/>
              </a:solidFill>
              <a:latin typeface="Assistant"/>
              <a:ea typeface="Assistant"/>
              <a:cs typeface="Assistant"/>
              <a:sym typeface="Assistant"/>
            </a:endParaRPr>
          </a:p>
          <a:p>
            <a:pPr indent="0" lvl="0" marL="0" rtl="0" algn="just">
              <a:lnSpc>
                <a:spcPct val="108000"/>
              </a:lnSpc>
              <a:spcBef>
                <a:spcPts val="600"/>
              </a:spcBef>
              <a:spcAft>
                <a:spcPts val="0"/>
              </a:spcAft>
              <a:buClr>
                <a:schemeClr val="dk1"/>
              </a:buClr>
              <a:buSzPts val="1100"/>
              <a:buFont typeface="Arial"/>
              <a:buNone/>
            </a:pPr>
            <a:r>
              <a:rPr lang="en">
                <a:solidFill>
                  <a:schemeClr val="dk1"/>
                </a:solidFill>
                <a:latin typeface="Assistant"/>
                <a:ea typeface="Assistant"/>
                <a:cs typeface="Assistant"/>
                <a:sym typeface="Assistant"/>
              </a:rPr>
              <a:t>We welcome the zero draft of the Political Declaration for the 2025 UN High-Level Meeting on Non-Communicable Diseases (NCDs) and commend the recognition of </a:t>
            </a:r>
            <a:r>
              <a:rPr b="1" lang="en">
                <a:solidFill>
                  <a:schemeClr val="dk1"/>
                </a:solidFill>
                <a:latin typeface="Assistant"/>
                <a:ea typeface="Assistant"/>
                <a:cs typeface="Assistant"/>
                <a:sym typeface="Assistant"/>
              </a:rPr>
              <a:t>primary health care, medicines access, and workforce strengthening</a:t>
            </a:r>
            <a:r>
              <a:rPr lang="en">
                <a:solidFill>
                  <a:schemeClr val="dk1"/>
                </a:solidFill>
                <a:latin typeface="Assistant"/>
                <a:ea typeface="Assistant"/>
                <a:cs typeface="Assistant"/>
                <a:sym typeface="Assistant"/>
              </a:rPr>
              <a:t> as central pillars of the NCD response - all of which, pharmacists are central to - working as part of the MDT.</a:t>
            </a:r>
            <a:endParaRPr>
              <a:solidFill>
                <a:schemeClr val="dk1"/>
              </a:solidFill>
              <a:latin typeface="Assistant"/>
              <a:ea typeface="Assistant"/>
              <a:cs typeface="Assistant"/>
              <a:sym typeface="Assistant"/>
            </a:endParaRPr>
          </a:p>
          <a:p>
            <a:pPr indent="0" lvl="0" marL="0" rtl="0" algn="just">
              <a:lnSpc>
                <a:spcPct val="107916"/>
              </a:lnSpc>
              <a:spcBef>
                <a:spcPts val="1200"/>
              </a:spcBef>
              <a:spcAft>
                <a:spcPts val="120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type="title">
  <p:cSld name="TITLE">
    <p:bg>
      <p:bgPr>
        <a:solidFill>
          <a:srgbClr val="623791"/>
        </a:solidFill>
      </p:bgPr>
    </p:bg>
    <p:spTree>
      <p:nvGrpSpPr>
        <p:cNvPr id="9" name="Shape 9"/>
        <p:cNvGrpSpPr/>
        <p:nvPr/>
      </p:nvGrpSpPr>
      <p:grpSpPr>
        <a:xfrm>
          <a:off x="0" y="0"/>
          <a:ext cx="0" cy="0"/>
          <a:chOff x="0" y="0"/>
          <a:chExt cx="0" cy="0"/>
        </a:xfrm>
      </p:grpSpPr>
      <p:sp>
        <p:nvSpPr>
          <p:cNvPr id="10" name="Google Shape;10;g3ddaabc44cb_1_138"/>
          <p:cNvSpPr txBox="1"/>
          <p:nvPr>
            <p:ph idx="1" type="subTitle"/>
          </p:nvPr>
        </p:nvSpPr>
        <p:spPr>
          <a:xfrm>
            <a:off x="346600" y="3720150"/>
            <a:ext cx="8451000" cy="560400"/>
          </a:xfrm>
          <a:prstGeom prst="rect">
            <a:avLst/>
          </a:prstGeom>
        </p:spPr>
        <p:txBody>
          <a:bodyPr anchorCtr="0" anchor="ctr" bIns="91425" lIns="91425" spcFirstLastPara="1" rIns="91425" wrap="square" tIns="91425">
            <a:spAutoFit/>
          </a:bodyPr>
          <a:lstStyle>
            <a:lvl1pPr lvl="0" algn="ctr">
              <a:spcBef>
                <a:spcPts val="0"/>
              </a:spcBef>
              <a:spcAft>
                <a:spcPts val="0"/>
              </a:spcAft>
              <a:buClr>
                <a:srgbClr val="FDFDFD"/>
              </a:buClr>
              <a:buSzPts val="1800"/>
              <a:buFont typeface="Assistant"/>
              <a:buNone/>
              <a:defRPr b="1">
                <a:solidFill>
                  <a:srgbClr val="FDFDFD"/>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g3ddaabc44cb_1_138"/>
          <p:cNvSpPr txBox="1"/>
          <p:nvPr>
            <p:ph idx="2" type="subTitle"/>
          </p:nvPr>
        </p:nvSpPr>
        <p:spPr>
          <a:xfrm>
            <a:off x="346600" y="3326550"/>
            <a:ext cx="8451000" cy="393600"/>
          </a:xfrm>
          <a:prstGeom prst="rect">
            <a:avLst/>
          </a:prstGeom>
        </p:spPr>
        <p:txBody>
          <a:bodyPr anchorCtr="0" anchor="ctr" bIns="91425" lIns="91425" spcFirstLastPara="1" rIns="91425" wrap="square" tIns="91425">
            <a:spAutoFit/>
          </a:bodyPr>
          <a:lstStyle>
            <a:lvl1pPr lvl="0" algn="ctr">
              <a:spcBef>
                <a:spcPts val="0"/>
              </a:spcBef>
              <a:spcAft>
                <a:spcPts val="0"/>
              </a:spcAft>
              <a:buClr>
                <a:srgbClr val="F0CB5E"/>
              </a:buClr>
              <a:buSzPts val="2400"/>
              <a:buFont typeface="Assistant"/>
              <a:buNone/>
              <a:defRPr b="1" sz="2400">
                <a:solidFill>
                  <a:srgbClr val="F0CB5E"/>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 name="Google Shape;12;g3ddaabc44cb_1_138"/>
          <p:cNvSpPr txBox="1"/>
          <p:nvPr>
            <p:ph type="title"/>
          </p:nvPr>
        </p:nvSpPr>
        <p:spPr>
          <a:xfrm>
            <a:off x="346600" y="1762700"/>
            <a:ext cx="8451000" cy="11517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FDFDFD"/>
              </a:buClr>
              <a:buSzPts val="4000"/>
              <a:buFont typeface="Assistant"/>
              <a:buNone/>
              <a:defRPr b="1" sz="4000">
                <a:solidFill>
                  <a:srgbClr val="FDFDFD"/>
                </a:solidFill>
                <a:latin typeface="Assistant"/>
                <a:ea typeface="Assistant"/>
                <a:cs typeface="Assistant"/>
                <a:sym typeface="Assistan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3" name="Google Shape;13;g3ddaabc44cb_1_138"/>
          <p:cNvPicPr preferRelativeResize="0"/>
          <p:nvPr/>
        </p:nvPicPr>
        <p:blipFill>
          <a:blip r:embed="rId2">
            <a:alphaModFix/>
          </a:blip>
          <a:stretch>
            <a:fillRect/>
          </a:stretch>
        </p:blipFill>
        <p:spPr>
          <a:xfrm>
            <a:off x="5610201" y="337450"/>
            <a:ext cx="3152600" cy="7487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White on Blue)">
  <p:cSld name="MAIN_POINT_1_1">
    <p:bg>
      <p:bgPr>
        <a:solidFill>
          <a:srgbClr val="00BCD5"/>
        </a:solidFill>
      </p:bgPr>
    </p:bg>
    <p:spTree>
      <p:nvGrpSpPr>
        <p:cNvPr id="55" name="Shape 55"/>
        <p:cNvGrpSpPr/>
        <p:nvPr/>
      </p:nvGrpSpPr>
      <p:grpSpPr>
        <a:xfrm>
          <a:off x="0" y="0"/>
          <a:ext cx="0" cy="0"/>
          <a:chOff x="0" y="0"/>
          <a:chExt cx="0" cy="0"/>
        </a:xfrm>
      </p:grpSpPr>
      <p:sp>
        <p:nvSpPr>
          <p:cNvPr id="56" name="Google Shape;56;g3ddaabc44cb_1_184"/>
          <p:cNvSpPr txBox="1"/>
          <p:nvPr>
            <p:ph type="title"/>
          </p:nvPr>
        </p:nvSpPr>
        <p:spPr>
          <a:xfrm>
            <a:off x="663225" y="1831500"/>
            <a:ext cx="6262500" cy="1480500"/>
          </a:xfrm>
          <a:prstGeom prst="rect">
            <a:avLst/>
          </a:prstGeom>
        </p:spPr>
        <p:txBody>
          <a:bodyPr anchorCtr="0" anchor="ctr" bIns="91425" lIns="91425" spcFirstLastPara="1" rIns="91425" wrap="square" tIns="91425">
            <a:spAutoFit/>
          </a:bodyPr>
          <a:lstStyle>
            <a:lvl1pPr lvl="0">
              <a:spcBef>
                <a:spcPts val="0"/>
              </a:spcBef>
              <a:spcAft>
                <a:spcPts val="0"/>
              </a:spcAft>
              <a:buClr>
                <a:srgbClr val="FDFDFD"/>
              </a:buClr>
              <a:buSzPts val="4000"/>
              <a:buFont typeface="Assistant"/>
              <a:buNone/>
              <a:defRPr sz="4000">
                <a:solidFill>
                  <a:srgbClr val="FDFDFD"/>
                </a:solidFill>
                <a:latin typeface="Assistant"/>
                <a:ea typeface="Assistant"/>
                <a:cs typeface="Assistant"/>
                <a:sym typeface="Assistan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57" name="Google Shape;57;g3ddaabc44cb_1_184"/>
          <p:cNvPicPr preferRelativeResize="0"/>
          <p:nvPr/>
        </p:nvPicPr>
        <p:blipFill>
          <a:blip r:embed="rId2">
            <a:alphaModFix/>
          </a:blip>
          <a:stretch>
            <a:fillRect/>
          </a:stretch>
        </p:blipFill>
        <p:spPr>
          <a:xfrm>
            <a:off x="6925702" y="4523200"/>
            <a:ext cx="1740210" cy="4133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Quote Point (White on Purple on White)">
  <p:cSld name="MAIN_POINT_1_1_1">
    <p:bg>
      <p:bgPr>
        <a:solidFill>
          <a:schemeClr val="lt1"/>
        </a:solidFill>
      </p:bgPr>
    </p:bg>
    <p:spTree>
      <p:nvGrpSpPr>
        <p:cNvPr id="58" name="Shape 58"/>
        <p:cNvGrpSpPr/>
        <p:nvPr/>
      </p:nvGrpSpPr>
      <p:grpSpPr>
        <a:xfrm>
          <a:off x="0" y="0"/>
          <a:ext cx="0" cy="0"/>
          <a:chOff x="0" y="0"/>
          <a:chExt cx="0" cy="0"/>
        </a:xfrm>
      </p:grpSpPr>
      <p:sp>
        <p:nvSpPr>
          <p:cNvPr id="59" name="Google Shape;59;g3ddaabc44cb_1_187"/>
          <p:cNvSpPr txBox="1"/>
          <p:nvPr>
            <p:ph type="title"/>
          </p:nvPr>
        </p:nvSpPr>
        <p:spPr>
          <a:xfrm>
            <a:off x="663225" y="1831500"/>
            <a:ext cx="6262500" cy="1480500"/>
          </a:xfrm>
          <a:prstGeom prst="rect">
            <a:avLst/>
          </a:prstGeom>
          <a:solidFill>
            <a:srgbClr val="623791"/>
          </a:solidFill>
        </p:spPr>
        <p:txBody>
          <a:bodyPr anchorCtr="0" anchor="ctr" bIns="91425" lIns="91425" spcFirstLastPara="1" rIns="91425" wrap="square" tIns="91425">
            <a:spAutoFit/>
          </a:bodyPr>
          <a:lstStyle>
            <a:lvl1pPr lvl="0">
              <a:spcBef>
                <a:spcPts val="0"/>
              </a:spcBef>
              <a:spcAft>
                <a:spcPts val="0"/>
              </a:spcAft>
              <a:buClr>
                <a:srgbClr val="FDFDFD"/>
              </a:buClr>
              <a:buSzPts val="4000"/>
              <a:buFont typeface="Assistant"/>
              <a:buNone/>
              <a:defRPr i="1" sz="4000">
                <a:solidFill>
                  <a:srgbClr val="FDFDFD"/>
                </a:solidFill>
                <a:latin typeface="Assistant"/>
                <a:ea typeface="Assistant"/>
                <a:cs typeface="Assistant"/>
                <a:sym typeface="Assistan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60" name="Google Shape;60;g3ddaabc44cb_1_187"/>
          <p:cNvPicPr preferRelativeResize="0"/>
          <p:nvPr/>
        </p:nvPicPr>
        <p:blipFill>
          <a:blip r:embed="rId2">
            <a:alphaModFix/>
          </a:blip>
          <a:stretch>
            <a:fillRect/>
          </a:stretch>
        </p:blipFill>
        <p:spPr>
          <a:xfrm>
            <a:off x="6925702" y="4523200"/>
            <a:ext cx="1740210" cy="413300"/>
          </a:xfrm>
          <a:prstGeom prst="rect">
            <a:avLst/>
          </a:prstGeom>
          <a:noFill/>
          <a:ln>
            <a:noFill/>
          </a:ln>
        </p:spPr>
      </p:pic>
      <p:pic>
        <p:nvPicPr>
          <p:cNvPr id="61" name="Google Shape;61;g3ddaabc44cb_1_187"/>
          <p:cNvPicPr preferRelativeResize="0"/>
          <p:nvPr/>
        </p:nvPicPr>
        <p:blipFill>
          <a:blip r:embed="rId3">
            <a:alphaModFix/>
          </a:blip>
          <a:stretch>
            <a:fillRect/>
          </a:stretch>
        </p:blipFill>
        <p:spPr>
          <a:xfrm>
            <a:off x="6926800" y="4523201"/>
            <a:ext cx="1738025" cy="4132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Agenda">
  <p:cSld name="SECTION_TITLE_AND_DESCRIPTION">
    <p:spTree>
      <p:nvGrpSpPr>
        <p:cNvPr id="62" name="Shape 62"/>
        <p:cNvGrpSpPr/>
        <p:nvPr/>
      </p:nvGrpSpPr>
      <p:grpSpPr>
        <a:xfrm>
          <a:off x="0" y="0"/>
          <a:ext cx="0" cy="0"/>
          <a:chOff x="0" y="0"/>
          <a:chExt cx="0" cy="0"/>
        </a:xfrm>
      </p:grpSpPr>
      <p:sp>
        <p:nvSpPr>
          <p:cNvPr id="63" name="Google Shape;63;g3ddaabc44cb_1_191"/>
          <p:cNvSpPr txBox="1"/>
          <p:nvPr>
            <p:ph idx="1" type="body"/>
          </p:nvPr>
        </p:nvSpPr>
        <p:spPr>
          <a:xfrm>
            <a:off x="3519100" y="1068000"/>
            <a:ext cx="5313300" cy="3239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623791"/>
              </a:buClr>
              <a:buSzPts val="1800"/>
              <a:buFont typeface="Assistant"/>
              <a:buChar char="●"/>
              <a:defRPr b="1">
                <a:solidFill>
                  <a:srgbClr val="623791"/>
                </a:solidFill>
                <a:latin typeface="Assistant"/>
                <a:ea typeface="Assistant"/>
                <a:cs typeface="Assistant"/>
                <a:sym typeface="Assistant"/>
              </a:defRPr>
            </a:lvl1pPr>
            <a:lvl2pPr indent="-330200" lvl="1" marL="914400">
              <a:spcBef>
                <a:spcPts val="0"/>
              </a:spcBef>
              <a:spcAft>
                <a:spcPts val="0"/>
              </a:spcAft>
              <a:buClr>
                <a:srgbClr val="623791"/>
              </a:buClr>
              <a:buSzPts val="1600"/>
              <a:buFont typeface="Assistant"/>
              <a:buChar char="○"/>
              <a:defRPr b="1" sz="1600">
                <a:solidFill>
                  <a:srgbClr val="623791"/>
                </a:solidFill>
                <a:latin typeface="Assistant"/>
                <a:ea typeface="Assistant"/>
                <a:cs typeface="Assistant"/>
                <a:sym typeface="Assistant"/>
              </a:defRPr>
            </a:lvl2pPr>
            <a:lvl3pPr indent="-330200" lvl="2" marL="1371600">
              <a:spcBef>
                <a:spcPts val="0"/>
              </a:spcBef>
              <a:spcAft>
                <a:spcPts val="0"/>
              </a:spcAft>
              <a:buClr>
                <a:srgbClr val="623791"/>
              </a:buClr>
              <a:buSzPts val="1600"/>
              <a:buFont typeface="Assistant"/>
              <a:buChar char="■"/>
              <a:defRPr b="1" sz="1600">
                <a:solidFill>
                  <a:srgbClr val="623791"/>
                </a:solidFill>
                <a:latin typeface="Assistant"/>
                <a:ea typeface="Assistant"/>
                <a:cs typeface="Assistant"/>
                <a:sym typeface="Assistant"/>
              </a:defRPr>
            </a:lvl3pPr>
            <a:lvl4pPr indent="-330200" lvl="3" marL="1828800">
              <a:spcBef>
                <a:spcPts val="0"/>
              </a:spcBef>
              <a:spcAft>
                <a:spcPts val="0"/>
              </a:spcAft>
              <a:buClr>
                <a:srgbClr val="623791"/>
              </a:buClr>
              <a:buSzPts val="1600"/>
              <a:buFont typeface="Assistant"/>
              <a:buChar char="●"/>
              <a:defRPr b="1" sz="1600">
                <a:solidFill>
                  <a:srgbClr val="623791"/>
                </a:solidFill>
                <a:latin typeface="Assistant"/>
                <a:ea typeface="Assistant"/>
                <a:cs typeface="Assistant"/>
                <a:sym typeface="Assistant"/>
              </a:defRPr>
            </a:lvl4pPr>
            <a:lvl5pPr indent="-330200" lvl="4" marL="2286000">
              <a:spcBef>
                <a:spcPts val="0"/>
              </a:spcBef>
              <a:spcAft>
                <a:spcPts val="0"/>
              </a:spcAft>
              <a:buClr>
                <a:srgbClr val="623791"/>
              </a:buClr>
              <a:buSzPts val="1600"/>
              <a:buFont typeface="Assistant"/>
              <a:buChar char="○"/>
              <a:defRPr b="1" sz="1600">
                <a:solidFill>
                  <a:srgbClr val="623791"/>
                </a:solidFill>
                <a:latin typeface="Assistant"/>
                <a:ea typeface="Assistant"/>
                <a:cs typeface="Assistant"/>
                <a:sym typeface="Assistant"/>
              </a:defRPr>
            </a:lvl5pPr>
            <a:lvl6pPr indent="-330200" lvl="5" marL="2743200">
              <a:spcBef>
                <a:spcPts val="0"/>
              </a:spcBef>
              <a:spcAft>
                <a:spcPts val="0"/>
              </a:spcAft>
              <a:buClr>
                <a:srgbClr val="623791"/>
              </a:buClr>
              <a:buSzPts val="1600"/>
              <a:buFont typeface="Assistant"/>
              <a:buChar char="■"/>
              <a:defRPr b="1" sz="1600">
                <a:solidFill>
                  <a:srgbClr val="623791"/>
                </a:solidFill>
                <a:latin typeface="Assistant"/>
                <a:ea typeface="Assistant"/>
                <a:cs typeface="Assistant"/>
                <a:sym typeface="Assistant"/>
              </a:defRPr>
            </a:lvl6pPr>
            <a:lvl7pPr indent="-330200" lvl="6" marL="3200400">
              <a:spcBef>
                <a:spcPts val="0"/>
              </a:spcBef>
              <a:spcAft>
                <a:spcPts val="0"/>
              </a:spcAft>
              <a:buClr>
                <a:srgbClr val="623791"/>
              </a:buClr>
              <a:buSzPts val="1600"/>
              <a:buFont typeface="Assistant"/>
              <a:buChar char="●"/>
              <a:defRPr b="1" sz="1600">
                <a:solidFill>
                  <a:srgbClr val="623791"/>
                </a:solidFill>
                <a:latin typeface="Assistant"/>
                <a:ea typeface="Assistant"/>
                <a:cs typeface="Assistant"/>
                <a:sym typeface="Assistant"/>
              </a:defRPr>
            </a:lvl7pPr>
            <a:lvl8pPr indent="-330200" lvl="7" marL="3657600">
              <a:spcBef>
                <a:spcPts val="0"/>
              </a:spcBef>
              <a:spcAft>
                <a:spcPts val="0"/>
              </a:spcAft>
              <a:buClr>
                <a:srgbClr val="623791"/>
              </a:buClr>
              <a:buSzPts val="1600"/>
              <a:buFont typeface="Assistant"/>
              <a:buChar char="○"/>
              <a:defRPr b="1" sz="1600">
                <a:solidFill>
                  <a:srgbClr val="623791"/>
                </a:solidFill>
                <a:latin typeface="Assistant"/>
                <a:ea typeface="Assistant"/>
                <a:cs typeface="Assistant"/>
                <a:sym typeface="Assistant"/>
              </a:defRPr>
            </a:lvl8pPr>
            <a:lvl9pPr indent="-330200" lvl="8" marL="4114800">
              <a:spcBef>
                <a:spcPts val="0"/>
              </a:spcBef>
              <a:spcAft>
                <a:spcPts val="0"/>
              </a:spcAft>
              <a:buClr>
                <a:srgbClr val="623791"/>
              </a:buClr>
              <a:buSzPts val="1600"/>
              <a:buFont typeface="Assistant"/>
              <a:buChar char="■"/>
              <a:defRPr b="1" sz="1600">
                <a:solidFill>
                  <a:srgbClr val="623791"/>
                </a:solidFill>
                <a:latin typeface="Assistant"/>
                <a:ea typeface="Assistant"/>
                <a:cs typeface="Assistant"/>
                <a:sym typeface="Assistant"/>
              </a:defRPr>
            </a:lvl9pPr>
          </a:lstStyle>
          <a:p/>
        </p:txBody>
      </p:sp>
      <p:sp>
        <p:nvSpPr>
          <p:cNvPr id="64" name="Google Shape;64;g3ddaabc44cb_1_191"/>
          <p:cNvSpPr/>
          <p:nvPr/>
        </p:nvSpPr>
        <p:spPr>
          <a:xfrm>
            <a:off x="0" y="0"/>
            <a:ext cx="3200100" cy="5143500"/>
          </a:xfrm>
          <a:prstGeom prst="rect">
            <a:avLst/>
          </a:prstGeom>
          <a:solidFill>
            <a:srgbClr val="00BC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3ddaabc44cb_1_191"/>
          <p:cNvSpPr/>
          <p:nvPr/>
        </p:nvSpPr>
        <p:spPr>
          <a:xfrm>
            <a:off x="-39725" y="-39725"/>
            <a:ext cx="9224700" cy="883500"/>
          </a:xfrm>
          <a:prstGeom prst="rect">
            <a:avLst/>
          </a:prstGeom>
          <a:solidFill>
            <a:srgbClr val="623791"/>
          </a:solidFill>
          <a:ln cap="flat" cmpd="sng" w="9525">
            <a:solidFill>
              <a:srgbClr val="62379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 name="Google Shape;66;g3ddaabc44cb_1_191"/>
          <p:cNvSpPr txBox="1"/>
          <p:nvPr/>
        </p:nvSpPr>
        <p:spPr>
          <a:xfrm>
            <a:off x="259650" y="99300"/>
            <a:ext cx="85728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DFDFD"/>
                </a:solidFill>
                <a:latin typeface="Assistant"/>
                <a:ea typeface="Assistant"/>
                <a:cs typeface="Assistant"/>
                <a:sym typeface="Assistant"/>
              </a:rPr>
              <a:t>Today’s Agenda</a:t>
            </a:r>
            <a:endParaRPr b="1" sz="3000">
              <a:solidFill>
                <a:srgbClr val="FDFDFD"/>
              </a:solidFill>
              <a:latin typeface="Assistant"/>
              <a:ea typeface="Assistant"/>
              <a:cs typeface="Assistant"/>
              <a:sym typeface="Assistant"/>
            </a:endParaRPr>
          </a:p>
        </p:txBody>
      </p:sp>
      <p:sp>
        <p:nvSpPr>
          <p:cNvPr id="67" name="Google Shape;67;g3ddaabc44cb_1_191"/>
          <p:cNvSpPr txBox="1"/>
          <p:nvPr>
            <p:ph idx="2" type="subTitle"/>
          </p:nvPr>
        </p:nvSpPr>
        <p:spPr>
          <a:xfrm>
            <a:off x="567150" y="3484500"/>
            <a:ext cx="2065800" cy="779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dk1"/>
              </a:buClr>
              <a:buSzPts val="1800"/>
              <a:buFont typeface="Assistant"/>
              <a:buNone/>
              <a:defRPr b="1">
                <a:solidFill>
                  <a:schemeClr val="dk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g3ddaabc44cb_1_191"/>
          <p:cNvSpPr txBox="1"/>
          <p:nvPr/>
        </p:nvSpPr>
        <p:spPr>
          <a:xfrm>
            <a:off x="567150" y="1380750"/>
            <a:ext cx="2065800" cy="2040000"/>
          </a:xfrm>
          <a:prstGeom prst="rect">
            <a:avLst/>
          </a:prstGeom>
          <a:noFill/>
          <a:ln cap="flat" cmpd="sng" w="38100">
            <a:solidFill>
              <a:srgbClr val="FDFDF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800">
                <a:solidFill>
                  <a:srgbClr val="3D3D3D"/>
                </a:solidFill>
                <a:latin typeface="Assistant"/>
                <a:ea typeface="Assistant"/>
                <a:cs typeface="Assistant"/>
                <a:sym typeface="Assistant"/>
              </a:rPr>
              <a:t>Insert Speaker Headshot Here</a:t>
            </a:r>
            <a:endParaRPr i="1" sz="1800">
              <a:solidFill>
                <a:srgbClr val="3D3D3D"/>
              </a:solidFill>
              <a:latin typeface="Assistant"/>
              <a:ea typeface="Assistant"/>
              <a:cs typeface="Assistant"/>
              <a:sym typeface="Assistant"/>
            </a:endParaRPr>
          </a:p>
        </p:txBody>
      </p:sp>
      <p:pic>
        <p:nvPicPr>
          <p:cNvPr id="69" name="Google Shape;69;g3ddaabc44cb_1_191"/>
          <p:cNvPicPr preferRelativeResize="0"/>
          <p:nvPr/>
        </p:nvPicPr>
        <p:blipFill>
          <a:blip r:embed="rId2">
            <a:alphaModFix/>
          </a:blip>
          <a:stretch>
            <a:fillRect/>
          </a:stretch>
        </p:blipFill>
        <p:spPr>
          <a:xfrm>
            <a:off x="6926800" y="4523201"/>
            <a:ext cx="1738025" cy="4132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PA Team (4)">
  <p:cSld name="CAPTION_ONLY">
    <p:spTree>
      <p:nvGrpSpPr>
        <p:cNvPr id="70" name="Shape 70"/>
        <p:cNvGrpSpPr/>
        <p:nvPr/>
      </p:nvGrpSpPr>
      <p:grpSpPr>
        <a:xfrm>
          <a:off x="0" y="0"/>
          <a:ext cx="0" cy="0"/>
          <a:chOff x="0" y="0"/>
          <a:chExt cx="0" cy="0"/>
        </a:xfrm>
      </p:grpSpPr>
      <p:sp>
        <p:nvSpPr>
          <p:cNvPr id="71" name="Google Shape;71;g3ddaabc44cb_1_199"/>
          <p:cNvSpPr txBox="1"/>
          <p:nvPr>
            <p:ph idx="1" type="subTitle"/>
          </p:nvPr>
        </p:nvSpPr>
        <p:spPr>
          <a:xfrm>
            <a:off x="792950" y="3263500"/>
            <a:ext cx="16002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g3ddaabc44cb_1_199"/>
          <p:cNvSpPr txBox="1"/>
          <p:nvPr>
            <p:ph idx="2" type="subTitle"/>
          </p:nvPr>
        </p:nvSpPr>
        <p:spPr>
          <a:xfrm>
            <a:off x="792950" y="3507606"/>
            <a:ext cx="16002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g3ddaabc44cb_1_199"/>
          <p:cNvSpPr/>
          <p:nvPr/>
        </p:nvSpPr>
        <p:spPr>
          <a:xfrm>
            <a:off x="-39725" y="-39725"/>
            <a:ext cx="9224700" cy="883500"/>
          </a:xfrm>
          <a:prstGeom prst="rect">
            <a:avLst/>
          </a:prstGeom>
          <a:solidFill>
            <a:srgbClr val="623791"/>
          </a:solidFill>
          <a:ln cap="flat" cmpd="sng" w="9525">
            <a:solidFill>
              <a:srgbClr val="62379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 name="Google Shape;74;g3ddaabc44cb_1_199"/>
          <p:cNvSpPr txBox="1"/>
          <p:nvPr/>
        </p:nvSpPr>
        <p:spPr>
          <a:xfrm>
            <a:off x="311700" y="99300"/>
            <a:ext cx="85206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DFDFD"/>
                </a:solidFill>
                <a:latin typeface="Assistant"/>
                <a:ea typeface="Assistant"/>
                <a:cs typeface="Assistant"/>
                <a:sym typeface="Assistant"/>
              </a:rPr>
              <a:t>Today’s CPA Team</a:t>
            </a:r>
            <a:endParaRPr b="1" sz="3000">
              <a:solidFill>
                <a:srgbClr val="FDFDFD"/>
              </a:solidFill>
              <a:latin typeface="Assistant"/>
              <a:ea typeface="Assistant"/>
              <a:cs typeface="Assistant"/>
              <a:sym typeface="Assistant"/>
            </a:endParaRPr>
          </a:p>
        </p:txBody>
      </p:sp>
      <p:sp>
        <p:nvSpPr>
          <p:cNvPr id="75" name="Google Shape;75;g3ddaabc44cb_1_199"/>
          <p:cNvSpPr/>
          <p:nvPr/>
        </p:nvSpPr>
        <p:spPr>
          <a:xfrm>
            <a:off x="792938" y="1502700"/>
            <a:ext cx="1600200" cy="16002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 name="Google Shape;76;g3ddaabc44cb_1_199"/>
          <p:cNvSpPr/>
          <p:nvPr/>
        </p:nvSpPr>
        <p:spPr>
          <a:xfrm>
            <a:off x="2778900" y="1502700"/>
            <a:ext cx="1600200" cy="16002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 name="Google Shape;77;g3ddaabc44cb_1_199"/>
          <p:cNvSpPr/>
          <p:nvPr/>
        </p:nvSpPr>
        <p:spPr>
          <a:xfrm>
            <a:off x="4764888" y="1502700"/>
            <a:ext cx="1600200" cy="16002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 name="Google Shape;78;g3ddaabc44cb_1_199"/>
          <p:cNvSpPr/>
          <p:nvPr/>
        </p:nvSpPr>
        <p:spPr>
          <a:xfrm>
            <a:off x="6750863" y="1502700"/>
            <a:ext cx="1600200" cy="16002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9" name="Google Shape;79;g3ddaabc44cb_1_199"/>
          <p:cNvPicPr preferRelativeResize="0"/>
          <p:nvPr/>
        </p:nvPicPr>
        <p:blipFill>
          <a:blip r:embed="rId2">
            <a:alphaModFix/>
          </a:blip>
          <a:stretch>
            <a:fillRect/>
          </a:stretch>
        </p:blipFill>
        <p:spPr>
          <a:xfrm>
            <a:off x="6926800" y="4523201"/>
            <a:ext cx="1738025" cy="413299"/>
          </a:xfrm>
          <a:prstGeom prst="rect">
            <a:avLst/>
          </a:prstGeom>
          <a:noFill/>
          <a:ln>
            <a:noFill/>
          </a:ln>
        </p:spPr>
      </p:pic>
      <p:sp>
        <p:nvSpPr>
          <p:cNvPr id="80" name="Google Shape;80;g3ddaabc44cb_1_199"/>
          <p:cNvSpPr txBox="1"/>
          <p:nvPr>
            <p:ph idx="3" type="subTitle"/>
          </p:nvPr>
        </p:nvSpPr>
        <p:spPr>
          <a:xfrm>
            <a:off x="2778900" y="3263500"/>
            <a:ext cx="16002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g3ddaabc44cb_1_199"/>
          <p:cNvSpPr txBox="1"/>
          <p:nvPr>
            <p:ph idx="4" type="subTitle"/>
          </p:nvPr>
        </p:nvSpPr>
        <p:spPr>
          <a:xfrm>
            <a:off x="2778900" y="3507606"/>
            <a:ext cx="16002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g3ddaabc44cb_1_199"/>
          <p:cNvSpPr txBox="1"/>
          <p:nvPr>
            <p:ph idx="5" type="subTitle"/>
          </p:nvPr>
        </p:nvSpPr>
        <p:spPr>
          <a:xfrm>
            <a:off x="4764850" y="3263500"/>
            <a:ext cx="16002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g3ddaabc44cb_1_199"/>
          <p:cNvSpPr txBox="1"/>
          <p:nvPr>
            <p:ph idx="6" type="subTitle"/>
          </p:nvPr>
        </p:nvSpPr>
        <p:spPr>
          <a:xfrm>
            <a:off x="4764850" y="3507606"/>
            <a:ext cx="16002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g3ddaabc44cb_1_199"/>
          <p:cNvSpPr txBox="1"/>
          <p:nvPr>
            <p:ph idx="7" type="subTitle"/>
          </p:nvPr>
        </p:nvSpPr>
        <p:spPr>
          <a:xfrm>
            <a:off x="6750800" y="3234250"/>
            <a:ext cx="16002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g3ddaabc44cb_1_199"/>
          <p:cNvSpPr txBox="1"/>
          <p:nvPr>
            <p:ph idx="8" type="subTitle"/>
          </p:nvPr>
        </p:nvSpPr>
        <p:spPr>
          <a:xfrm>
            <a:off x="6750800" y="3478356"/>
            <a:ext cx="16002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el (4)">
  <p:cSld name="CAPTION_ONLY_2">
    <p:spTree>
      <p:nvGrpSpPr>
        <p:cNvPr id="86" name="Shape 86"/>
        <p:cNvGrpSpPr/>
        <p:nvPr/>
      </p:nvGrpSpPr>
      <p:grpSpPr>
        <a:xfrm>
          <a:off x="0" y="0"/>
          <a:ext cx="0" cy="0"/>
          <a:chOff x="0" y="0"/>
          <a:chExt cx="0" cy="0"/>
        </a:xfrm>
      </p:grpSpPr>
      <p:sp>
        <p:nvSpPr>
          <p:cNvPr id="87" name="Google Shape;87;g3e17429a590_0_29"/>
          <p:cNvSpPr txBox="1"/>
          <p:nvPr>
            <p:ph idx="1" type="subTitle"/>
          </p:nvPr>
        </p:nvSpPr>
        <p:spPr>
          <a:xfrm>
            <a:off x="792950" y="3263500"/>
            <a:ext cx="16002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g3e17429a590_0_29"/>
          <p:cNvSpPr txBox="1"/>
          <p:nvPr>
            <p:ph idx="2" type="subTitle"/>
          </p:nvPr>
        </p:nvSpPr>
        <p:spPr>
          <a:xfrm>
            <a:off x="792950" y="3507606"/>
            <a:ext cx="16002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g3e17429a590_0_29"/>
          <p:cNvSpPr/>
          <p:nvPr/>
        </p:nvSpPr>
        <p:spPr>
          <a:xfrm>
            <a:off x="-39725" y="-39725"/>
            <a:ext cx="9224700" cy="883500"/>
          </a:xfrm>
          <a:prstGeom prst="rect">
            <a:avLst/>
          </a:prstGeom>
          <a:solidFill>
            <a:srgbClr val="623791"/>
          </a:solidFill>
          <a:ln cap="flat" cmpd="sng" w="9525">
            <a:solidFill>
              <a:srgbClr val="62379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 name="Google Shape;90;g3e17429a590_0_29"/>
          <p:cNvSpPr/>
          <p:nvPr/>
        </p:nvSpPr>
        <p:spPr>
          <a:xfrm>
            <a:off x="792938" y="1502700"/>
            <a:ext cx="1600200" cy="16002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 name="Google Shape;91;g3e17429a590_0_29"/>
          <p:cNvSpPr/>
          <p:nvPr/>
        </p:nvSpPr>
        <p:spPr>
          <a:xfrm>
            <a:off x="2778900" y="1502700"/>
            <a:ext cx="1600200" cy="16002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 name="Google Shape;92;g3e17429a590_0_29"/>
          <p:cNvSpPr/>
          <p:nvPr/>
        </p:nvSpPr>
        <p:spPr>
          <a:xfrm>
            <a:off x="4764888" y="1502700"/>
            <a:ext cx="1600200" cy="16002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3" name="Google Shape;93;g3e17429a590_0_29"/>
          <p:cNvSpPr/>
          <p:nvPr/>
        </p:nvSpPr>
        <p:spPr>
          <a:xfrm>
            <a:off x="6750863" y="1502700"/>
            <a:ext cx="1600200" cy="16002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4" name="Google Shape;94;g3e17429a590_0_29"/>
          <p:cNvPicPr preferRelativeResize="0"/>
          <p:nvPr/>
        </p:nvPicPr>
        <p:blipFill>
          <a:blip r:embed="rId2">
            <a:alphaModFix/>
          </a:blip>
          <a:stretch>
            <a:fillRect/>
          </a:stretch>
        </p:blipFill>
        <p:spPr>
          <a:xfrm>
            <a:off x="6926800" y="4523201"/>
            <a:ext cx="1738025" cy="413299"/>
          </a:xfrm>
          <a:prstGeom prst="rect">
            <a:avLst/>
          </a:prstGeom>
          <a:noFill/>
          <a:ln>
            <a:noFill/>
          </a:ln>
        </p:spPr>
      </p:pic>
      <p:sp>
        <p:nvSpPr>
          <p:cNvPr id="95" name="Google Shape;95;g3e17429a590_0_29"/>
          <p:cNvSpPr txBox="1"/>
          <p:nvPr>
            <p:ph idx="3" type="subTitle"/>
          </p:nvPr>
        </p:nvSpPr>
        <p:spPr>
          <a:xfrm>
            <a:off x="2778900" y="3263500"/>
            <a:ext cx="16002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g3e17429a590_0_29"/>
          <p:cNvSpPr txBox="1"/>
          <p:nvPr>
            <p:ph idx="4" type="subTitle"/>
          </p:nvPr>
        </p:nvSpPr>
        <p:spPr>
          <a:xfrm>
            <a:off x="2778900" y="3507606"/>
            <a:ext cx="16002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g3e17429a590_0_29"/>
          <p:cNvSpPr txBox="1"/>
          <p:nvPr>
            <p:ph idx="5" type="subTitle"/>
          </p:nvPr>
        </p:nvSpPr>
        <p:spPr>
          <a:xfrm>
            <a:off x="4764850" y="3263500"/>
            <a:ext cx="16002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g3e17429a590_0_29"/>
          <p:cNvSpPr txBox="1"/>
          <p:nvPr>
            <p:ph idx="6" type="subTitle"/>
          </p:nvPr>
        </p:nvSpPr>
        <p:spPr>
          <a:xfrm>
            <a:off x="4764850" y="3507606"/>
            <a:ext cx="16002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g3e17429a590_0_29"/>
          <p:cNvSpPr txBox="1"/>
          <p:nvPr>
            <p:ph idx="7" type="subTitle"/>
          </p:nvPr>
        </p:nvSpPr>
        <p:spPr>
          <a:xfrm>
            <a:off x="6750800" y="3234250"/>
            <a:ext cx="16002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g3e17429a590_0_29"/>
          <p:cNvSpPr txBox="1"/>
          <p:nvPr>
            <p:ph idx="8" type="subTitle"/>
          </p:nvPr>
        </p:nvSpPr>
        <p:spPr>
          <a:xfrm>
            <a:off x="6750800" y="3478356"/>
            <a:ext cx="16002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g3e17429a590_0_29"/>
          <p:cNvSpPr txBox="1"/>
          <p:nvPr>
            <p:ph type="title"/>
          </p:nvPr>
        </p:nvSpPr>
        <p:spPr>
          <a:xfrm>
            <a:off x="259650" y="99300"/>
            <a:ext cx="8572800" cy="62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DFDFD"/>
              </a:buClr>
              <a:buSzPts val="3000"/>
              <a:buFont typeface="Assistant"/>
              <a:buNone/>
              <a:defRPr b="1" sz="3000">
                <a:solidFill>
                  <a:srgbClr val="FDFDFD"/>
                </a:solidFill>
                <a:latin typeface="Assistant"/>
                <a:ea typeface="Assistant"/>
                <a:cs typeface="Assistant"/>
                <a:sym typeface="Assistan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PA Team (4) 1">
  <p:cSld name="CAPTION_ONLY_1">
    <p:spTree>
      <p:nvGrpSpPr>
        <p:cNvPr id="102" name="Shape 102"/>
        <p:cNvGrpSpPr/>
        <p:nvPr/>
      </p:nvGrpSpPr>
      <p:grpSpPr>
        <a:xfrm>
          <a:off x="0" y="0"/>
          <a:ext cx="0" cy="0"/>
          <a:chOff x="0" y="0"/>
          <a:chExt cx="0" cy="0"/>
        </a:xfrm>
      </p:grpSpPr>
      <p:sp>
        <p:nvSpPr>
          <p:cNvPr id="103" name="Google Shape;103;g3e0a985d830_3_145"/>
          <p:cNvSpPr txBox="1"/>
          <p:nvPr>
            <p:ph idx="1" type="subTitle"/>
          </p:nvPr>
        </p:nvSpPr>
        <p:spPr>
          <a:xfrm>
            <a:off x="999775" y="1613647"/>
            <a:ext cx="16002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g3e0a985d830_3_145"/>
          <p:cNvSpPr txBox="1"/>
          <p:nvPr>
            <p:ph idx="2" type="subTitle"/>
          </p:nvPr>
        </p:nvSpPr>
        <p:spPr>
          <a:xfrm>
            <a:off x="999775" y="1857753"/>
            <a:ext cx="16002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g3e0a985d830_3_145"/>
          <p:cNvSpPr/>
          <p:nvPr/>
        </p:nvSpPr>
        <p:spPr>
          <a:xfrm>
            <a:off x="1114063" y="166547"/>
            <a:ext cx="1371600" cy="13716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 name="Google Shape;106;g3e0a985d830_3_145"/>
          <p:cNvSpPr/>
          <p:nvPr/>
        </p:nvSpPr>
        <p:spPr>
          <a:xfrm>
            <a:off x="3886188" y="166547"/>
            <a:ext cx="1371600" cy="13716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 name="Google Shape;107;g3e0a985d830_3_145"/>
          <p:cNvSpPr/>
          <p:nvPr/>
        </p:nvSpPr>
        <p:spPr>
          <a:xfrm>
            <a:off x="6658313" y="166547"/>
            <a:ext cx="1371600" cy="13716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 name="Google Shape;108;g3e0a985d830_3_145"/>
          <p:cNvSpPr txBox="1"/>
          <p:nvPr>
            <p:ph idx="3" type="subTitle"/>
          </p:nvPr>
        </p:nvSpPr>
        <p:spPr>
          <a:xfrm>
            <a:off x="3771888" y="1613647"/>
            <a:ext cx="16002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g3e0a985d830_3_145"/>
          <p:cNvSpPr txBox="1"/>
          <p:nvPr>
            <p:ph idx="4" type="subTitle"/>
          </p:nvPr>
        </p:nvSpPr>
        <p:spPr>
          <a:xfrm>
            <a:off x="3771888" y="1857753"/>
            <a:ext cx="16002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g3e0a985d830_3_145"/>
          <p:cNvSpPr txBox="1"/>
          <p:nvPr>
            <p:ph idx="5" type="subTitle"/>
          </p:nvPr>
        </p:nvSpPr>
        <p:spPr>
          <a:xfrm>
            <a:off x="6544025" y="1613647"/>
            <a:ext cx="16002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g3e0a985d830_3_145"/>
          <p:cNvSpPr txBox="1"/>
          <p:nvPr>
            <p:ph idx="6" type="subTitle"/>
          </p:nvPr>
        </p:nvSpPr>
        <p:spPr>
          <a:xfrm>
            <a:off x="6544025" y="1857753"/>
            <a:ext cx="16002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g3e0a985d830_3_145"/>
          <p:cNvSpPr/>
          <p:nvPr/>
        </p:nvSpPr>
        <p:spPr>
          <a:xfrm>
            <a:off x="2500125" y="2634206"/>
            <a:ext cx="1371600" cy="13716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 name="Google Shape;113;g3e0a985d830_3_145"/>
          <p:cNvSpPr/>
          <p:nvPr/>
        </p:nvSpPr>
        <p:spPr>
          <a:xfrm>
            <a:off x="5272250" y="2634206"/>
            <a:ext cx="1371600" cy="13716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 name="Google Shape;114;g3e0a985d830_3_145"/>
          <p:cNvSpPr txBox="1"/>
          <p:nvPr>
            <p:ph idx="7" type="subTitle"/>
          </p:nvPr>
        </p:nvSpPr>
        <p:spPr>
          <a:xfrm>
            <a:off x="2385825" y="4081306"/>
            <a:ext cx="16002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g3e0a985d830_3_145"/>
          <p:cNvSpPr txBox="1"/>
          <p:nvPr>
            <p:ph idx="8" type="subTitle"/>
          </p:nvPr>
        </p:nvSpPr>
        <p:spPr>
          <a:xfrm>
            <a:off x="2385825" y="4325412"/>
            <a:ext cx="16002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g3e0a985d830_3_145"/>
          <p:cNvSpPr txBox="1"/>
          <p:nvPr>
            <p:ph idx="9" type="subTitle"/>
          </p:nvPr>
        </p:nvSpPr>
        <p:spPr>
          <a:xfrm>
            <a:off x="5157963" y="4081306"/>
            <a:ext cx="16002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g3e0a985d830_3_145"/>
          <p:cNvSpPr txBox="1"/>
          <p:nvPr>
            <p:ph idx="13" type="subTitle"/>
          </p:nvPr>
        </p:nvSpPr>
        <p:spPr>
          <a:xfrm>
            <a:off x="5157963" y="4325412"/>
            <a:ext cx="16002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PA Team (3)">
  <p:cSld name="BIG_NUMBER">
    <p:spTree>
      <p:nvGrpSpPr>
        <p:cNvPr id="118" name="Shape 118"/>
        <p:cNvGrpSpPr/>
        <p:nvPr/>
      </p:nvGrpSpPr>
      <p:grpSpPr>
        <a:xfrm>
          <a:off x="0" y="0"/>
          <a:ext cx="0" cy="0"/>
          <a:chOff x="0" y="0"/>
          <a:chExt cx="0" cy="0"/>
        </a:xfrm>
      </p:grpSpPr>
      <p:sp>
        <p:nvSpPr>
          <p:cNvPr id="119" name="Google Shape;119;g3ddaabc44cb_1_215"/>
          <p:cNvSpPr txBox="1"/>
          <p:nvPr>
            <p:ph idx="1" type="subTitle"/>
          </p:nvPr>
        </p:nvSpPr>
        <p:spPr>
          <a:xfrm>
            <a:off x="669850" y="3359575"/>
            <a:ext cx="18288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g3ddaabc44cb_1_215"/>
          <p:cNvSpPr txBox="1"/>
          <p:nvPr>
            <p:ph idx="2" type="subTitle"/>
          </p:nvPr>
        </p:nvSpPr>
        <p:spPr>
          <a:xfrm>
            <a:off x="669850" y="3601223"/>
            <a:ext cx="18288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g3ddaabc44cb_1_215"/>
          <p:cNvSpPr/>
          <p:nvPr/>
        </p:nvSpPr>
        <p:spPr>
          <a:xfrm>
            <a:off x="-39725" y="-39725"/>
            <a:ext cx="9224700" cy="883500"/>
          </a:xfrm>
          <a:prstGeom prst="rect">
            <a:avLst/>
          </a:prstGeom>
          <a:solidFill>
            <a:srgbClr val="623791"/>
          </a:solidFill>
          <a:ln cap="flat" cmpd="sng" w="9525">
            <a:solidFill>
              <a:srgbClr val="62379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2" name="Google Shape;122;g3ddaabc44cb_1_215"/>
          <p:cNvSpPr txBox="1"/>
          <p:nvPr/>
        </p:nvSpPr>
        <p:spPr>
          <a:xfrm>
            <a:off x="311700" y="99300"/>
            <a:ext cx="85206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DFDFD"/>
                </a:solidFill>
                <a:latin typeface="Assistant"/>
                <a:ea typeface="Assistant"/>
                <a:cs typeface="Assistant"/>
                <a:sym typeface="Assistant"/>
              </a:rPr>
              <a:t>Today’s CPA Team</a:t>
            </a:r>
            <a:endParaRPr b="1" sz="3000">
              <a:solidFill>
                <a:srgbClr val="FDFDFD"/>
              </a:solidFill>
              <a:latin typeface="Assistant"/>
              <a:ea typeface="Assistant"/>
              <a:cs typeface="Assistant"/>
              <a:sym typeface="Assistant"/>
            </a:endParaRPr>
          </a:p>
        </p:txBody>
      </p:sp>
      <p:sp>
        <p:nvSpPr>
          <p:cNvPr id="123" name="Google Shape;123;g3ddaabc44cb_1_215"/>
          <p:cNvSpPr/>
          <p:nvPr/>
        </p:nvSpPr>
        <p:spPr>
          <a:xfrm>
            <a:off x="669850" y="1360775"/>
            <a:ext cx="1828800" cy="18288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 name="Google Shape;124;g3ddaabc44cb_1_215"/>
          <p:cNvSpPr/>
          <p:nvPr/>
        </p:nvSpPr>
        <p:spPr>
          <a:xfrm>
            <a:off x="3655288" y="1360775"/>
            <a:ext cx="1828800" cy="18288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 name="Google Shape;125;g3ddaabc44cb_1_215"/>
          <p:cNvSpPr/>
          <p:nvPr/>
        </p:nvSpPr>
        <p:spPr>
          <a:xfrm>
            <a:off x="6640725" y="1360775"/>
            <a:ext cx="1828800" cy="18288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6" name="Google Shape;126;g3ddaabc44cb_1_215"/>
          <p:cNvPicPr preferRelativeResize="0"/>
          <p:nvPr/>
        </p:nvPicPr>
        <p:blipFill>
          <a:blip r:embed="rId2">
            <a:alphaModFix/>
          </a:blip>
          <a:stretch>
            <a:fillRect/>
          </a:stretch>
        </p:blipFill>
        <p:spPr>
          <a:xfrm>
            <a:off x="6926800" y="4523201"/>
            <a:ext cx="1738025" cy="413299"/>
          </a:xfrm>
          <a:prstGeom prst="rect">
            <a:avLst/>
          </a:prstGeom>
          <a:noFill/>
          <a:ln>
            <a:noFill/>
          </a:ln>
        </p:spPr>
      </p:pic>
      <p:sp>
        <p:nvSpPr>
          <p:cNvPr id="127" name="Google Shape;127;g3ddaabc44cb_1_215"/>
          <p:cNvSpPr txBox="1"/>
          <p:nvPr>
            <p:ph idx="3" type="subTitle"/>
          </p:nvPr>
        </p:nvSpPr>
        <p:spPr>
          <a:xfrm>
            <a:off x="6640750" y="3359575"/>
            <a:ext cx="18288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g3ddaabc44cb_1_215"/>
          <p:cNvSpPr txBox="1"/>
          <p:nvPr>
            <p:ph idx="4" type="subTitle"/>
          </p:nvPr>
        </p:nvSpPr>
        <p:spPr>
          <a:xfrm>
            <a:off x="6640750" y="3601223"/>
            <a:ext cx="18288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g3ddaabc44cb_1_215"/>
          <p:cNvSpPr txBox="1"/>
          <p:nvPr>
            <p:ph idx="5" type="subTitle"/>
          </p:nvPr>
        </p:nvSpPr>
        <p:spPr>
          <a:xfrm>
            <a:off x="3655288" y="3359575"/>
            <a:ext cx="18288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g3ddaabc44cb_1_215"/>
          <p:cNvSpPr txBox="1"/>
          <p:nvPr>
            <p:ph idx="6" type="subTitle"/>
          </p:nvPr>
        </p:nvSpPr>
        <p:spPr>
          <a:xfrm>
            <a:off x="3655288" y="3601223"/>
            <a:ext cx="18288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uest Speaker Intro" type="blank">
  <p:cSld name="BLANK">
    <p:spTree>
      <p:nvGrpSpPr>
        <p:cNvPr id="131" name="Shape 131"/>
        <p:cNvGrpSpPr/>
        <p:nvPr/>
      </p:nvGrpSpPr>
      <p:grpSpPr>
        <a:xfrm>
          <a:off x="0" y="0"/>
          <a:ext cx="0" cy="0"/>
          <a:chOff x="0" y="0"/>
          <a:chExt cx="0" cy="0"/>
        </a:xfrm>
      </p:grpSpPr>
      <p:sp>
        <p:nvSpPr>
          <p:cNvPr id="132" name="Google Shape;132;g3ddaabc44cb_1_228"/>
          <p:cNvSpPr txBox="1"/>
          <p:nvPr>
            <p:ph idx="1" type="subTitle"/>
          </p:nvPr>
        </p:nvSpPr>
        <p:spPr>
          <a:xfrm>
            <a:off x="655025" y="3075025"/>
            <a:ext cx="2286000" cy="336300"/>
          </a:xfrm>
          <a:prstGeom prst="rect">
            <a:avLst/>
          </a:prstGeom>
        </p:spPr>
        <p:txBody>
          <a:bodyPr anchorCtr="0" anchor="t" bIns="91425" lIns="91425" spcFirstLastPara="1" rIns="91425" wrap="square" tIns="91425">
            <a:spAutoFit/>
          </a:bodyPr>
          <a:lstStyle>
            <a:lvl1pPr lvl="0" algn="ctr">
              <a:spcBef>
                <a:spcPts val="0"/>
              </a:spcBef>
              <a:spcAft>
                <a:spcPts val="0"/>
              </a:spcAft>
              <a:buClr>
                <a:srgbClr val="623791"/>
              </a:buClr>
              <a:buSzPts val="1800"/>
              <a:buFont typeface="Assistant"/>
              <a:buNone/>
              <a:defRPr b="1">
                <a:solidFill>
                  <a:srgbClr val="623791"/>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g3ddaabc44cb_1_228"/>
          <p:cNvSpPr txBox="1"/>
          <p:nvPr>
            <p:ph idx="2" type="subTitle"/>
          </p:nvPr>
        </p:nvSpPr>
        <p:spPr>
          <a:xfrm>
            <a:off x="655025" y="3367542"/>
            <a:ext cx="2286000" cy="714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2C2C2C"/>
              </a:buClr>
              <a:buSzPts val="1300"/>
              <a:buFont typeface="Assistant"/>
              <a:buNone/>
              <a:defRPr b="1" sz="1300">
                <a:solidFill>
                  <a:srgbClr val="2C2C2C"/>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g3ddaabc44cb_1_228"/>
          <p:cNvSpPr txBox="1"/>
          <p:nvPr>
            <p:ph idx="3" type="body"/>
          </p:nvPr>
        </p:nvSpPr>
        <p:spPr>
          <a:xfrm>
            <a:off x="3687600" y="760850"/>
            <a:ext cx="4562700" cy="3079800"/>
          </a:xfrm>
          <a:prstGeom prst="rect">
            <a:avLst/>
          </a:prstGeom>
          <a:solidFill>
            <a:srgbClr val="623791"/>
          </a:solidFill>
          <a:ln>
            <a:noFill/>
          </a:ln>
        </p:spPr>
        <p:txBody>
          <a:bodyPr anchorCtr="0" anchor="t" bIns="91425" lIns="91425" spcFirstLastPara="1" rIns="91425" wrap="square" tIns="91425">
            <a:normAutofit/>
          </a:bodyPr>
          <a:lstStyle>
            <a:lvl1pPr indent="-342900" lvl="0" marL="457200">
              <a:spcBef>
                <a:spcPts val="0"/>
              </a:spcBef>
              <a:spcAft>
                <a:spcPts val="0"/>
              </a:spcAft>
              <a:buClr>
                <a:srgbClr val="FDFDFD"/>
              </a:buClr>
              <a:buSzPts val="1800"/>
              <a:buFont typeface="Assistant"/>
              <a:buChar char="●"/>
              <a:defRPr>
                <a:solidFill>
                  <a:srgbClr val="FDFDFD"/>
                </a:solidFill>
                <a:latin typeface="Assistant"/>
                <a:ea typeface="Assistant"/>
                <a:cs typeface="Assistant"/>
                <a:sym typeface="Assistant"/>
              </a:defRPr>
            </a:lvl1pPr>
            <a:lvl2pPr indent="-317500" lvl="1" marL="914400">
              <a:spcBef>
                <a:spcPts val="0"/>
              </a:spcBef>
              <a:spcAft>
                <a:spcPts val="0"/>
              </a:spcAft>
              <a:buClr>
                <a:srgbClr val="FDFDFD"/>
              </a:buClr>
              <a:buSzPts val="1400"/>
              <a:buFont typeface="Assistant"/>
              <a:buChar char="○"/>
              <a:defRPr>
                <a:solidFill>
                  <a:srgbClr val="FDFDFD"/>
                </a:solidFill>
                <a:latin typeface="Assistant"/>
                <a:ea typeface="Assistant"/>
                <a:cs typeface="Assistant"/>
                <a:sym typeface="Assistant"/>
              </a:defRPr>
            </a:lvl2pPr>
            <a:lvl3pPr indent="-317500" lvl="2" marL="1371600">
              <a:spcBef>
                <a:spcPts val="0"/>
              </a:spcBef>
              <a:spcAft>
                <a:spcPts val="0"/>
              </a:spcAft>
              <a:buClr>
                <a:srgbClr val="FDFDFD"/>
              </a:buClr>
              <a:buSzPts val="1400"/>
              <a:buFont typeface="Assistant"/>
              <a:buChar char="■"/>
              <a:defRPr>
                <a:solidFill>
                  <a:srgbClr val="FDFDFD"/>
                </a:solidFill>
                <a:latin typeface="Assistant"/>
                <a:ea typeface="Assistant"/>
                <a:cs typeface="Assistant"/>
                <a:sym typeface="Assistant"/>
              </a:defRPr>
            </a:lvl3pPr>
            <a:lvl4pPr indent="-317500" lvl="3" marL="1828800">
              <a:spcBef>
                <a:spcPts val="0"/>
              </a:spcBef>
              <a:spcAft>
                <a:spcPts val="0"/>
              </a:spcAft>
              <a:buClr>
                <a:srgbClr val="FDFDFD"/>
              </a:buClr>
              <a:buSzPts val="1400"/>
              <a:buFont typeface="Assistant"/>
              <a:buChar char="●"/>
              <a:defRPr>
                <a:solidFill>
                  <a:srgbClr val="FDFDFD"/>
                </a:solidFill>
                <a:latin typeface="Assistant"/>
                <a:ea typeface="Assistant"/>
                <a:cs typeface="Assistant"/>
                <a:sym typeface="Assistant"/>
              </a:defRPr>
            </a:lvl4pPr>
            <a:lvl5pPr indent="-317500" lvl="4" marL="2286000">
              <a:spcBef>
                <a:spcPts val="0"/>
              </a:spcBef>
              <a:spcAft>
                <a:spcPts val="0"/>
              </a:spcAft>
              <a:buClr>
                <a:srgbClr val="FDFDFD"/>
              </a:buClr>
              <a:buSzPts val="1400"/>
              <a:buFont typeface="Assistant"/>
              <a:buChar char="○"/>
              <a:defRPr>
                <a:solidFill>
                  <a:srgbClr val="FDFDFD"/>
                </a:solidFill>
                <a:latin typeface="Assistant"/>
                <a:ea typeface="Assistant"/>
                <a:cs typeface="Assistant"/>
                <a:sym typeface="Assistant"/>
              </a:defRPr>
            </a:lvl5pPr>
            <a:lvl6pPr indent="-317500" lvl="5" marL="2743200">
              <a:spcBef>
                <a:spcPts val="0"/>
              </a:spcBef>
              <a:spcAft>
                <a:spcPts val="0"/>
              </a:spcAft>
              <a:buClr>
                <a:srgbClr val="FDFDFD"/>
              </a:buClr>
              <a:buSzPts val="1400"/>
              <a:buFont typeface="Assistant"/>
              <a:buChar char="■"/>
              <a:defRPr>
                <a:solidFill>
                  <a:srgbClr val="FDFDFD"/>
                </a:solidFill>
                <a:latin typeface="Assistant"/>
                <a:ea typeface="Assistant"/>
                <a:cs typeface="Assistant"/>
                <a:sym typeface="Assistant"/>
              </a:defRPr>
            </a:lvl6pPr>
            <a:lvl7pPr indent="-317500" lvl="6" marL="3200400">
              <a:spcBef>
                <a:spcPts val="0"/>
              </a:spcBef>
              <a:spcAft>
                <a:spcPts val="0"/>
              </a:spcAft>
              <a:buClr>
                <a:srgbClr val="FDFDFD"/>
              </a:buClr>
              <a:buSzPts val="1400"/>
              <a:buFont typeface="Assistant"/>
              <a:buChar char="●"/>
              <a:defRPr>
                <a:solidFill>
                  <a:srgbClr val="FDFDFD"/>
                </a:solidFill>
                <a:latin typeface="Assistant"/>
                <a:ea typeface="Assistant"/>
                <a:cs typeface="Assistant"/>
                <a:sym typeface="Assistant"/>
              </a:defRPr>
            </a:lvl7pPr>
            <a:lvl8pPr indent="-317500" lvl="7" marL="3657600">
              <a:spcBef>
                <a:spcPts val="0"/>
              </a:spcBef>
              <a:spcAft>
                <a:spcPts val="0"/>
              </a:spcAft>
              <a:buClr>
                <a:srgbClr val="FDFDFD"/>
              </a:buClr>
              <a:buSzPts val="1400"/>
              <a:buFont typeface="Assistant"/>
              <a:buChar char="○"/>
              <a:defRPr>
                <a:solidFill>
                  <a:srgbClr val="FDFDFD"/>
                </a:solidFill>
                <a:latin typeface="Assistant"/>
                <a:ea typeface="Assistant"/>
                <a:cs typeface="Assistant"/>
                <a:sym typeface="Assistant"/>
              </a:defRPr>
            </a:lvl8pPr>
            <a:lvl9pPr indent="-317500" lvl="8" marL="4114800">
              <a:spcBef>
                <a:spcPts val="0"/>
              </a:spcBef>
              <a:spcAft>
                <a:spcPts val="0"/>
              </a:spcAft>
              <a:buClr>
                <a:srgbClr val="FDFDFD"/>
              </a:buClr>
              <a:buSzPts val="1400"/>
              <a:buFont typeface="Assistant"/>
              <a:buChar char="■"/>
              <a:defRPr>
                <a:solidFill>
                  <a:srgbClr val="FDFDFD"/>
                </a:solidFill>
                <a:latin typeface="Assistant"/>
                <a:ea typeface="Assistant"/>
                <a:cs typeface="Assistant"/>
                <a:sym typeface="Assistant"/>
              </a:defRPr>
            </a:lvl9pPr>
          </a:lstStyle>
          <a:p/>
        </p:txBody>
      </p:sp>
      <p:sp>
        <p:nvSpPr>
          <p:cNvPr id="135" name="Google Shape;135;g3ddaabc44cb_1_228"/>
          <p:cNvSpPr/>
          <p:nvPr/>
        </p:nvSpPr>
        <p:spPr>
          <a:xfrm>
            <a:off x="655025" y="760850"/>
            <a:ext cx="2286000" cy="22860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6" name="Google Shape;136;g3ddaabc44cb_1_228"/>
          <p:cNvPicPr preferRelativeResize="0"/>
          <p:nvPr/>
        </p:nvPicPr>
        <p:blipFill>
          <a:blip r:embed="rId2">
            <a:alphaModFix/>
          </a:blip>
          <a:stretch>
            <a:fillRect/>
          </a:stretch>
        </p:blipFill>
        <p:spPr>
          <a:xfrm>
            <a:off x="6926800" y="4523201"/>
            <a:ext cx="1738025" cy="4132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137" name="Shape 137"/>
        <p:cNvGrpSpPr/>
        <p:nvPr/>
      </p:nvGrpSpPr>
      <p:grpSpPr>
        <a:xfrm>
          <a:off x="0" y="0"/>
          <a:ext cx="0" cy="0"/>
          <a:chOff x="0" y="0"/>
          <a:chExt cx="0" cy="0"/>
        </a:xfrm>
      </p:grpSpPr>
      <p:sp>
        <p:nvSpPr>
          <p:cNvPr id="138" name="Google Shape;138;g3ddaabc44cb_1_23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9" name="Google Shape;139;g3ddaabc44cb_1_23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0" name="Google Shape;140;g3ddaabc44cb_1_2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uest Speaker Intro 1">
  <p:cSld name="BLANK_1">
    <p:spTree>
      <p:nvGrpSpPr>
        <p:cNvPr id="141" name="Shape 141"/>
        <p:cNvGrpSpPr/>
        <p:nvPr/>
      </p:nvGrpSpPr>
      <p:grpSpPr>
        <a:xfrm>
          <a:off x="0" y="0"/>
          <a:ext cx="0" cy="0"/>
          <a:chOff x="0" y="0"/>
          <a:chExt cx="0" cy="0"/>
        </a:xfrm>
      </p:grpSpPr>
      <p:sp>
        <p:nvSpPr>
          <p:cNvPr id="142" name="Google Shape;142;g3ddaabc44cb_1_238"/>
          <p:cNvSpPr txBox="1"/>
          <p:nvPr>
            <p:ph idx="1" type="subTitle"/>
          </p:nvPr>
        </p:nvSpPr>
        <p:spPr>
          <a:xfrm>
            <a:off x="655025" y="3075025"/>
            <a:ext cx="2286000" cy="336300"/>
          </a:xfrm>
          <a:prstGeom prst="rect">
            <a:avLst/>
          </a:prstGeom>
          <a:noFill/>
          <a:ln>
            <a:noFill/>
          </a:ln>
        </p:spPr>
        <p:txBody>
          <a:bodyPr anchorCtr="0" anchor="t" bIns="91425" lIns="91425" spcFirstLastPara="1" rIns="91425" wrap="square" tIns="91425">
            <a:spAutoFit/>
          </a:bodyPr>
          <a:lstStyle>
            <a:lvl1pPr lvl="0" algn="ctr">
              <a:lnSpc>
                <a:spcPct val="115000"/>
              </a:lnSpc>
              <a:spcBef>
                <a:spcPts val="0"/>
              </a:spcBef>
              <a:spcAft>
                <a:spcPts val="0"/>
              </a:spcAft>
              <a:buClr>
                <a:srgbClr val="623791"/>
              </a:buClr>
              <a:buSzPts val="1800"/>
              <a:buFont typeface="Assistant"/>
              <a:buNone/>
              <a:defRPr b="1">
                <a:solidFill>
                  <a:srgbClr val="623791"/>
                </a:solidFill>
                <a:latin typeface="Assistant"/>
                <a:ea typeface="Assistant"/>
                <a:cs typeface="Assistant"/>
                <a:sym typeface="Assistan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43" name="Google Shape;143;g3ddaabc44cb_1_238"/>
          <p:cNvSpPr txBox="1"/>
          <p:nvPr>
            <p:ph idx="2" type="subTitle"/>
          </p:nvPr>
        </p:nvSpPr>
        <p:spPr>
          <a:xfrm>
            <a:off x="655025" y="3349225"/>
            <a:ext cx="2286000" cy="714000"/>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Clr>
                <a:srgbClr val="2C2C2C"/>
              </a:buClr>
              <a:buSzPts val="1300"/>
              <a:buFont typeface="Assistant"/>
              <a:buNone/>
              <a:defRPr b="1" sz="1300">
                <a:solidFill>
                  <a:srgbClr val="2C2C2C"/>
                </a:solidFill>
                <a:latin typeface="Assistant"/>
                <a:ea typeface="Assistant"/>
                <a:cs typeface="Assistant"/>
                <a:sym typeface="Assistan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44" name="Google Shape;144;g3ddaabc44cb_1_238"/>
          <p:cNvSpPr txBox="1"/>
          <p:nvPr>
            <p:ph idx="3" type="body"/>
          </p:nvPr>
        </p:nvSpPr>
        <p:spPr>
          <a:xfrm>
            <a:off x="3687600" y="760850"/>
            <a:ext cx="4562700" cy="3079800"/>
          </a:xfrm>
          <a:prstGeom prst="rect">
            <a:avLst/>
          </a:prstGeom>
          <a:solidFill>
            <a:srgbClr val="623791"/>
          </a:solid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FDFDFD"/>
              </a:buClr>
              <a:buSzPts val="1800"/>
              <a:buFont typeface="Assistant"/>
              <a:buChar char="●"/>
              <a:defRPr>
                <a:solidFill>
                  <a:srgbClr val="FDFDFD"/>
                </a:solidFill>
                <a:latin typeface="Assistant"/>
                <a:ea typeface="Assistant"/>
                <a:cs typeface="Assistant"/>
                <a:sym typeface="Assistant"/>
              </a:defRPr>
            </a:lvl1pPr>
            <a:lvl2pPr indent="-317500" lvl="1" marL="914400" algn="l">
              <a:lnSpc>
                <a:spcPct val="115000"/>
              </a:lnSpc>
              <a:spcBef>
                <a:spcPts val="0"/>
              </a:spcBef>
              <a:spcAft>
                <a:spcPts val="0"/>
              </a:spcAft>
              <a:buClr>
                <a:srgbClr val="FDFDFD"/>
              </a:buClr>
              <a:buSzPts val="1400"/>
              <a:buFont typeface="Assistant"/>
              <a:buChar char="○"/>
              <a:defRPr>
                <a:solidFill>
                  <a:srgbClr val="FDFDFD"/>
                </a:solidFill>
                <a:latin typeface="Assistant"/>
                <a:ea typeface="Assistant"/>
                <a:cs typeface="Assistant"/>
                <a:sym typeface="Assistant"/>
              </a:defRPr>
            </a:lvl2pPr>
            <a:lvl3pPr indent="-317500" lvl="2" marL="1371600" algn="l">
              <a:lnSpc>
                <a:spcPct val="115000"/>
              </a:lnSpc>
              <a:spcBef>
                <a:spcPts val="0"/>
              </a:spcBef>
              <a:spcAft>
                <a:spcPts val="0"/>
              </a:spcAft>
              <a:buClr>
                <a:srgbClr val="FDFDFD"/>
              </a:buClr>
              <a:buSzPts val="1400"/>
              <a:buFont typeface="Assistant"/>
              <a:buChar char="■"/>
              <a:defRPr>
                <a:solidFill>
                  <a:srgbClr val="FDFDFD"/>
                </a:solidFill>
                <a:latin typeface="Assistant"/>
                <a:ea typeface="Assistant"/>
                <a:cs typeface="Assistant"/>
                <a:sym typeface="Assistant"/>
              </a:defRPr>
            </a:lvl3pPr>
            <a:lvl4pPr indent="-317500" lvl="3" marL="1828800" algn="l">
              <a:lnSpc>
                <a:spcPct val="115000"/>
              </a:lnSpc>
              <a:spcBef>
                <a:spcPts val="0"/>
              </a:spcBef>
              <a:spcAft>
                <a:spcPts val="0"/>
              </a:spcAft>
              <a:buClr>
                <a:srgbClr val="FDFDFD"/>
              </a:buClr>
              <a:buSzPts val="1400"/>
              <a:buFont typeface="Assistant"/>
              <a:buChar char="●"/>
              <a:defRPr>
                <a:solidFill>
                  <a:srgbClr val="FDFDFD"/>
                </a:solidFill>
                <a:latin typeface="Assistant"/>
                <a:ea typeface="Assistant"/>
                <a:cs typeface="Assistant"/>
                <a:sym typeface="Assistant"/>
              </a:defRPr>
            </a:lvl4pPr>
            <a:lvl5pPr indent="-317500" lvl="4" marL="2286000" algn="l">
              <a:lnSpc>
                <a:spcPct val="115000"/>
              </a:lnSpc>
              <a:spcBef>
                <a:spcPts val="0"/>
              </a:spcBef>
              <a:spcAft>
                <a:spcPts val="0"/>
              </a:spcAft>
              <a:buClr>
                <a:srgbClr val="FDFDFD"/>
              </a:buClr>
              <a:buSzPts val="1400"/>
              <a:buFont typeface="Assistant"/>
              <a:buChar char="○"/>
              <a:defRPr>
                <a:solidFill>
                  <a:srgbClr val="FDFDFD"/>
                </a:solidFill>
                <a:latin typeface="Assistant"/>
                <a:ea typeface="Assistant"/>
                <a:cs typeface="Assistant"/>
                <a:sym typeface="Assistant"/>
              </a:defRPr>
            </a:lvl5pPr>
            <a:lvl6pPr indent="-317500" lvl="5" marL="2743200" algn="l">
              <a:lnSpc>
                <a:spcPct val="115000"/>
              </a:lnSpc>
              <a:spcBef>
                <a:spcPts val="0"/>
              </a:spcBef>
              <a:spcAft>
                <a:spcPts val="0"/>
              </a:spcAft>
              <a:buClr>
                <a:srgbClr val="FDFDFD"/>
              </a:buClr>
              <a:buSzPts val="1400"/>
              <a:buFont typeface="Assistant"/>
              <a:buChar char="■"/>
              <a:defRPr>
                <a:solidFill>
                  <a:srgbClr val="FDFDFD"/>
                </a:solidFill>
                <a:latin typeface="Assistant"/>
                <a:ea typeface="Assistant"/>
                <a:cs typeface="Assistant"/>
                <a:sym typeface="Assistant"/>
              </a:defRPr>
            </a:lvl6pPr>
            <a:lvl7pPr indent="-317500" lvl="6" marL="3200400" algn="l">
              <a:lnSpc>
                <a:spcPct val="115000"/>
              </a:lnSpc>
              <a:spcBef>
                <a:spcPts val="0"/>
              </a:spcBef>
              <a:spcAft>
                <a:spcPts val="0"/>
              </a:spcAft>
              <a:buClr>
                <a:srgbClr val="FDFDFD"/>
              </a:buClr>
              <a:buSzPts val="1400"/>
              <a:buFont typeface="Assistant"/>
              <a:buChar char="●"/>
              <a:defRPr>
                <a:solidFill>
                  <a:srgbClr val="FDFDFD"/>
                </a:solidFill>
                <a:latin typeface="Assistant"/>
                <a:ea typeface="Assistant"/>
                <a:cs typeface="Assistant"/>
                <a:sym typeface="Assistant"/>
              </a:defRPr>
            </a:lvl7pPr>
            <a:lvl8pPr indent="-317500" lvl="7" marL="3657600" algn="l">
              <a:lnSpc>
                <a:spcPct val="115000"/>
              </a:lnSpc>
              <a:spcBef>
                <a:spcPts val="0"/>
              </a:spcBef>
              <a:spcAft>
                <a:spcPts val="0"/>
              </a:spcAft>
              <a:buClr>
                <a:srgbClr val="FDFDFD"/>
              </a:buClr>
              <a:buSzPts val="1400"/>
              <a:buFont typeface="Assistant"/>
              <a:buChar char="○"/>
              <a:defRPr>
                <a:solidFill>
                  <a:srgbClr val="FDFDFD"/>
                </a:solidFill>
                <a:latin typeface="Assistant"/>
                <a:ea typeface="Assistant"/>
                <a:cs typeface="Assistant"/>
                <a:sym typeface="Assistant"/>
              </a:defRPr>
            </a:lvl8pPr>
            <a:lvl9pPr indent="-317500" lvl="8" marL="4114800" algn="l">
              <a:lnSpc>
                <a:spcPct val="115000"/>
              </a:lnSpc>
              <a:spcBef>
                <a:spcPts val="0"/>
              </a:spcBef>
              <a:spcAft>
                <a:spcPts val="0"/>
              </a:spcAft>
              <a:buClr>
                <a:srgbClr val="FDFDFD"/>
              </a:buClr>
              <a:buSzPts val="1400"/>
              <a:buFont typeface="Assistant"/>
              <a:buChar char="■"/>
              <a:defRPr>
                <a:solidFill>
                  <a:srgbClr val="FDFDFD"/>
                </a:solidFill>
                <a:latin typeface="Assistant"/>
                <a:ea typeface="Assistant"/>
                <a:cs typeface="Assistant"/>
                <a:sym typeface="Assistant"/>
              </a:defRPr>
            </a:lvl9pPr>
          </a:lstStyle>
          <a:p/>
        </p:txBody>
      </p:sp>
      <p:sp>
        <p:nvSpPr>
          <p:cNvPr id="145" name="Google Shape;145;g3ddaabc44cb_1_238"/>
          <p:cNvSpPr/>
          <p:nvPr/>
        </p:nvSpPr>
        <p:spPr>
          <a:xfrm>
            <a:off x="655025" y="760850"/>
            <a:ext cx="2286000" cy="22860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6" name="Google Shape;146;g3ddaabc44cb_1_238" title="AcademyLogo.png"/>
          <p:cNvPicPr preferRelativeResize="0"/>
          <p:nvPr/>
        </p:nvPicPr>
        <p:blipFill rotWithShape="1">
          <a:blip r:embed="rId2">
            <a:alphaModFix/>
          </a:blip>
          <a:srcRect b="0" l="0" r="0" t="0"/>
          <a:stretch/>
        </p:blipFill>
        <p:spPr>
          <a:xfrm>
            <a:off x="7185045" y="4523197"/>
            <a:ext cx="1479782" cy="4133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TITLE_2">
    <p:bg>
      <p:bgPr>
        <a:solidFill>
          <a:srgbClr val="623791"/>
        </a:solidFill>
      </p:bgPr>
    </p:bg>
    <p:spTree>
      <p:nvGrpSpPr>
        <p:cNvPr id="14" name="Shape 14"/>
        <p:cNvGrpSpPr/>
        <p:nvPr/>
      </p:nvGrpSpPr>
      <p:grpSpPr>
        <a:xfrm>
          <a:off x="0" y="0"/>
          <a:ext cx="0" cy="0"/>
          <a:chOff x="0" y="0"/>
          <a:chExt cx="0" cy="0"/>
        </a:xfrm>
      </p:grpSpPr>
      <p:sp>
        <p:nvSpPr>
          <p:cNvPr id="15" name="Google Shape;15;g3ddaabc44cb_1_143"/>
          <p:cNvSpPr txBox="1"/>
          <p:nvPr/>
        </p:nvSpPr>
        <p:spPr>
          <a:xfrm>
            <a:off x="367300" y="1762700"/>
            <a:ext cx="8451000" cy="115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DFDFD"/>
                </a:solidFill>
                <a:latin typeface="Assistant"/>
                <a:ea typeface="Assistant"/>
                <a:cs typeface="Assistant"/>
                <a:sym typeface="Assistant"/>
              </a:rPr>
              <a:t>Thank you for your attention!</a:t>
            </a:r>
            <a:endParaRPr b="1" sz="4000">
              <a:solidFill>
                <a:srgbClr val="FDFDFD"/>
              </a:solidFill>
              <a:latin typeface="Assistant"/>
              <a:ea typeface="Assistant"/>
              <a:cs typeface="Assistant"/>
              <a:sym typeface="Assistant"/>
            </a:endParaRPr>
          </a:p>
        </p:txBody>
      </p:sp>
      <p:sp>
        <p:nvSpPr>
          <p:cNvPr id="16" name="Google Shape;16;g3ddaabc44cb_1_143"/>
          <p:cNvSpPr txBox="1"/>
          <p:nvPr>
            <p:ph idx="1" type="subTitle"/>
          </p:nvPr>
        </p:nvSpPr>
        <p:spPr>
          <a:xfrm>
            <a:off x="346600" y="3720150"/>
            <a:ext cx="8451000" cy="560400"/>
          </a:xfrm>
          <a:prstGeom prst="rect">
            <a:avLst/>
          </a:prstGeom>
        </p:spPr>
        <p:txBody>
          <a:bodyPr anchorCtr="0" anchor="ctr" bIns="91425" lIns="91425" spcFirstLastPara="1" rIns="91425" wrap="square" tIns="91425">
            <a:spAutoFit/>
          </a:bodyPr>
          <a:lstStyle>
            <a:lvl1pPr lvl="0" algn="ctr">
              <a:spcBef>
                <a:spcPts val="0"/>
              </a:spcBef>
              <a:spcAft>
                <a:spcPts val="0"/>
              </a:spcAft>
              <a:buClr>
                <a:srgbClr val="FDFDFD"/>
              </a:buClr>
              <a:buSzPts val="1800"/>
              <a:buFont typeface="Assistant"/>
              <a:buNone/>
              <a:defRPr b="1">
                <a:solidFill>
                  <a:srgbClr val="FDFDFD"/>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g3ddaabc44cb_1_143"/>
          <p:cNvSpPr txBox="1"/>
          <p:nvPr>
            <p:ph idx="2" type="subTitle"/>
          </p:nvPr>
        </p:nvSpPr>
        <p:spPr>
          <a:xfrm>
            <a:off x="311800" y="3326550"/>
            <a:ext cx="8451000" cy="393600"/>
          </a:xfrm>
          <a:prstGeom prst="rect">
            <a:avLst/>
          </a:prstGeom>
        </p:spPr>
        <p:txBody>
          <a:bodyPr anchorCtr="0" anchor="ctr" bIns="91425" lIns="91425" spcFirstLastPara="1" rIns="91425" wrap="square" tIns="91425">
            <a:spAutoFit/>
          </a:bodyPr>
          <a:lstStyle>
            <a:lvl1pPr lvl="0" algn="ctr">
              <a:spcBef>
                <a:spcPts val="0"/>
              </a:spcBef>
              <a:spcAft>
                <a:spcPts val="0"/>
              </a:spcAft>
              <a:buClr>
                <a:srgbClr val="F0CB5E"/>
              </a:buClr>
              <a:buSzPts val="2400"/>
              <a:buFont typeface="Assistant"/>
              <a:buNone/>
              <a:defRPr b="1" sz="2400">
                <a:solidFill>
                  <a:srgbClr val="F0CB5E"/>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8" name="Google Shape;18;g3ddaabc44cb_1_143"/>
          <p:cNvPicPr preferRelativeResize="0"/>
          <p:nvPr/>
        </p:nvPicPr>
        <p:blipFill>
          <a:blip r:embed="rId2">
            <a:alphaModFix/>
          </a:blip>
          <a:stretch>
            <a:fillRect/>
          </a:stretch>
        </p:blipFill>
        <p:spPr>
          <a:xfrm>
            <a:off x="5610201" y="337450"/>
            <a:ext cx="3152600" cy="7487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4">
    <p:spTree>
      <p:nvGrpSpPr>
        <p:cNvPr id="147" name="Shape 147"/>
        <p:cNvGrpSpPr/>
        <p:nvPr/>
      </p:nvGrpSpPr>
      <p:grpSpPr>
        <a:xfrm>
          <a:off x="0" y="0"/>
          <a:ext cx="0" cy="0"/>
          <a:chOff x="0" y="0"/>
          <a:chExt cx="0" cy="0"/>
        </a:xfrm>
      </p:grpSpPr>
      <p:sp>
        <p:nvSpPr>
          <p:cNvPr id="148" name="Google Shape;148;g3ddaabc44cb_1_244"/>
          <p:cNvSpPr/>
          <p:nvPr/>
        </p:nvSpPr>
        <p:spPr>
          <a:xfrm>
            <a:off x="-39725" y="-39725"/>
            <a:ext cx="9224700" cy="883500"/>
          </a:xfrm>
          <a:prstGeom prst="rect">
            <a:avLst/>
          </a:prstGeom>
          <a:solidFill>
            <a:srgbClr val="623791"/>
          </a:solidFill>
          <a:ln cap="flat" cmpd="sng" w="9525">
            <a:solidFill>
              <a:srgbClr val="62379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9" name="Google Shape;149;g3ddaabc44cb_1_244" title="Info Slide Template (1).png"/>
          <p:cNvPicPr preferRelativeResize="0"/>
          <p:nvPr/>
        </p:nvPicPr>
        <p:blipFill rotWithShape="1">
          <a:blip r:embed="rId2">
            <a:alphaModFix/>
          </a:blip>
          <a:srcRect b="0" l="0" r="0" t="0"/>
          <a:stretch/>
        </p:blipFill>
        <p:spPr>
          <a:xfrm>
            <a:off x="-39725" y="-39725"/>
            <a:ext cx="9295320" cy="5228626"/>
          </a:xfrm>
          <a:prstGeom prst="rect">
            <a:avLst/>
          </a:prstGeom>
          <a:noFill/>
          <a:ln>
            <a:noFill/>
          </a:ln>
        </p:spPr>
      </p:pic>
      <p:pic>
        <p:nvPicPr>
          <p:cNvPr id="150" name="Google Shape;150;g3ddaabc44cb_1_244" title="CPA Logo White (2).png"/>
          <p:cNvPicPr preferRelativeResize="0"/>
          <p:nvPr/>
        </p:nvPicPr>
        <p:blipFill rotWithShape="1">
          <a:blip r:embed="rId3">
            <a:alphaModFix/>
          </a:blip>
          <a:srcRect b="0" l="0" r="0" t="0"/>
          <a:stretch/>
        </p:blipFill>
        <p:spPr>
          <a:xfrm>
            <a:off x="5383575" y="105875"/>
            <a:ext cx="2748150" cy="6655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el">
  <p:cSld name="BIG_NUMBER_1">
    <p:spTree>
      <p:nvGrpSpPr>
        <p:cNvPr id="151" name="Shape 151"/>
        <p:cNvGrpSpPr/>
        <p:nvPr/>
      </p:nvGrpSpPr>
      <p:grpSpPr>
        <a:xfrm>
          <a:off x="0" y="0"/>
          <a:ext cx="0" cy="0"/>
          <a:chOff x="0" y="0"/>
          <a:chExt cx="0" cy="0"/>
        </a:xfrm>
      </p:grpSpPr>
      <p:sp>
        <p:nvSpPr>
          <p:cNvPr id="152" name="Google Shape;152;g3ddaabc44cb_1_248"/>
          <p:cNvSpPr txBox="1"/>
          <p:nvPr>
            <p:ph idx="1" type="subTitle"/>
          </p:nvPr>
        </p:nvSpPr>
        <p:spPr>
          <a:xfrm>
            <a:off x="669850" y="3359575"/>
            <a:ext cx="1828800" cy="336300"/>
          </a:xfrm>
          <a:prstGeom prst="rect">
            <a:avLst/>
          </a:prstGeom>
          <a:noFill/>
          <a:ln>
            <a:noFill/>
          </a:ln>
        </p:spPr>
        <p:txBody>
          <a:bodyPr anchorCtr="0" anchor="t" bIns="91425" lIns="91425" spcFirstLastPara="1" rIns="91425" wrap="square" tIns="91425">
            <a:spAutoFit/>
          </a:bodyPr>
          <a:lstStyle>
            <a:lvl1pPr lvl="0" algn="ctr">
              <a:lnSpc>
                <a:spcPct val="115000"/>
              </a:lnSpc>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53" name="Google Shape;153;g3ddaabc44cb_1_248"/>
          <p:cNvSpPr txBox="1"/>
          <p:nvPr>
            <p:ph idx="2" type="subTitle"/>
          </p:nvPr>
        </p:nvSpPr>
        <p:spPr>
          <a:xfrm>
            <a:off x="669850" y="3576800"/>
            <a:ext cx="1828800" cy="714000"/>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54" name="Google Shape;154;g3ddaabc44cb_1_248"/>
          <p:cNvSpPr/>
          <p:nvPr/>
        </p:nvSpPr>
        <p:spPr>
          <a:xfrm>
            <a:off x="-39725" y="-39725"/>
            <a:ext cx="9224700" cy="883500"/>
          </a:xfrm>
          <a:prstGeom prst="rect">
            <a:avLst/>
          </a:prstGeom>
          <a:solidFill>
            <a:srgbClr val="623791"/>
          </a:solidFill>
          <a:ln cap="flat" cmpd="sng" w="9525">
            <a:solidFill>
              <a:srgbClr val="62379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3ddaabc44cb_1_248"/>
          <p:cNvSpPr/>
          <p:nvPr/>
        </p:nvSpPr>
        <p:spPr>
          <a:xfrm>
            <a:off x="675700" y="1381500"/>
            <a:ext cx="1828800" cy="18288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3ddaabc44cb_1_248"/>
          <p:cNvSpPr/>
          <p:nvPr/>
        </p:nvSpPr>
        <p:spPr>
          <a:xfrm>
            <a:off x="3631650" y="1381500"/>
            <a:ext cx="1828800" cy="18288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3ddaabc44cb_1_248"/>
          <p:cNvSpPr/>
          <p:nvPr/>
        </p:nvSpPr>
        <p:spPr>
          <a:xfrm>
            <a:off x="6640750" y="1381500"/>
            <a:ext cx="1828800" cy="1828800"/>
          </a:xfrm>
          <a:prstGeom prst="ellipse">
            <a:avLst/>
          </a:prstGeom>
          <a:solidFill>
            <a:schemeClr val="lt1"/>
          </a:solidFill>
          <a:ln cap="flat" cmpd="sng" w="76200">
            <a:solidFill>
              <a:srgbClr val="00BCD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3ddaabc44cb_1_248"/>
          <p:cNvSpPr txBox="1"/>
          <p:nvPr>
            <p:ph idx="3" type="subTitle"/>
          </p:nvPr>
        </p:nvSpPr>
        <p:spPr>
          <a:xfrm>
            <a:off x="6640750" y="3359575"/>
            <a:ext cx="1828800" cy="336300"/>
          </a:xfrm>
          <a:prstGeom prst="rect">
            <a:avLst/>
          </a:prstGeom>
          <a:noFill/>
          <a:ln>
            <a:noFill/>
          </a:ln>
        </p:spPr>
        <p:txBody>
          <a:bodyPr anchorCtr="0" anchor="t" bIns="91425" lIns="91425" spcFirstLastPara="1" rIns="91425" wrap="square" tIns="91425">
            <a:spAutoFit/>
          </a:bodyPr>
          <a:lstStyle>
            <a:lvl1pPr lvl="0" algn="ctr">
              <a:lnSpc>
                <a:spcPct val="115000"/>
              </a:lnSpc>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59" name="Google Shape;159;g3ddaabc44cb_1_248"/>
          <p:cNvSpPr txBox="1"/>
          <p:nvPr>
            <p:ph idx="4" type="subTitle"/>
          </p:nvPr>
        </p:nvSpPr>
        <p:spPr>
          <a:xfrm>
            <a:off x="6640750" y="3576800"/>
            <a:ext cx="1828800" cy="714000"/>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60" name="Google Shape;160;g3ddaabc44cb_1_248"/>
          <p:cNvSpPr txBox="1"/>
          <p:nvPr>
            <p:ph idx="5" type="subTitle"/>
          </p:nvPr>
        </p:nvSpPr>
        <p:spPr>
          <a:xfrm>
            <a:off x="3655288" y="3359575"/>
            <a:ext cx="1828800" cy="336300"/>
          </a:xfrm>
          <a:prstGeom prst="rect">
            <a:avLst/>
          </a:prstGeom>
          <a:noFill/>
          <a:ln>
            <a:noFill/>
          </a:ln>
        </p:spPr>
        <p:txBody>
          <a:bodyPr anchorCtr="0" anchor="t" bIns="91425" lIns="91425" spcFirstLastPara="1" rIns="91425" wrap="square" tIns="91425">
            <a:spAutoFit/>
          </a:bodyPr>
          <a:lstStyle>
            <a:lvl1pPr lvl="0" algn="ctr">
              <a:lnSpc>
                <a:spcPct val="115000"/>
              </a:lnSpc>
              <a:spcBef>
                <a:spcPts val="0"/>
              </a:spcBef>
              <a:spcAft>
                <a:spcPts val="0"/>
              </a:spcAft>
              <a:buClr>
                <a:srgbClr val="623791"/>
              </a:buClr>
              <a:buSzPts val="1400"/>
              <a:buFont typeface="Assistant"/>
              <a:buNone/>
              <a:defRPr b="1" sz="1400">
                <a:solidFill>
                  <a:srgbClr val="623791"/>
                </a:solidFill>
                <a:latin typeface="Assistant"/>
                <a:ea typeface="Assistant"/>
                <a:cs typeface="Assistant"/>
                <a:sym typeface="Assistan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61" name="Google Shape;161;g3ddaabc44cb_1_248"/>
          <p:cNvSpPr txBox="1"/>
          <p:nvPr>
            <p:ph idx="6" type="subTitle"/>
          </p:nvPr>
        </p:nvSpPr>
        <p:spPr>
          <a:xfrm>
            <a:off x="3655288" y="3576800"/>
            <a:ext cx="1828800" cy="714000"/>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Clr>
                <a:srgbClr val="2C2C2C"/>
              </a:buClr>
              <a:buSzPts val="1200"/>
              <a:buFont typeface="Assistant"/>
              <a:buNone/>
              <a:defRPr b="1" sz="1200">
                <a:solidFill>
                  <a:srgbClr val="2C2C2C"/>
                </a:solidFill>
                <a:latin typeface="Assistant"/>
                <a:ea typeface="Assistant"/>
                <a:cs typeface="Assistant"/>
                <a:sym typeface="Assistan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62" name="Google Shape;162;g3ddaabc44cb_1_248"/>
          <p:cNvSpPr txBox="1"/>
          <p:nvPr>
            <p:ph type="title"/>
          </p:nvPr>
        </p:nvSpPr>
        <p:spPr>
          <a:xfrm>
            <a:off x="259650" y="99300"/>
            <a:ext cx="8572800" cy="62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DFDFD"/>
              </a:buClr>
              <a:buSzPts val="3000"/>
              <a:buFont typeface="Assistant"/>
              <a:buNone/>
              <a:defRPr b="1" sz="3000">
                <a:solidFill>
                  <a:srgbClr val="FDFDFD"/>
                </a:solidFill>
                <a:latin typeface="Assistant"/>
                <a:ea typeface="Assistant"/>
                <a:cs typeface="Assistant"/>
                <a:sym typeface="Assistan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63" name="Google Shape;163;g3ddaabc44cb_1_248"/>
          <p:cNvPicPr preferRelativeResize="0"/>
          <p:nvPr/>
        </p:nvPicPr>
        <p:blipFill>
          <a:blip r:embed="rId2">
            <a:alphaModFix/>
          </a:blip>
          <a:stretch>
            <a:fillRect/>
          </a:stretch>
        </p:blipFill>
        <p:spPr>
          <a:xfrm>
            <a:off x="6926800" y="4523201"/>
            <a:ext cx="1738025" cy="4132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0" name="Shape 170"/>
        <p:cNvGrpSpPr/>
        <p:nvPr/>
      </p:nvGrpSpPr>
      <p:grpSpPr>
        <a:xfrm>
          <a:off x="0" y="0"/>
          <a:ext cx="0" cy="0"/>
          <a:chOff x="0" y="0"/>
          <a:chExt cx="0" cy="0"/>
        </a:xfrm>
      </p:grpSpPr>
      <p:sp>
        <p:nvSpPr>
          <p:cNvPr id="171" name="Google Shape;171;g3e175bcebe7_10_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2" name="Google Shape;172;g3e175bcebe7_10_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3" name="Google Shape;173;g3e175bcebe7_10_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4" name="Shape 174"/>
        <p:cNvGrpSpPr/>
        <p:nvPr/>
      </p:nvGrpSpPr>
      <p:grpSpPr>
        <a:xfrm>
          <a:off x="0" y="0"/>
          <a:ext cx="0" cy="0"/>
          <a:chOff x="0" y="0"/>
          <a:chExt cx="0" cy="0"/>
        </a:xfrm>
      </p:grpSpPr>
      <p:sp>
        <p:nvSpPr>
          <p:cNvPr id="175" name="Google Shape;175;g3e175bcebe7_10_10"/>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76" name="Google Shape;176;g3e175bcebe7_10_10"/>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177" name="Google Shape;177;g3e175bcebe7_10_1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8" name="Google Shape;178;g3e175bcebe7_10_1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9" name="Google Shape;179;g3e175bcebe7_10_1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0" name="Shape 180"/>
        <p:cNvGrpSpPr/>
        <p:nvPr/>
      </p:nvGrpSpPr>
      <p:grpSpPr>
        <a:xfrm>
          <a:off x="0" y="0"/>
          <a:ext cx="0" cy="0"/>
          <a:chOff x="0" y="0"/>
          <a:chExt cx="0" cy="0"/>
        </a:xfrm>
      </p:grpSpPr>
      <p:sp>
        <p:nvSpPr>
          <p:cNvPr id="181" name="Google Shape;181;g3e175bcebe7_10_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82" name="Google Shape;182;g3e175bcebe7_10_16"/>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83" name="Google Shape;183;g3e175bcebe7_10_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4" name="Google Shape;184;g3e175bcebe7_10_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5" name="Google Shape;185;g3e175bcebe7_10_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6" name="Shape 186"/>
        <p:cNvGrpSpPr/>
        <p:nvPr/>
      </p:nvGrpSpPr>
      <p:grpSpPr>
        <a:xfrm>
          <a:off x="0" y="0"/>
          <a:ext cx="0" cy="0"/>
          <a:chOff x="0" y="0"/>
          <a:chExt cx="0" cy="0"/>
        </a:xfrm>
      </p:grpSpPr>
      <p:sp>
        <p:nvSpPr>
          <p:cNvPr id="187" name="Google Shape;187;g3e175bcebe7_10_22"/>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88" name="Google Shape;188;g3e175bcebe7_10_22"/>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89" name="Google Shape;189;g3e175bcebe7_10_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0" name="Google Shape;190;g3e175bcebe7_10_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1" name="Google Shape;191;g3e175bcebe7_10_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2" name="Shape 192"/>
        <p:cNvGrpSpPr/>
        <p:nvPr/>
      </p:nvGrpSpPr>
      <p:grpSpPr>
        <a:xfrm>
          <a:off x="0" y="0"/>
          <a:ext cx="0" cy="0"/>
          <a:chOff x="0" y="0"/>
          <a:chExt cx="0" cy="0"/>
        </a:xfrm>
      </p:grpSpPr>
      <p:sp>
        <p:nvSpPr>
          <p:cNvPr id="193" name="Google Shape;193;g3e175bcebe7_10_2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94" name="Google Shape;194;g3e175bcebe7_10_28"/>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95" name="Google Shape;195;g3e175bcebe7_10_28"/>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96" name="Google Shape;196;g3e175bcebe7_10_2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7" name="Google Shape;197;g3e175bcebe7_10_2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8" name="Google Shape;198;g3e175bcebe7_10_2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9" name="Shape 199"/>
        <p:cNvGrpSpPr/>
        <p:nvPr/>
      </p:nvGrpSpPr>
      <p:grpSpPr>
        <a:xfrm>
          <a:off x="0" y="0"/>
          <a:ext cx="0" cy="0"/>
          <a:chOff x="0" y="0"/>
          <a:chExt cx="0" cy="0"/>
        </a:xfrm>
      </p:grpSpPr>
      <p:sp>
        <p:nvSpPr>
          <p:cNvPr id="200" name="Google Shape;200;g3e175bcebe7_10_35"/>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01" name="Google Shape;201;g3e175bcebe7_10_35"/>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202" name="Google Shape;202;g3e175bcebe7_10_35"/>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203" name="Google Shape;203;g3e175bcebe7_10_35"/>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204" name="Google Shape;204;g3e175bcebe7_10_35"/>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205" name="Google Shape;205;g3e175bcebe7_10_3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06" name="Google Shape;206;g3e175bcebe7_10_3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07" name="Google Shape;207;g3e175bcebe7_10_3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8" name="Shape 208"/>
        <p:cNvGrpSpPr/>
        <p:nvPr/>
      </p:nvGrpSpPr>
      <p:grpSpPr>
        <a:xfrm>
          <a:off x="0" y="0"/>
          <a:ext cx="0" cy="0"/>
          <a:chOff x="0" y="0"/>
          <a:chExt cx="0" cy="0"/>
        </a:xfrm>
      </p:grpSpPr>
      <p:sp>
        <p:nvSpPr>
          <p:cNvPr id="209" name="Google Shape;209;g3e175bcebe7_10_4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10" name="Google Shape;210;g3e175bcebe7_10_4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11" name="Google Shape;211;g3e175bcebe7_10_4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12" name="Google Shape;212;g3e175bcebe7_10_4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3" name="Shape 213"/>
        <p:cNvGrpSpPr/>
        <p:nvPr/>
      </p:nvGrpSpPr>
      <p:grpSpPr>
        <a:xfrm>
          <a:off x="0" y="0"/>
          <a:ext cx="0" cy="0"/>
          <a:chOff x="0" y="0"/>
          <a:chExt cx="0" cy="0"/>
        </a:xfrm>
      </p:grpSpPr>
      <p:sp>
        <p:nvSpPr>
          <p:cNvPr id="214" name="Google Shape;214;g3e175bcebe7_10_4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15" name="Google Shape;215;g3e175bcebe7_10_4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216" name="Google Shape;216;g3e175bcebe7_10_4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217" name="Google Shape;217;g3e175bcebe7_10_4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18" name="Google Shape;218;g3e175bcebe7_10_4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19" name="Google Shape;219;g3e175bcebe7_10_4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type="secHead">
  <p:cSld name="SECTION_HEADER">
    <p:bg>
      <p:bgPr>
        <a:solidFill>
          <a:srgbClr val="623791"/>
        </a:solidFill>
      </p:bgPr>
    </p:bg>
    <p:spTree>
      <p:nvGrpSpPr>
        <p:cNvPr id="19" name="Shape 19"/>
        <p:cNvGrpSpPr/>
        <p:nvPr/>
      </p:nvGrpSpPr>
      <p:grpSpPr>
        <a:xfrm>
          <a:off x="0" y="0"/>
          <a:ext cx="0" cy="0"/>
          <a:chOff x="0" y="0"/>
          <a:chExt cx="0" cy="0"/>
        </a:xfrm>
      </p:grpSpPr>
      <p:sp>
        <p:nvSpPr>
          <p:cNvPr id="20" name="Google Shape;20;g3ddaabc44cb_1_148"/>
          <p:cNvSpPr txBox="1"/>
          <p:nvPr>
            <p:ph idx="1" type="subTitle"/>
          </p:nvPr>
        </p:nvSpPr>
        <p:spPr>
          <a:xfrm>
            <a:off x="346500" y="3580550"/>
            <a:ext cx="8451000" cy="393600"/>
          </a:xfrm>
          <a:prstGeom prst="rect">
            <a:avLst/>
          </a:prstGeom>
        </p:spPr>
        <p:txBody>
          <a:bodyPr anchorCtr="0" anchor="ctr" bIns="91425" lIns="91425" spcFirstLastPara="1" rIns="91425" wrap="square" tIns="91425">
            <a:spAutoFit/>
          </a:bodyPr>
          <a:lstStyle>
            <a:lvl1pPr lvl="0" algn="ctr">
              <a:spcBef>
                <a:spcPts val="0"/>
              </a:spcBef>
              <a:spcAft>
                <a:spcPts val="0"/>
              </a:spcAft>
              <a:buClr>
                <a:srgbClr val="F0CB5E"/>
              </a:buClr>
              <a:buSzPts val="2400"/>
              <a:buFont typeface="Assistant"/>
              <a:buNone/>
              <a:defRPr b="1" sz="2400">
                <a:solidFill>
                  <a:srgbClr val="F0CB5E"/>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g3ddaabc44cb_1_148"/>
          <p:cNvSpPr txBox="1"/>
          <p:nvPr>
            <p:ph type="title"/>
          </p:nvPr>
        </p:nvSpPr>
        <p:spPr>
          <a:xfrm>
            <a:off x="315450" y="1757525"/>
            <a:ext cx="8416200" cy="11517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FDFDFD"/>
              </a:buClr>
              <a:buSzPts val="4000"/>
              <a:buFont typeface="Assistant"/>
              <a:buNone/>
              <a:defRPr b="1" sz="4000">
                <a:solidFill>
                  <a:srgbClr val="FDFDFD"/>
                </a:solidFill>
                <a:latin typeface="Assistant"/>
                <a:ea typeface="Assistant"/>
                <a:cs typeface="Assistant"/>
                <a:sym typeface="Assistan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22" name="Google Shape;22;g3ddaabc44cb_1_148"/>
          <p:cNvPicPr preferRelativeResize="0"/>
          <p:nvPr/>
        </p:nvPicPr>
        <p:blipFill>
          <a:blip r:embed="rId2">
            <a:alphaModFix/>
          </a:blip>
          <a:stretch>
            <a:fillRect/>
          </a:stretch>
        </p:blipFill>
        <p:spPr>
          <a:xfrm>
            <a:off x="5610201" y="337450"/>
            <a:ext cx="3152600" cy="7487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0" name="Shape 220"/>
        <p:cNvGrpSpPr/>
        <p:nvPr/>
      </p:nvGrpSpPr>
      <p:grpSpPr>
        <a:xfrm>
          <a:off x="0" y="0"/>
          <a:ext cx="0" cy="0"/>
          <a:chOff x="0" y="0"/>
          <a:chExt cx="0" cy="0"/>
        </a:xfrm>
      </p:grpSpPr>
      <p:sp>
        <p:nvSpPr>
          <p:cNvPr id="221" name="Google Shape;221;g3e175bcebe7_10_56"/>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22" name="Google Shape;222;g3e175bcebe7_10_56"/>
          <p:cNvSpPr/>
          <p:nvPr>
            <p:ph idx="2" type="pic"/>
          </p:nvPr>
        </p:nvSpPr>
        <p:spPr>
          <a:xfrm>
            <a:off x="896144" y="306388"/>
            <a:ext cx="2743200" cy="2057400"/>
          </a:xfrm>
          <a:prstGeom prst="rect">
            <a:avLst/>
          </a:prstGeom>
          <a:noFill/>
          <a:ln>
            <a:noFill/>
          </a:ln>
        </p:spPr>
      </p:sp>
      <p:sp>
        <p:nvSpPr>
          <p:cNvPr id="223" name="Google Shape;223;g3e175bcebe7_10_56"/>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224" name="Google Shape;224;g3e175bcebe7_10_5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25" name="Google Shape;225;g3e175bcebe7_10_5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26" name="Google Shape;226;g3e175bcebe7_10_5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7" name="Shape 227"/>
        <p:cNvGrpSpPr/>
        <p:nvPr/>
      </p:nvGrpSpPr>
      <p:grpSpPr>
        <a:xfrm>
          <a:off x="0" y="0"/>
          <a:ext cx="0" cy="0"/>
          <a:chOff x="0" y="0"/>
          <a:chExt cx="0" cy="0"/>
        </a:xfrm>
      </p:grpSpPr>
      <p:sp>
        <p:nvSpPr>
          <p:cNvPr id="228" name="Google Shape;228;g3e175bcebe7_10_6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29" name="Google Shape;229;g3e175bcebe7_10_63"/>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230" name="Google Shape;230;g3e175bcebe7_10_6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1" name="Google Shape;231;g3e175bcebe7_10_6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2" name="Google Shape;232;g3e175bcebe7_10_6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3" name="Shape 233"/>
        <p:cNvGrpSpPr/>
        <p:nvPr/>
      </p:nvGrpSpPr>
      <p:grpSpPr>
        <a:xfrm>
          <a:off x="0" y="0"/>
          <a:ext cx="0" cy="0"/>
          <a:chOff x="0" y="0"/>
          <a:chExt cx="0" cy="0"/>
        </a:xfrm>
      </p:grpSpPr>
      <p:sp>
        <p:nvSpPr>
          <p:cNvPr id="234" name="Google Shape;234;g3e175bcebe7_10_69"/>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35" name="Google Shape;235;g3e175bcebe7_10_69"/>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236" name="Google Shape;236;g3e175bcebe7_10_6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7" name="Google Shape;237;g3e175bcebe7_10_6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8" name="Google Shape;238;g3e175bcebe7_10_6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ext Box" type="tx">
  <p:cSld name="TITLE_AND_BODY">
    <p:spTree>
      <p:nvGrpSpPr>
        <p:cNvPr id="23" name="Shape 23"/>
        <p:cNvGrpSpPr/>
        <p:nvPr/>
      </p:nvGrpSpPr>
      <p:grpSpPr>
        <a:xfrm>
          <a:off x="0" y="0"/>
          <a:ext cx="0" cy="0"/>
          <a:chOff x="0" y="0"/>
          <a:chExt cx="0" cy="0"/>
        </a:xfrm>
      </p:grpSpPr>
      <p:sp>
        <p:nvSpPr>
          <p:cNvPr id="24" name="Google Shape;24;g3ddaabc44cb_1_152"/>
          <p:cNvSpPr txBox="1"/>
          <p:nvPr>
            <p:ph idx="1" type="body"/>
          </p:nvPr>
        </p:nvSpPr>
        <p:spPr>
          <a:xfrm>
            <a:off x="311725" y="1152475"/>
            <a:ext cx="8520600" cy="30453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2C2C2C"/>
              </a:buClr>
              <a:buSzPts val="1800"/>
              <a:buFont typeface="Assistant"/>
              <a:buChar char="●"/>
              <a:defRPr>
                <a:solidFill>
                  <a:srgbClr val="2C2C2C"/>
                </a:solidFill>
                <a:latin typeface="Assistant"/>
                <a:ea typeface="Assistant"/>
                <a:cs typeface="Assistant"/>
                <a:sym typeface="Assistant"/>
              </a:defRPr>
            </a:lvl1pPr>
            <a:lvl2pPr indent="-330200" lvl="1" marL="914400">
              <a:spcBef>
                <a:spcPts val="0"/>
              </a:spcBef>
              <a:spcAft>
                <a:spcPts val="0"/>
              </a:spcAft>
              <a:buClr>
                <a:srgbClr val="2C2C2C"/>
              </a:buClr>
              <a:buSzPts val="1600"/>
              <a:buFont typeface="Assistant"/>
              <a:buChar char="○"/>
              <a:defRPr sz="1600">
                <a:solidFill>
                  <a:srgbClr val="2C2C2C"/>
                </a:solidFill>
                <a:latin typeface="Assistant"/>
                <a:ea typeface="Assistant"/>
                <a:cs typeface="Assistant"/>
                <a:sym typeface="Assistant"/>
              </a:defRPr>
            </a:lvl2pPr>
            <a:lvl3pPr indent="-330200" lvl="2" marL="1371600">
              <a:spcBef>
                <a:spcPts val="0"/>
              </a:spcBef>
              <a:spcAft>
                <a:spcPts val="0"/>
              </a:spcAft>
              <a:buClr>
                <a:srgbClr val="2C2C2C"/>
              </a:buClr>
              <a:buSzPts val="1600"/>
              <a:buFont typeface="Assistant"/>
              <a:buChar char="■"/>
              <a:defRPr sz="1600">
                <a:solidFill>
                  <a:srgbClr val="2C2C2C"/>
                </a:solidFill>
                <a:latin typeface="Assistant"/>
                <a:ea typeface="Assistant"/>
                <a:cs typeface="Assistant"/>
                <a:sym typeface="Assistant"/>
              </a:defRPr>
            </a:lvl3pPr>
            <a:lvl4pPr indent="-330200" lvl="3" marL="1828800">
              <a:spcBef>
                <a:spcPts val="0"/>
              </a:spcBef>
              <a:spcAft>
                <a:spcPts val="0"/>
              </a:spcAft>
              <a:buClr>
                <a:srgbClr val="2C2C2C"/>
              </a:buClr>
              <a:buSzPts val="1600"/>
              <a:buFont typeface="Assistant"/>
              <a:buChar char="●"/>
              <a:defRPr sz="1600">
                <a:solidFill>
                  <a:srgbClr val="2C2C2C"/>
                </a:solidFill>
                <a:latin typeface="Assistant"/>
                <a:ea typeface="Assistant"/>
                <a:cs typeface="Assistant"/>
                <a:sym typeface="Assistant"/>
              </a:defRPr>
            </a:lvl4pPr>
            <a:lvl5pPr indent="-330200" lvl="4" marL="2286000">
              <a:spcBef>
                <a:spcPts val="0"/>
              </a:spcBef>
              <a:spcAft>
                <a:spcPts val="0"/>
              </a:spcAft>
              <a:buClr>
                <a:srgbClr val="2C2C2C"/>
              </a:buClr>
              <a:buSzPts val="1600"/>
              <a:buFont typeface="Assistant"/>
              <a:buChar char="○"/>
              <a:defRPr sz="1600">
                <a:solidFill>
                  <a:srgbClr val="2C2C2C"/>
                </a:solidFill>
                <a:latin typeface="Assistant"/>
                <a:ea typeface="Assistant"/>
                <a:cs typeface="Assistant"/>
                <a:sym typeface="Assistant"/>
              </a:defRPr>
            </a:lvl5pPr>
            <a:lvl6pPr indent="-330200" lvl="5" marL="2743200">
              <a:spcBef>
                <a:spcPts val="0"/>
              </a:spcBef>
              <a:spcAft>
                <a:spcPts val="0"/>
              </a:spcAft>
              <a:buClr>
                <a:srgbClr val="2C2C2C"/>
              </a:buClr>
              <a:buSzPts val="1600"/>
              <a:buFont typeface="Assistant"/>
              <a:buChar char="■"/>
              <a:defRPr sz="1600">
                <a:solidFill>
                  <a:srgbClr val="2C2C2C"/>
                </a:solidFill>
                <a:latin typeface="Assistant"/>
                <a:ea typeface="Assistant"/>
                <a:cs typeface="Assistant"/>
                <a:sym typeface="Assistant"/>
              </a:defRPr>
            </a:lvl6pPr>
            <a:lvl7pPr indent="-330200" lvl="6" marL="3200400">
              <a:spcBef>
                <a:spcPts val="0"/>
              </a:spcBef>
              <a:spcAft>
                <a:spcPts val="0"/>
              </a:spcAft>
              <a:buClr>
                <a:srgbClr val="2C2C2C"/>
              </a:buClr>
              <a:buSzPts val="1600"/>
              <a:buFont typeface="Assistant"/>
              <a:buChar char="●"/>
              <a:defRPr sz="1600">
                <a:solidFill>
                  <a:srgbClr val="2C2C2C"/>
                </a:solidFill>
                <a:latin typeface="Assistant"/>
                <a:ea typeface="Assistant"/>
                <a:cs typeface="Assistant"/>
                <a:sym typeface="Assistant"/>
              </a:defRPr>
            </a:lvl7pPr>
            <a:lvl8pPr indent="-330200" lvl="7" marL="3657600">
              <a:spcBef>
                <a:spcPts val="0"/>
              </a:spcBef>
              <a:spcAft>
                <a:spcPts val="0"/>
              </a:spcAft>
              <a:buClr>
                <a:srgbClr val="2C2C2C"/>
              </a:buClr>
              <a:buSzPts val="1600"/>
              <a:buFont typeface="Assistant"/>
              <a:buChar char="○"/>
              <a:defRPr sz="1600">
                <a:solidFill>
                  <a:srgbClr val="2C2C2C"/>
                </a:solidFill>
                <a:latin typeface="Assistant"/>
                <a:ea typeface="Assistant"/>
                <a:cs typeface="Assistant"/>
                <a:sym typeface="Assistant"/>
              </a:defRPr>
            </a:lvl8pPr>
            <a:lvl9pPr indent="-330200" lvl="8" marL="4114800">
              <a:spcBef>
                <a:spcPts val="0"/>
              </a:spcBef>
              <a:spcAft>
                <a:spcPts val="0"/>
              </a:spcAft>
              <a:buClr>
                <a:srgbClr val="2C2C2C"/>
              </a:buClr>
              <a:buSzPts val="1600"/>
              <a:buFont typeface="Assistant"/>
              <a:buChar char="■"/>
              <a:defRPr sz="1600">
                <a:solidFill>
                  <a:srgbClr val="2C2C2C"/>
                </a:solidFill>
                <a:latin typeface="Assistant"/>
                <a:ea typeface="Assistant"/>
                <a:cs typeface="Assistant"/>
                <a:sym typeface="Assistant"/>
              </a:defRPr>
            </a:lvl9pPr>
          </a:lstStyle>
          <a:p/>
        </p:txBody>
      </p:sp>
      <p:sp>
        <p:nvSpPr>
          <p:cNvPr id="25" name="Google Shape;25;g3ddaabc44cb_1_152"/>
          <p:cNvSpPr/>
          <p:nvPr/>
        </p:nvSpPr>
        <p:spPr>
          <a:xfrm>
            <a:off x="-39725" y="-39725"/>
            <a:ext cx="9224700" cy="883500"/>
          </a:xfrm>
          <a:prstGeom prst="rect">
            <a:avLst/>
          </a:prstGeom>
          <a:solidFill>
            <a:srgbClr val="623791"/>
          </a:solidFill>
          <a:ln cap="flat" cmpd="sng" w="9525">
            <a:solidFill>
              <a:srgbClr val="62379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6" name="Google Shape;26;g3ddaabc44cb_1_152"/>
          <p:cNvPicPr preferRelativeResize="0"/>
          <p:nvPr/>
        </p:nvPicPr>
        <p:blipFill>
          <a:blip r:embed="rId2">
            <a:alphaModFix/>
          </a:blip>
          <a:stretch>
            <a:fillRect/>
          </a:stretch>
        </p:blipFill>
        <p:spPr>
          <a:xfrm>
            <a:off x="6926800" y="4523201"/>
            <a:ext cx="1738025" cy="413299"/>
          </a:xfrm>
          <a:prstGeom prst="rect">
            <a:avLst/>
          </a:prstGeom>
          <a:noFill/>
          <a:ln>
            <a:noFill/>
          </a:ln>
        </p:spPr>
      </p:pic>
      <p:sp>
        <p:nvSpPr>
          <p:cNvPr id="27" name="Google Shape;27;g3ddaabc44cb_1_152"/>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FDFDFD"/>
              </a:buClr>
              <a:buSzPts val="3000"/>
              <a:buFont typeface="Assistant"/>
              <a:buNone/>
              <a:defRPr b="1" sz="3000">
                <a:solidFill>
                  <a:srgbClr val="FDFDFD"/>
                </a:solidFill>
                <a:latin typeface="Assistant"/>
                <a:ea typeface="Assistant"/>
                <a:cs typeface="Assistant"/>
                <a:sym typeface="Assistan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type="twoColTx">
  <p:cSld name="TITLE_AND_TWO_COLUMNS">
    <p:spTree>
      <p:nvGrpSpPr>
        <p:cNvPr id="28" name="Shape 28"/>
        <p:cNvGrpSpPr/>
        <p:nvPr/>
      </p:nvGrpSpPr>
      <p:grpSpPr>
        <a:xfrm>
          <a:off x="0" y="0"/>
          <a:ext cx="0" cy="0"/>
          <a:chOff x="0" y="0"/>
          <a:chExt cx="0" cy="0"/>
        </a:xfrm>
      </p:grpSpPr>
      <p:sp>
        <p:nvSpPr>
          <p:cNvPr id="29" name="Google Shape;29;g3ddaabc44cb_1_157"/>
          <p:cNvSpPr txBox="1"/>
          <p:nvPr/>
        </p:nvSpPr>
        <p:spPr>
          <a:xfrm>
            <a:off x="4943700" y="1152475"/>
            <a:ext cx="3888600" cy="3127200"/>
          </a:xfrm>
          <a:prstGeom prst="rect">
            <a:avLst/>
          </a:prstGeom>
          <a:noFill/>
          <a:ln cap="flat" cmpd="sng" w="38100">
            <a:solidFill>
              <a:srgbClr val="62379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623791"/>
                </a:solidFill>
                <a:latin typeface="Assistant"/>
                <a:ea typeface="Assistant"/>
                <a:cs typeface="Assistant"/>
                <a:sym typeface="Assistant"/>
              </a:rPr>
              <a:t>Subheading 2</a:t>
            </a:r>
            <a:endParaRPr b="1" sz="2400">
              <a:solidFill>
                <a:srgbClr val="623791"/>
              </a:solidFill>
              <a:latin typeface="Assistant"/>
              <a:ea typeface="Assistant"/>
              <a:cs typeface="Assistant"/>
              <a:sym typeface="Assistant"/>
            </a:endParaRPr>
          </a:p>
          <a:p>
            <a:pPr indent="0" lvl="0" marL="0" rtl="0" algn="l">
              <a:lnSpc>
                <a:spcPct val="115000"/>
              </a:lnSpc>
              <a:spcBef>
                <a:spcPts val="0"/>
              </a:spcBef>
              <a:spcAft>
                <a:spcPts val="0"/>
              </a:spcAft>
              <a:buNone/>
            </a:pPr>
            <a:r>
              <a:t/>
            </a:r>
            <a:endParaRPr sz="1200">
              <a:solidFill>
                <a:srgbClr val="171717"/>
              </a:solidFill>
              <a:latin typeface="Assistant"/>
              <a:ea typeface="Assistant"/>
              <a:cs typeface="Assistant"/>
              <a:sym typeface="Assistant"/>
            </a:endParaRPr>
          </a:p>
          <a:p>
            <a:pPr indent="-342900" lvl="0" marL="457200" rtl="0" algn="l">
              <a:lnSpc>
                <a:spcPct val="115000"/>
              </a:lnSpc>
              <a:spcBef>
                <a:spcPts val="0"/>
              </a:spcBef>
              <a:spcAft>
                <a:spcPts val="0"/>
              </a:spcAft>
              <a:buClr>
                <a:srgbClr val="171717"/>
              </a:buClr>
              <a:buSzPts val="1800"/>
              <a:buFont typeface="Assistant"/>
              <a:buChar char="●"/>
            </a:pPr>
            <a:r>
              <a:rPr lang="en" sz="1800">
                <a:solidFill>
                  <a:srgbClr val="171717"/>
                </a:solidFill>
                <a:latin typeface="Assistant"/>
                <a:ea typeface="Assistant"/>
                <a:cs typeface="Assistant"/>
                <a:sym typeface="Assistant"/>
              </a:rPr>
              <a:t>Enter your body text here.</a:t>
            </a:r>
            <a:endParaRPr sz="1800">
              <a:solidFill>
                <a:srgbClr val="171717"/>
              </a:solidFill>
              <a:latin typeface="Assistant"/>
              <a:ea typeface="Assistant"/>
              <a:cs typeface="Assistant"/>
              <a:sym typeface="Assistant"/>
            </a:endParaRPr>
          </a:p>
          <a:p>
            <a:pPr indent="-342900" lvl="1" marL="914400" rtl="0" algn="l">
              <a:lnSpc>
                <a:spcPct val="115000"/>
              </a:lnSpc>
              <a:spcBef>
                <a:spcPts val="0"/>
              </a:spcBef>
              <a:spcAft>
                <a:spcPts val="0"/>
              </a:spcAft>
              <a:buClr>
                <a:srgbClr val="171717"/>
              </a:buClr>
              <a:buSzPts val="1800"/>
              <a:buFont typeface="Assistant"/>
              <a:buChar char="○"/>
            </a:pPr>
            <a:r>
              <a:rPr lang="en" sz="1800">
                <a:solidFill>
                  <a:srgbClr val="171717"/>
                </a:solidFill>
                <a:latin typeface="Assistant"/>
                <a:ea typeface="Assistant"/>
                <a:cs typeface="Assistant"/>
                <a:sym typeface="Assistant"/>
              </a:rPr>
              <a:t>Enter your body text here.</a:t>
            </a:r>
            <a:endParaRPr sz="1800">
              <a:solidFill>
                <a:srgbClr val="171717"/>
              </a:solidFill>
              <a:latin typeface="Assistant"/>
              <a:ea typeface="Assistant"/>
              <a:cs typeface="Assistant"/>
              <a:sym typeface="Assistant"/>
            </a:endParaRPr>
          </a:p>
          <a:p>
            <a:pPr indent="-342900" lvl="2" marL="1371600" rtl="0" algn="l">
              <a:lnSpc>
                <a:spcPct val="115000"/>
              </a:lnSpc>
              <a:spcBef>
                <a:spcPts val="0"/>
              </a:spcBef>
              <a:spcAft>
                <a:spcPts val="0"/>
              </a:spcAft>
              <a:buClr>
                <a:srgbClr val="171717"/>
              </a:buClr>
              <a:buSzPts val="1800"/>
              <a:buFont typeface="Assistant"/>
              <a:buChar char="■"/>
            </a:pPr>
            <a:r>
              <a:rPr lang="en" sz="1800">
                <a:solidFill>
                  <a:srgbClr val="171717"/>
                </a:solidFill>
                <a:latin typeface="Assistant"/>
                <a:ea typeface="Assistant"/>
                <a:cs typeface="Assistant"/>
                <a:sym typeface="Assistant"/>
              </a:rPr>
              <a:t>Enter your body text here.</a:t>
            </a:r>
            <a:endParaRPr sz="1800">
              <a:solidFill>
                <a:srgbClr val="171717"/>
              </a:solidFill>
              <a:latin typeface="Assistant"/>
              <a:ea typeface="Assistant"/>
              <a:cs typeface="Assistant"/>
              <a:sym typeface="Assistant"/>
            </a:endParaRPr>
          </a:p>
          <a:p>
            <a:pPr indent="0" lvl="0" marL="0" rtl="0" algn="l">
              <a:lnSpc>
                <a:spcPct val="115000"/>
              </a:lnSpc>
              <a:spcBef>
                <a:spcPts val="0"/>
              </a:spcBef>
              <a:spcAft>
                <a:spcPts val="0"/>
              </a:spcAft>
              <a:buNone/>
            </a:pPr>
            <a:r>
              <a:t/>
            </a:r>
            <a:endParaRPr sz="1800">
              <a:solidFill>
                <a:srgbClr val="171717"/>
              </a:solidFill>
              <a:latin typeface="Assistant"/>
              <a:ea typeface="Assistant"/>
              <a:cs typeface="Assistant"/>
              <a:sym typeface="Assistant"/>
            </a:endParaRPr>
          </a:p>
          <a:p>
            <a:pPr indent="-342900" lvl="0" marL="457200" rtl="0" algn="l">
              <a:lnSpc>
                <a:spcPct val="115000"/>
              </a:lnSpc>
              <a:spcBef>
                <a:spcPts val="0"/>
              </a:spcBef>
              <a:spcAft>
                <a:spcPts val="0"/>
              </a:spcAft>
              <a:buClr>
                <a:srgbClr val="171717"/>
              </a:buClr>
              <a:buSzPts val="1800"/>
              <a:buFont typeface="Assistant"/>
              <a:buChar char="●"/>
            </a:pPr>
            <a:r>
              <a:rPr lang="en" sz="1800">
                <a:solidFill>
                  <a:srgbClr val="171717"/>
                </a:solidFill>
                <a:latin typeface="Assistant"/>
                <a:ea typeface="Assistant"/>
                <a:cs typeface="Assistant"/>
                <a:sym typeface="Assistant"/>
              </a:rPr>
              <a:t>Enter your body text here.</a:t>
            </a:r>
            <a:endParaRPr sz="1800">
              <a:solidFill>
                <a:srgbClr val="171717"/>
              </a:solidFill>
              <a:latin typeface="Assistant"/>
              <a:ea typeface="Assistant"/>
              <a:cs typeface="Assistant"/>
              <a:sym typeface="Assistant"/>
            </a:endParaRPr>
          </a:p>
        </p:txBody>
      </p:sp>
      <p:sp>
        <p:nvSpPr>
          <p:cNvPr id="30" name="Google Shape;30;g3ddaabc44cb_1_157"/>
          <p:cNvSpPr/>
          <p:nvPr/>
        </p:nvSpPr>
        <p:spPr>
          <a:xfrm>
            <a:off x="-39725" y="-39725"/>
            <a:ext cx="9224700" cy="883500"/>
          </a:xfrm>
          <a:prstGeom prst="rect">
            <a:avLst/>
          </a:prstGeom>
          <a:solidFill>
            <a:srgbClr val="623791"/>
          </a:solidFill>
          <a:ln cap="flat" cmpd="sng" w="9525">
            <a:solidFill>
              <a:srgbClr val="62379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 name="Google Shape;31;g3ddaabc44cb_1_157"/>
          <p:cNvSpPr txBox="1"/>
          <p:nvPr/>
        </p:nvSpPr>
        <p:spPr>
          <a:xfrm>
            <a:off x="311725" y="1152400"/>
            <a:ext cx="3888600" cy="3127200"/>
          </a:xfrm>
          <a:prstGeom prst="rect">
            <a:avLst/>
          </a:prstGeom>
          <a:solidFill>
            <a:srgbClr val="623791"/>
          </a:solidFill>
          <a:ln>
            <a:noFill/>
          </a:ln>
        </p:spPr>
        <p:txBody>
          <a:bodyPr anchorCtr="0" anchor="t" bIns="91425" lIns="182875" spcFirstLastPara="1" rIns="182875" wrap="square" tIns="91425">
            <a:noAutofit/>
          </a:bodyPr>
          <a:lstStyle/>
          <a:p>
            <a:pPr indent="0" lvl="0" marL="0" rtl="0" algn="l">
              <a:lnSpc>
                <a:spcPct val="115000"/>
              </a:lnSpc>
              <a:spcBef>
                <a:spcPts val="0"/>
              </a:spcBef>
              <a:spcAft>
                <a:spcPts val="0"/>
              </a:spcAft>
              <a:buNone/>
            </a:pPr>
            <a:r>
              <a:rPr b="1" lang="en" sz="2400">
                <a:solidFill>
                  <a:schemeClr val="lt1"/>
                </a:solidFill>
                <a:latin typeface="Assistant"/>
                <a:ea typeface="Assistant"/>
                <a:cs typeface="Assistant"/>
                <a:sym typeface="Assistant"/>
              </a:rPr>
              <a:t>Subheading 1</a:t>
            </a:r>
            <a:endParaRPr b="1" sz="2400">
              <a:solidFill>
                <a:schemeClr val="lt1"/>
              </a:solidFill>
              <a:latin typeface="Assistant"/>
              <a:ea typeface="Assistant"/>
              <a:cs typeface="Assistant"/>
              <a:sym typeface="Assistant"/>
            </a:endParaRPr>
          </a:p>
          <a:p>
            <a:pPr indent="0" lvl="0" marL="0" rtl="0" algn="l">
              <a:lnSpc>
                <a:spcPct val="115000"/>
              </a:lnSpc>
              <a:spcBef>
                <a:spcPts val="0"/>
              </a:spcBef>
              <a:spcAft>
                <a:spcPts val="0"/>
              </a:spcAft>
              <a:buNone/>
            </a:pPr>
            <a:r>
              <a:t/>
            </a:r>
            <a:endParaRPr sz="1200">
              <a:solidFill>
                <a:schemeClr val="lt1"/>
              </a:solidFill>
              <a:latin typeface="Assistant"/>
              <a:ea typeface="Assistant"/>
              <a:cs typeface="Assistant"/>
              <a:sym typeface="Assistant"/>
            </a:endParaRPr>
          </a:p>
          <a:p>
            <a:pPr indent="-342900" lvl="0" marL="457200" rtl="0" algn="l">
              <a:lnSpc>
                <a:spcPct val="115000"/>
              </a:lnSpc>
              <a:spcBef>
                <a:spcPts val="0"/>
              </a:spcBef>
              <a:spcAft>
                <a:spcPts val="0"/>
              </a:spcAft>
              <a:buClr>
                <a:schemeClr val="lt1"/>
              </a:buClr>
              <a:buSzPts val="1800"/>
              <a:buFont typeface="Assistant"/>
              <a:buChar char="●"/>
            </a:pPr>
            <a:r>
              <a:rPr lang="en" sz="1800">
                <a:solidFill>
                  <a:schemeClr val="lt1"/>
                </a:solidFill>
                <a:latin typeface="Assistant"/>
                <a:ea typeface="Assistant"/>
                <a:cs typeface="Assistant"/>
                <a:sym typeface="Assistant"/>
              </a:rPr>
              <a:t>Enter your body text here.</a:t>
            </a:r>
            <a:endParaRPr sz="1800">
              <a:solidFill>
                <a:schemeClr val="lt1"/>
              </a:solidFill>
              <a:latin typeface="Assistant"/>
              <a:ea typeface="Assistant"/>
              <a:cs typeface="Assistant"/>
              <a:sym typeface="Assistant"/>
            </a:endParaRPr>
          </a:p>
          <a:p>
            <a:pPr indent="-342900" lvl="1" marL="914400" rtl="0" algn="l">
              <a:lnSpc>
                <a:spcPct val="115000"/>
              </a:lnSpc>
              <a:spcBef>
                <a:spcPts val="0"/>
              </a:spcBef>
              <a:spcAft>
                <a:spcPts val="0"/>
              </a:spcAft>
              <a:buClr>
                <a:schemeClr val="lt1"/>
              </a:buClr>
              <a:buSzPts val="1800"/>
              <a:buFont typeface="Assistant"/>
              <a:buChar char="○"/>
            </a:pPr>
            <a:r>
              <a:rPr lang="en" sz="1800">
                <a:solidFill>
                  <a:schemeClr val="lt1"/>
                </a:solidFill>
                <a:latin typeface="Assistant"/>
                <a:ea typeface="Assistant"/>
                <a:cs typeface="Assistant"/>
                <a:sym typeface="Assistant"/>
              </a:rPr>
              <a:t>Enter your body text here.</a:t>
            </a:r>
            <a:endParaRPr sz="1800">
              <a:solidFill>
                <a:schemeClr val="lt1"/>
              </a:solidFill>
              <a:latin typeface="Assistant"/>
              <a:ea typeface="Assistant"/>
              <a:cs typeface="Assistant"/>
              <a:sym typeface="Assistant"/>
            </a:endParaRPr>
          </a:p>
          <a:p>
            <a:pPr indent="-342900" lvl="2" marL="1371600" rtl="0" algn="l">
              <a:lnSpc>
                <a:spcPct val="115000"/>
              </a:lnSpc>
              <a:spcBef>
                <a:spcPts val="0"/>
              </a:spcBef>
              <a:spcAft>
                <a:spcPts val="0"/>
              </a:spcAft>
              <a:buClr>
                <a:schemeClr val="lt1"/>
              </a:buClr>
              <a:buSzPts val="1800"/>
              <a:buFont typeface="Assistant"/>
              <a:buChar char="■"/>
            </a:pPr>
            <a:r>
              <a:rPr lang="en" sz="1800">
                <a:solidFill>
                  <a:schemeClr val="lt1"/>
                </a:solidFill>
                <a:latin typeface="Assistant"/>
                <a:ea typeface="Assistant"/>
                <a:cs typeface="Assistant"/>
                <a:sym typeface="Assistant"/>
              </a:rPr>
              <a:t>Enter your body text here.</a:t>
            </a:r>
            <a:endParaRPr sz="1800">
              <a:solidFill>
                <a:schemeClr val="lt1"/>
              </a:solidFill>
              <a:latin typeface="Assistant"/>
              <a:ea typeface="Assistant"/>
              <a:cs typeface="Assistant"/>
              <a:sym typeface="Assistant"/>
            </a:endParaRPr>
          </a:p>
          <a:p>
            <a:pPr indent="0" lvl="0" marL="0" rtl="0" algn="l">
              <a:lnSpc>
                <a:spcPct val="115000"/>
              </a:lnSpc>
              <a:spcBef>
                <a:spcPts val="0"/>
              </a:spcBef>
              <a:spcAft>
                <a:spcPts val="0"/>
              </a:spcAft>
              <a:buNone/>
            </a:pPr>
            <a:r>
              <a:t/>
            </a:r>
            <a:endParaRPr sz="1800">
              <a:solidFill>
                <a:schemeClr val="lt1"/>
              </a:solidFill>
              <a:latin typeface="Assistant"/>
              <a:ea typeface="Assistant"/>
              <a:cs typeface="Assistant"/>
              <a:sym typeface="Assistant"/>
            </a:endParaRPr>
          </a:p>
          <a:p>
            <a:pPr indent="-342900" lvl="0" marL="457200" rtl="0" algn="l">
              <a:lnSpc>
                <a:spcPct val="115000"/>
              </a:lnSpc>
              <a:spcBef>
                <a:spcPts val="0"/>
              </a:spcBef>
              <a:spcAft>
                <a:spcPts val="0"/>
              </a:spcAft>
              <a:buClr>
                <a:schemeClr val="lt1"/>
              </a:buClr>
              <a:buSzPts val="1800"/>
              <a:buFont typeface="Assistant"/>
              <a:buChar char="●"/>
            </a:pPr>
            <a:r>
              <a:rPr lang="en" sz="1800">
                <a:solidFill>
                  <a:schemeClr val="lt1"/>
                </a:solidFill>
                <a:latin typeface="Assistant"/>
                <a:ea typeface="Assistant"/>
                <a:cs typeface="Assistant"/>
                <a:sym typeface="Assistant"/>
              </a:rPr>
              <a:t>Enter your body text here.</a:t>
            </a:r>
            <a:endParaRPr sz="1800">
              <a:solidFill>
                <a:schemeClr val="lt1"/>
              </a:solidFill>
              <a:latin typeface="Assistant"/>
              <a:ea typeface="Assistant"/>
              <a:cs typeface="Assistant"/>
              <a:sym typeface="Assistant"/>
            </a:endParaRPr>
          </a:p>
        </p:txBody>
      </p:sp>
      <p:pic>
        <p:nvPicPr>
          <p:cNvPr id="32" name="Google Shape;32;g3ddaabc44cb_1_157"/>
          <p:cNvPicPr preferRelativeResize="0"/>
          <p:nvPr/>
        </p:nvPicPr>
        <p:blipFill>
          <a:blip r:embed="rId2">
            <a:alphaModFix/>
          </a:blip>
          <a:stretch>
            <a:fillRect/>
          </a:stretch>
        </p:blipFill>
        <p:spPr>
          <a:xfrm>
            <a:off x="6926800" y="4523201"/>
            <a:ext cx="1738025" cy="413299"/>
          </a:xfrm>
          <a:prstGeom prst="rect">
            <a:avLst/>
          </a:prstGeom>
          <a:noFill/>
          <a:ln>
            <a:noFill/>
          </a:ln>
        </p:spPr>
      </p:pic>
      <p:sp>
        <p:nvSpPr>
          <p:cNvPr id="33" name="Google Shape;33;g3ddaabc44cb_1_157"/>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FDFDFD"/>
              </a:buClr>
              <a:buSzPts val="3000"/>
              <a:buFont typeface="Assistant"/>
              <a:buNone/>
              <a:defRPr b="1" sz="3000">
                <a:solidFill>
                  <a:srgbClr val="FDFDFD"/>
                </a:solidFill>
                <a:latin typeface="Assistant"/>
                <a:ea typeface="Assistant"/>
                <a:cs typeface="Assistant"/>
                <a:sym typeface="Assistan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g3ddaabc44cb_1_157"/>
          <p:cNvSpPr txBox="1"/>
          <p:nvPr>
            <p:ph idx="1" type="subTitle"/>
          </p:nvPr>
        </p:nvSpPr>
        <p:spPr>
          <a:xfrm>
            <a:off x="311725" y="1152400"/>
            <a:ext cx="3888600" cy="625500"/>
          </a:xfrm>
          <a:prstGeom prst="rect">
            <a:avLst/>
          </a:prstGeom>
          <a:solidFill>
            <a:srgbClr val="623791"/>
          </a:solidFill>
        </p:spPr>
        <p:txBody>
          <a:bodyPr anchorCtr="0" anchor="t" bIns="91425" lIns="182875" spcFirstLastPara="1" rIns="182875" wrap="square" tIns="91425">
            <a:normAutofit/>
          </a:bodyPr>
          <a:lstStyle>
            <a:lvl1pPr lvl="0">
              <a:spcBef>
                <a:spcPts val="0"/>
              </a:spcBef>
              <a:spcAft>
                <a:spcPts val="0"/>
              </a:spcAft>
              <a:buClr>
                <a:srgbClr val="FDFDFD"/>
              </a:buClr>
              <a:buSzPts val="2400"/>
              <a:buFont typeface="Assistant"/>
              <a:buNone/>
              <a:defRPr b="1" sz="2400">
                <a:solidFill>
                  <a:srgbClr val="FDFDFD"/>
                </a:solidFill>
                <a:latin typeface="Assistant"/>
                <a:ea typeface="Assistant"/>
                <a:cs typeface="Assistant"/>
                <a:sym typeface="Assistan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g3ddaabc44cb_1_157"/>
          <p:cNvSpPr txBox="1"/>
          <p:nvPr>
            <p:ph idx="2" type="body"/>
          </p:nvPr>
        </p:nvSpPr>
        <p:spPr>
          <a:xfrm>
            <a:off x="311725" y="1731250"/>
            <a:ext cx="3888600" cy="2548500"/>
          </a:xfrm>
          <a:prstGeom prst="rect">
            <a:avLst/>
          </a:prstGeom>
          <a:solidFill>
            <a:srgbClr val="623791"/>
          </a:solidFill>
        </p:spPr>
        <p:txBody>
          <a:bodyPr anchorCtr="0" anchor="t" bIns="91425" lIns="182875" spcFirstLastPara="1" rIns="182875" wrap="square" tIns="91425">
            <a:normAutofit/>
          </a:bodyPr>
          <a:lstStyle>
            <a:lvl1pPr indent="-342900" lvl="0" marL="457200">
              <a:spcBef>
                <a:spcPts val="0"/>
              </a:spcBef>
              <a:spcAft>
                <a:spcPts val="0"/>
              </a:spcAft>
              <a:buClr>
                <a:srgbClr val="FDFDFD"/>
              </a:buClr>
              <a:buSzPts val="1800"/>
              <a:buFont typeface="Assistant"/>
              <a:buChar char="●"/>
              <a:defRPr>
                <a:solidFill>
                  <a:srgbClr val="FDFDFD"/>
                </a:solidFill>
                <a:latin typeface="Assistant"/>
                <a:ea typeface="Assistant"/>
                <a:cs typeface="Assistant"/>
                <a:sym typeface="Assistant"/>
              </a:defRPr>
            </a:lvl1pPr>
            <a:lvl2pPr indent="-323850" lvl="1" marL="914400">
              <a:spcBef>
                <a:spcPts val="0"/>
              </a:spcBef>
              <a:spcAft>
                <a:spcPts val="0"/>
              </a:spcAft>
              <a:buClr>
                <a:srgbClr val="FDFDFD"/>
              </a:buClr>
              <a:buSzPts val="1500"/>
              <a:buFont typeface="Assistant"/>
              <a:buChar char="○"/>
              <a:defRPr sz="1500">
                <a:solidFill>
                  <a:srgbClr val="FDFDFD"/>
                </a:solidFill>
                <a:latin typeface="Assistant"/>
                <a:ea typeface="Assistant"/>
                <a:cs typeface="Assistant"/>
                <a:sym typeface="Assistant"/>
              </a:defRPr>
            </a:lvl2pPr>
            <a:lvl3pPr indent="-323850" lvl="2" marL="1371600">
              <a:spcBef>
                <a:spcPts val="0"/>
              </a:spcBef>
              <a:spcAft>
                <a:spcPts val="0"/>
              </a:spcAft>
              <a:buClr>
                <a:srgbClr val="FDFDFD"/>
              </a:buClr>
              <a:buSzPts val="1500"/>
              <a:buFont typeface="Assistant"/>
              <a:buChar char="■"/>
              <a:defRPr sz="1500">
                <a:solidFill>
                  <a:srgbClr val="FDFDFD"/>
                </a:solidFill>
                <a:latin typeface="Assistant"/>
                <a:ea typeface="Assistant"/>
                <a:cs typeface="Assistant"/>
                <a:sym typeface="Assistant"/>
              </a:defRPr>
            </a:lvl3pPr>
            <a:lvl4pPr indent="-323850" lvl="3" marL="1828800">
              <a:spcBef>
                <a:spcPts val="0"/>
              </a:spcBef>
              <a:spcAft>
                <a:spcPts val="0"/>
              </a:spcAft>
              <a:buClr>
                <a:srgbClr val="FDFDFD"/>
              </a:buClr>
              <a:buSzPts val="1500"/>
              <a:buFont typeface="Assistant"/>
              <a:buChar char="●"/>
              <a:defRPr sz="1500">
                <a:solidFill>
                  <a:srgbClr val="FDFDFD"/>
                </a:solidFill>
                <a:latin typeface="Assistant"/>
                <a:ea typeface="Assistant"/>
                <a:cs typeface="Assistant"/>
                <a:sym typeface="Assistant"/>
              </a:defRPr>
            </a:lvl4pPr>
            <a:lvl5pPr indent="-323850" lvl="4" marL="2286000">
              <a:spcBef>
                <a:spcPts val="0"/>
              </a:spcBef>
              <a:spcAft>
                <a:spcPts val="0"/>
              </a:spcAft>
              <a:buClr>
                <a:srgbClr val="FDFDFD"/>
              </a:buClr>
              <a:buSzPts val="1500"/>
              <a:buFont typeface="Assistant"/>
              <a:buChar char="○"/>
              <a:defRPr sz="1500">
                <a:solidFill>
                  <a:srgbClr val="FDFDFD"/>
                </a:solidFill>
                <a:latin typeface="Assistant"/>
                <a:ea typeface="Assistant"/>
                <a:cs typeface="Assistant"/>
                <a:sym typeface="Assistant"/>
              </a:defRPr>
            </a:lvl5pPr>
            <a:lvl6pPr indent="-323850" lvl="5" marL="2743200">
              <a:spcBef>
                <a:spcPts val="0"/>
              </a:spcBef>
              <a:spcAft>
                <a:spcPts val="0"/>
              </a:spcAft>
              <a:buClr>
                <a:srgbClr val="FDFDFD"/>
              </a:buClr>
              <a:buSzPts val="1500"/>
              <a:buFont typeface="Assistant"/>
              <a:buChar char="■"/>
              <a:defRPr sz="1500">
                <a:solidFill>
                  <a:srgbClr val="FDFDFD"/>
                </a:solidFill>
                <a:latin typeface="Assistant"/>
                <a:ea typeface="Assistant"/>
                <a:cs typeface="Assistant"/>
                <a:sym typeface="Assistant"/>
              </a:defRPr>
            </a:lvl6pPr>
            <a:lvl7pPr indent="-323850" lvl="6" marL="3200400">
              <a:spcBef>
                <a:spcPts val="0"/>
              </a:spcBef>
              <a:spcAft>
                <a:spcPts val="0"/>
              </a:spcAft>
              <a:buClr>
                <a:srgbClr val="FDFDFD"/>
              </a:buClr>
              <a:buSzPts val="1500"/>
              <a:buFont typeface="Assistant"/>
              <a:buChar char="●"/>
              <a:defRPr sz="1500">
                <a:solidFill>
                  <a:srgbClr val="FDFDFD"/>
                </a:solidFill>
                <a:latin typeface="Assistant"/>
                <a:ea typeface="Assistant"/>
                <a:cs typeface="Assistant"/>
                <a:sym typeface="Assistant"/>
              </a:defRPr>
            </a:lvl7pPr>
            <a:lvl8pPr indent="-323850" lvl="7" marL="3657600">
              <a:spcBef>
                <a:spcPts val="0"/>
              </a:spcBef>
              <a:spcAft>
                <a:spcPts val="0"/>
              </a:spcAft>
              <a:buClr>
                <a:srgbClr val="FDFDFD"/>
              </a:buClr>
              <a:buSzPts val="1500"/>
              <a:buFont typeface="Assistant"/>
              <a:buChar char="○"/>
              <a:defRPr sz="1500">
                <a:solidFill>
                  <a:srgbClr val="FDFDFD"/>
                </a:solidFill>
                <a:latin typeface="Assistant"/>
                <a:ea typeface="Assistant"/>
                <a:cs typeface="Assistant"/>
                <a:sym typeface="Assistant"/>
              </a:defRPr>
            </a:lvl8pPr>
            <a:lvl9pPr indent="-323850" lvl="8" marL="4114800">
              <a:spcBef>
                <a:spcPts val="0"/>
              </a:spcBef>
              <a:spcAft>
                <a:spcPts val="0"/>
              </a:spcAft>
              <a:buClr>
                <a:srgbClr val="FDFDFD"/>
              </a:buClr>
              <a:buSzPts val="1500"/>
              <a:buFont typeface="Assistant"/>
              <a:buChar char="■"/>
              <a:defRPr sz="1500">
                <a:solidFill>
                  <a:srgbClr val="FDFDFD"/>
                </a:solidFill>
                <a:latin typeface="Assistant"/>
                <a:ea typeface="Assistant"/>
                <a:cs typeface="Assistant"/>
                <a:sym typeface="Assistant"/>
              </a:defRPr>
            </a:lvl9pPr>
          </a:lstStyle>
          <a:p/>
        </p:txBody>
      </p:sp>
      <p:sp>
        <p:nvSpPr>
          <p:cNvPr id="36" name="Google Shape;36;g3ddaabc44cb_1_157"/>
          <p:cNvSpPr txBox="1"/>
          <p:nvPr>
            <p:ph idx="3" type="subTitle"/>
          </p:nvPr>
        </p:nvSpPr>
        <p:spPr>
          <a:xfrm>
            <a:off x="4943700" y="1152475"/>
            <a:ext cx="3888600" cy="625500"/>
          </a:xfrm>
          <a:prstGeom prst="rect">
            <a:avLst/>
          </a:prstGeom>
          <a:solidFill>
            <a:schemeClr val="lt1"/>
          </a:solidFill>
        </p:spPr>
        <p:txBody>
          <a:bodyPr anchorCtr="0" anchor="t" bIns="91425" lIns="182875" spcFirstLastPara="1" rIns="182875" wrap="square" tIns="91425">
            <a:normAutofit/>
          </a:bodyPr>
          <a:lstStyle>
            <a:lvl1pPr lvl="0">
              <a:spcBef>
                <a:spcPts val="0"/>
              </a:spcBef>
              <a:spcAft>
                <a:spcPts val="0"/>
              </a:spcAft>
              <a:buClr>
                <a:srgbClr val="623791"/>
              </a:buClr>
              <a:buSzPts val="2400"/>
              <a:buFont typeface="Assistant"/>
              <a:buNone/>
              <a:defRPr b="1" sz="2400">
                <a:solidFill>
                  <a:srgbClr val="623791"/>
                </a:solidFill>
                <a:latin typeface="Assistant"/>
                <a:ea typeface="Assistant"/>
                <a:cs typeface="Assistant"/>
                <a:sym typeface="Assistant"/>
              </a:defRPr>
            </a:lvl1pPr>
            <a:lvl2pPr lvl="1">
              <a:spcBef>
                <a:spcPts val="0"/>
              </a:spcBef>
              <a:spcAft>
                <a:spcPts val="0"/>
              </a:spcAft>
              <a:buClr>
                <a:srgbClr val="623791"/>
              </a:buClr>
              <a:buSzPts val="1400"/>
              <a:buNone/>
              <a:defRPr>
                <a:solidFill>
                  <a:srgbClr val="623791"/>
                </a:solidFill>
              </a:defRPr>
            </a:lvl2pPr>
            <a:lvl3pPr lvl="2">
              <a:spcBef>
                <a:spcPts val="0"/>
              </a:spcBef>
              <a:spcAft>
                <a:spcPts val="0"/>
              </a:spcAft>
              <a:buClr>
                <a:srgbClr val="623791"/>
              </a:buClr>
              <a:buSzPts val="1400"/>
              <a:buNone/>
              <a:defRPr>
                <a:solidFill>
                  <a:srgbClr val="623791"/>
                </a:solidFill>
              </a:defRPr>
            </a:lvl3pPr>
            <a:lvl4pPr lvl="3">
              <a:spcBef>
                <a:spcPts val="0"/>
              </a:spcBef>
              <a:spcAft>
                <a:spcPts val="0"/>
              </a:spcAft>
              <a:buClr>
                <a:srgbClr val="623791"/>
              </a:buClr>
              <a:buSzPts val="1400"/>
              <a:buNone/>
              <a:defRPr>
                <a:solidFill>
                  <a:srgbClr val="623791"/>
                </a:solidFill>
              </a:defRPr>
            </a:lvl4pPr>
            <a:lvl5pPr lvl="4">
              <a:spcBef>
                <a:spcPts val="0"/>
              </a:spcBef>
              <a:spcAft>
                <a:spcPts val="0"/>
              </a:spcAft>
              <a:buClr>
                <a:srgbClr val="623791"/>
              </a:buClr>
              <a:buSzPts val="1400"/>
              <a:buNone/>
              <a:defRPr>
                <a:solidFill>
                  <a:srgbClr val="623791"/>
                </a:solidFill>
              </a:defRPr>
            </a:lvl5pPr>
            <a:lvl6pPr lvl="5">
              <a:spcBef>
                <a:spcPts val="0"/>
              </a:spcBef>
              <a:spcAft>
                <a:spcPts val="0"/>
              </a:spcAft>
              <a:buClr>
                <a:srgbClr val="623791"/>
              </a:buClr>
              <a:buSzPts val="1400"/>
              <a:buNone/>
              <a:defRPr>
                <a:solidFill>
                  <a:srgbClr val="623791"/>
                </a:solidFill>
              </a:defRPr>
            </a:lvl6pPr>
            <a:lvl7pPr lvl="6">
              <a:spcBef>
                <a:spcPts val="0"/>
              </a:spcBef>
              <a:spcAft>
                <a:spcPts val="0"/>
              </a:spcAft>
              <a:buClr>
                <a:srgbClr val="623791"/>
              </a:buClr>
              <a:buSzPts val="1400"/>
              <a:buNone/>
              <a:defRPr>
                <a:solidFill>
                  <a:srgbClr val="623791"/>
                </a:solidFill>
              </a:defRPr>
            </a:lvl7pPr>
            <a:lvl8pPr lvl="7">
              <a:spcBef>
                <a:spcPts val="0"/>
              </a:spcBef>
              <a:spcAft>
                <a:spcPts val="0"/>
              </a:spcAft>
              <a:buClr>
                <a:srgbClr val="623791"/>
              </a:buClr>
              <a:buSzPts val="1400"/>
              <a:buNone/>
              <a:defRPr>
                <a:solidFill>
                  <a:srgbClr val="623791"/>
                </a:solidFill>
              </a:defRPr>
            </a:lvl8pPr>
            <a:lvl9pPr lvl="8">
              <a:spcBef>
                <a:spcPts val="0"/>
              </a:spcBef>
              <a:spcAft>
                <a:spcPts val="0"/>
              </a:spcAft>
              <a:buClr>
                <a:srgbClr val="623791"/>
              </a:buClr>
              <a:buSzPts val="1400"/>
              <a:buNone/>
              <a:defRPr>
                <a:solidFill>
                  <a:srgbClr val="623791"/>
                </a:solidFill>
              </a:defRPr>
            </a:lvl9pPr>
          </a:lstStyle>
          <a:p/>
        </p:txBody>
      </p:sp>
      <p:sp>
        <p:nvSpPr>
          <p:cNvPr id="37" name="Google Shape;37;g3ddaabc44cb_1_157"/>
          <p:cNvSpPr txBox="1"/>
          <p:nvPr>
            <p:ph idx="4" type="body"/>
          </p:nvPr>
        </p:nvSpPr>
        <p:spPr>
          <a:xfrm>
            <a:off x="5073050" y="2460400"/>
            <a:ext cx="3888600" cy="2548500"/>
          </a:xfrm>
          <a:prstGeom prst="rect">
            <a:avLst/>
          </a:prstGeom>
          <a:solidFill>
            <a:schemeClr val="lt1"/>
          </a:solidFill>
        </p:spPr>
        <p:txBody>
          <a:bodyPr anchorCtr="0" anchor="t" bIns="91425" lIns="182875" spcFirstLastPara="1" rIns="182875" wrap="square" tIns="91425">
            <a:normAutofit/>
          </a:bodyPr>
          <a:lstStyle>
            <a:lvl1pPr indent="-342900" lvl="0" marL="457200">
              <a:spcBef>
                <a:spcPts val="0"/>
              </a:spcBef>
              <a:spcAft>
                <a:spcPts val="0"/>
              </a:spcAft>
              <a:buClr>
                <a:srgbClr val="623791"/>
              </a:buClr>
              <a:buSzPts val="1800"/>
              <a:buFont typeface="Assistant"/>
              <a:buChar char="●"/>
              <a:defRPr>
                <a:solidFill>
                  <a:srgbClr val="623791"/>
                </a:solidFill>
                <a:latin typeface="Assistant"/>
                <a:ea typeface="Assistant"/>
                <a:cs typeface="Assistant"/>
                <a:sym typeface="Assistant"/>
              </a:defRPr>
            </a:lvl1pPr>
            <a:lvl2pPr indent="-323850" lvl="1" marL="914400">
              <a:spcBef>
                <a:spcPts val="0"/>
              </a:spcBef>
              <a:spcAft>
                <a:spcPts val="0"/>
              </a:spcAft>
              <a:buClr>
                <a:srgbClr val="623791"/>
              </a:buClr>
              <a:buSzPts val="1500"/>
              <a:buFont typeface="Assistant"/>
              <a:buChar char="○"/>
              <a:defRPr sz="1500">
                <a:solidFill>
                  <a:srgbClr val="623791"/>
                </a:solidFill>
                <a:latin typeface="Assistant"/>
                <a:ea typeface="Assistant"/>
                <a:cs typeface="Assistant"/>
                <a:sym typeface="Assistant"/>
              </a:defRPr>
            </a:lvl2pPr>
            <a:lvl3pPr indent="-323850" lvl="2" marL="1371600">
              <a:spcBef>
                <a:spcPts val="0"/>
              </a:spcBef>
              <a:spcAft>
                <a:spcPts val="0"/>
              </a:spcAft>
              <a:buClr>
                <a:srgbClr val="623791"/>
              </a:buClr>
              <a:buSzPts val="1500"/>
              <a:buFont typeface="Assistant"/>
              <a:buChar char="■"/>
              <a:defRPr sz="1500">
                <a:solidFill>
                  <a:srgbClr val="623791"/>
                </a:solidFill>
                <a:latin typeface="Assistant"/>
                <a:ea typeface="Assistant"/>
                <a:cs typeface="Assistant"/>
                <a:sym typeface="Assistant"/>
              </a:defRPr>
            </a:lvl3pPr>
            <a:lvl4pPr indent="-323850" lvl="3" marL="1828800">
              <a:spcBef>
                <a:spcPts val="0"/>
              </a:spcBef>
              <a:spcAft>
                <a:spcPts val="0"/>
              </a:spcAft>
              <a:buClr>
                <a:srgbClr val="623791"/>
              </a:buClr>
              <a:buSzPts val="1500"/>
              <a:buFont typeface="Assistant"/>
              <a:buChar char="●"/>
              <a:defRPr sz="1500">
                <a:solidFill>
                  <a:srgbClr val="623791"/>
                </a:solidFill>
                <a:latin typeface="Assistant"/>
                <a:ea typeface="Assistant"/>
                <a:cs typeface="Assistant"/>
                <a:sym typeface="Assistant"/>
              </a:defRPr>
            </a:lvl4pPr>
            <a:lvl5pPr indent="-323850" lvl="4" marL="2286000">
              <a:spcBef>
                <a:spcPts val="0"/>
              </a:spcBef>
              <a:spcAft>
                <a:spcPts val="0"/>
              </a:spcAft>
              <a:buClr>
                <a:srgbClr val="623791"/>
              </a:buClr>
              <a:buSzPts val="1500"/>
              <a:buFont typeface="Assistant"/>
              <a:buChar char="○"/>
              <a:defRPr sz="1500">
                <a:solidFill>
                  <a:srgbClr val="623791"/>
                </a:solidFill>
                <a:latin typeface="Assistant"/>
                <a:ea typeface="Assistant"/>
                <a:cs typeface="Assistant"/>
                <a:sym typeface="Assistant"/>
              </a:defRPr>
            </a:lvl5pPr>
            <a:lvl6pPr indent="-323850" lvl="5" marL="2743200">
              <a:spcBef>
                <a:spcPts val="0"/>
              </a:spcBef>
              <a:spcAft>
                <a:spcPts val="0"/>
              </a:spcAft>
              <a:buClr>
                <a:srgbClr val="623791"/>
              </a:buClr>
              <a:buSzPts val="1500"/>
              <a:buFont typeface="Assistant"/>
              <a:buChar char="■"/>
              <a:defRPr sz="1500">
                <a:solidFill>
                  <a:srgbClr val="623791"/>
                </a:solidFill>
                <a:latin typeface="Assistant"/>
                <a:ea typeface="Assistant"/>
                <a:cs typeface="Assistant"/>
                <a:sym typeface="Assistant"/>
              </a:defRPr>
            </a:lvl6pPr>
            <a:lvl7pPr indent="-323850" lvl="6" marL="3200400">
              <a:spcBef>
                <a:spcPts val="0"/>
              </a:spcBef>
              <a:spcAft>
                <a:spcPts val="0"/>
              </a:spcAft>
              <a:buClr>
                <a:srgbClr val="623791"/>
              </a:buClr>
              <a:buSzPts val="1500"/>
              <a:buFont typeface="Assistant"/>
              <a:buChar char="●"/>
              <a:defRPr sz="1500">
                <a:solidFill>
                  <a:srgbClr val="623791"/>
                </a:solidFill>
                <a:latin typeface="Assistant"/>
                <a:ea typeface="Assistant"/>
                <a:cs typeface="Assistant"/>
                <a:sym typeface="Assistant"/>
              </a:defRPr>
            </a:lvl7pPr>
            <a:lvl8pPr indent="-323850" lvl="7" marL="3657600">
              <a:spcBef>
                <a:spcPts val="0"/>
              </a:spcBef>
              <a:spcAft>
                <a:spcPts val="0"/>
              </a:spcAft>
              <a:buClr>
                <a:srgbClr val="623791"/>
              </a:buClr>
              <a:buSzPts val="1500"/>
              <a:buFont typeface="Assistant"/>
              <a:buChar char="○"/>
              <a:defRPr sz="1500">
                <a:solidFill>
                  <a:srgbClr val="623791"/>
                </a:solidFill>
                <a:latin typeface="Assistant"/>
                <a:ea typeface="Assistant"/>
                <a:cs typeface="Assistant"/>
                <a:sym typeface="Assistant"/>
              </a:defRPr>
            </a:lvl8pPr>
            <a:lvl9pPr indent="-323850" lvl="8" marL="4114800">
              <a:spcBef>
                <a:spcPts val="0"/>
              </a:spcBef>
              <a:spcAft>
                <a:spcPts val="0"/>
              </a:spcAft>
              <a:buClr>
                <a:srgbClr val="623791"/>
              </a:buClr>
              <a:buSzPts val="1500"/>
              <a:buFont typeface="Assistant"/>
              <a:buChar char="■"/>
              <a:defRPr sz="1500">
                <a:solidFill>
                  <a:srgbClr val="623791"/>
                </a:solidFill>
                <a:latin typeface="Assistant"/>
                <a:ea typeface="Assistant"/>
                <a:cs typeface="Assistant"/>
                <a:sym typeface="Assistan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for Large Images)" type="titleOnly">
  <p:cSld name="TITLE_ONLY">
    <p:spTree>
      <p:nvGrpSpPr>
        <p:cNvPr id="38" name="Shape 38"/>
        <p:cNvGrpSpPr/>
        <p:nvPr/>
      </p:nvGrpSpPr>
      <p:grpSpPr>
        <a:xfrm>
          <a:off x="0" y="0"/>
          <a:ext cx="0" cy="0"/>
          <a:chOff x="0" y="0"/>
          <a:chExt cx="0" cy="0"/>
        </a:xfrm>
      </p:grpSpPr>
      <p:sp>
        <p:nvSpPr>
          <p:cNvPr id="39" name="Google Shape;39;g3ddaabc44cb_1_167"/>
          <p:cNvSpPr/>
          <p:nvPr/>
        </p:nvSpPr>
        <p:spPr>
          <a:xfrm>
            <a:off x="-39725" y="-39725"/>
            <a:ext cx="9224700" cy="883500"/>
          </a:xfrm>
          <a:prstGeom prst="rect">
            <a:avLst/>
          </a:prstGeom>
          <a:solidFill>
            <a:srgbClr val="623791"/>
          </a:solidFill>
          <a:ln cap="flat" cmpd="sng" w="9525">
            <a:solidFill>
              <a:srgbClr val="62379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0" name="Google Shape;40;g3ddaabc44cb_1_167"/>
          <p:cNvPicPr preferRelativeResize="0"/>
          <p:nvPr/>
        </p:nvPicPr>
        <p:blipFill>
          <a:blip r:embed="rId2">
            <a:alphaModFix/>
          </a:blip>
          <a:stretch>
            <a:fillRect/>
          </a:stretch>
        </p:blipFill>
        <p:spPr>
          <a:xfrm>
            <a:off x="6926800" y="4523201"/>
            <a:ext cx="1738025" cy="413299"/>
          </a:xfrm>
          <a:prstGeom prst="rect">
            <a:avLst/>
          </a:prstGeom>
          <a:noFill/>
          <a:ln>
            <a:noFill/>
          </a:ln>
        </p:spPr>
      </p:pic>
      <p:sp>
        <p:nvSpPr>
          <p:cNvPr id="41" name="Google Shape;41;g3ddaabc44cb_1_167"/>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FDFDFD"/>
              </a:buClr>
              <a:buSzPts val="3000"/>
              <a:buFont typeface="Assistant"/>
              <a:buNone/>
              <a:defRPr b="1" sz="3000">
                <a:solidFill>
                  <a:srgbClr val="FDFDFD"/>
                </a:solidFill>
                <a:latin typeface="Assistant"/>
                <a:ea typeface="Assistant"/>
                <a:cs typeface="Assistant"/>
                <a:sym typeface="Assistan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Image Side-by-Side">
  <p:cSld name="ONE_COLUMN_TEXT">
    <p:spTree>
      <p:nvGrpSpPr>
        <p:cNvPr id="42" name="Shape 42"/>
        <p:cNvGrpSpPr/>
        <p:nvPr/>
      </p:nvGrpSpPr>
      <p:grpSpPr>
        <a:xfrm>
          <a:off x="0" y="0"/>
          <a:ext cx="0" cy="0"/>
          <a:chOff x="0" y="0"/>
          <a:chExt cx="0" cy="0"/>
        </a:xfrm>
      </p:grpSpPr>
      <p:sp>
        <p:nvSpPr>
          <p:cNvPr id="43" name="Google Shape;43;g3ddaabc44cb_1_171"/>
          <p:cNvSpPr/>
          <p:nvPr/>
        </p:nvSpPr>
        <p:spPr>
          <a:xfrm>
            <a:off x="-39725" y="-39725"/>
            <a:ext cx="9224700" cy="883500"/>
          </a:xfrm>
          <a:prstGeom prst="rect">
            <a:avLst/>
          </a:prstGeom>
          <a:solidFill>
            <a:srgbClr val="623791"/>
          </a:solidFill>
          <a:ln cap="flat" cmpd="sng" w="9525">
            <a:solidFill>
              <a:srgbClr val="62379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 name="Google Shape;44;g3ddaabc44cb_1_171"/>
          <p:cNvSpPr/>
          <p:nvPr/>
        </p:nvSpPr>
        <p:spPr>
          <a:xfrm>
            <a:off x="4733525" y="1152475"/>
            <a:ext cx="4098900" cy="3127200"/>
          </a:xfrm>
          <a:prstGeom prst="rect">
            <a:avLst/>
          </a:prstGeom>
          <a:solidFill>
            <a:schemeClr val="lt1"/>
          </a:solidFill>
          <a:ln cap="flat" cmpd="sng" w="19050">
            <a:solidFill>
              <a:srgbClr val="62379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 name="Google Shape;45;g3ddaabc44cb_1_171"/>
          <p:cNvPicPr preferRelativeResize="0"/>
          <p:nvPr/>
        </p:nvPicPr>
        <p:blipFill>
          <a:blip r:embed="rId2">
            <a:alphaModFix/>
          </a:blip>
          <a:stretch>
            <a:fillRect/>
          </a:stretch>
        </p:blipFill>
        <p:spPr>
          <a:xfrm>
            <a:off x="6926800" y="4523201"/>
            <a:ext cx="1738025" cy="413299"/>
          </a:xfrm>
          <a:prstGeom prst="rect">
            <a:avLst/>
          </a:prstGeom>
          <a:noFill/>
          <a:ln>
            <a:noFill/>
          </a:ln>
        </p:spPr>
      </p:pic>
      <p:sp>
        <p:nvSpPr>
          <p:cNvPr id="46" name="Google Shape;46;g3ddaabc44cb_1_171"/>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FDFDFD"/>
              </a:buClr>
              <a:buSzPts val="3000"/>
              <a:buFont typeface="Assistant"/>
              <a:buNone/>
              <a:defRPr b="1" sz="3000">
                <a:solidFill>
                  <a:srgbClr val="FDFDFD"/>
                </a:solidFill>
                <a:latin typeface="Assistant"/>
                <a:ea typeface="Assistant"/>
                <a:cs typeface="Assistant"/>
                <a:sym typeface="Assistan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 name="Google Shape;47;g3ddaabc44cb_1_171"/>
          <p:cNvSpPr txBox="1"/>
          <p:nvPr>
            <p:ph idx="1" type="body"/>
          </p:nvPr>
        </p:nvSpPr>
        <p:spPr>
          <a:xfrm>
            <a:off x="259675" y="1152475"/>
            <a:ext cx="3781800" cy="3127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2C2C2C"/>
              </a:buClr>
              <a:buSzPts val="1800"/>
              <a:buFont typeface="Assistant"/>
              <a:buChar char="●"/>
              <a:defRPr>
                <a:solidFill>
                  <a:srgbClr val="2C2C2C"/>
                </a:solidFill>
                <a:latin typeface="Assistant"/>
                <a:ea typeface="Assistant"/>
                <a:cs typeface="Assistant"/>
                <a:sym typeface="Assistant"/>
              </a:defRPr>
            </a:lvl1pPr>
            <a:lvl2pPr indent="-330200" lvl="1" marL="914400">
              <a:spcBef>
                <a:spcPts val="0"/>
              </a:spcBef>
              <a:spcAft>
                <a:spcPts val="0"/>
              </a:spcAft>
              <a:buClr>
                <a:srgbClr val="2C2C2C"/>
              </a:buClr>
              <a:buSzPts val="1600"/>
              <a:buFont typeface="Assistant"/>
              <a:buChar char="○"/>
              <a:defRPr sz="1600">
                <a:solidFill>
                  <a:srgbClr val="2C2C2C"/>
                </a:solidFill>
                <a:latin typeface="Assistant"/>
                <a:ea typeface="Assistant"/>
                <a:cs typeface="Assistant"/>
                <a:sym typeface="Assistant"/>
              </a:defRPr>
            </a:lvl2pPr>
            <a:lvl3pPr indent="-330200" lvl="2" marL="1371600">
              <a:spcBef>
                <a:spcPts val="0"/>
              </a:spcBef>
              <a:spcAft>
                <a:spcPts val="0"/>
              </a:spcAft>
              <a:buClr>
                <a:srgbClr val="2C2C2C"/>
              </a:buClr>
              <a:buSzPts val="1600"/>
              <a:buFont typeface="Assistant"/>
              <a:buChar char="■"/>
              <a:defRPr sz="1600">
                <a:solidFill>
                  <a:srgbClr val="2C2C2C"/>
                </a:solidFill>
                <a:latin typeface="Assistant"/>
                <a:ea typeface="Assistant"/>
                <a:cs typeface="Assistant"/>
                <a:sym typeface="Assistant"/>
              </a:defRPr>
            </a:lvl3pPr>
            <a:lvl4pPr indent="-330200" lvl="3" marL="1828800">
              <a:spcBef>
                <a:spcPts val="0"/>
              </a:spcBef>
              <a:spcAft>
                <a:spcPts val="0"/>
              </a:spcAft>
              <a:buClr>
                <a:srgbClr val="2C2C2C"/>
              </a:buClr>
              <a:buSzPts val="1600"/>
              <a:buFont typeface="Assistant"/>
              <a:buChar char="●"/>
              <a:defRPr sz="1600">
                <a:solidFill>
                  <a:srgbClr val="2C2C2C"/>
                </a:solidFill>
                <a:latin typeface="Assistant"/>
                <a:ea typeface="Assistant"/>
                <a:cs typeface="Assistant"/>
                <a:sym typeface="Assistant"/>
              </a:defRPr>
            </a:lvl4pPr>
            <a:lvl5pPr indent="-330200" lvl="4" marL="2286000">
              <a:spcBef>
                <a:spcPts val="0"/>
              </a:spcBef>
              <a:spcAft>
                <a:spcPts val="0"/>
              </a:spcAft>
              <a:buClr>
                <a:srgbClr val="2C2C2C"/>
              </a:buClr>
              <a:buSzPts val="1600"/>
              <a:buFont typeface="Assistant"/>
              <a:buChar char="○"/>
              <a:defRPr sz="1600">
                <a:solidFill>
                  <a:srgbClr val="2C2C2C"/>
                </a:solidFill>
                <a:latin typeface="Assistant"/>
                <a:ea typeface="Assistant"/>
                <a:cs typeface="Assistant"/>
                <a:sym typeface="Assistant"/>
              </a:defRPr>
            </a:lvl5pPr>
            <a:lvl6pPr indent="-330200" lvl="5" marL="2743200">
              <a:spcBef>
                <a:spcPts val="0"/>
              </a:spcBef>
              <a:spcAft>
                <a:spcPts val="0"/>
              </a:spcAft>
              <a:buClr>
                <a:srgbClr val="2C2C2C"/>
              </a:buClr>
              <a:buSzPts val="1600"/>
              <a:buFont typeface="Assistant"/>
              <a:buChar char="■"/>
              <a:defRPr sz="1600">
                <a:solidFill>
                  <a:srgbClr val="2C2C2C"/>
                </a:solidFill>
                <a:latin typeface="Assistant"/>
                <a:ea typeface="Assistant"/>
                <a:cs typeface="Assistant"/>
                <a:sym typeface="Assistant"/>
              </a:defRPr>
            </a:lvl6pPr>
            <a:lvl7pPr indent="-330200" lvl="6" marL="3200400">
              <a:spcBef>
                <a:spcPts val="0"/>
              </a:spcBef>
              <a:spcAft>
                <a:spcPts val="0"/>
              </a:spcAft>
              <a:buClr>
                <a:srgbClr val="2C2C2C"/>
              </a:buClr>
              <a:buSzPts val="1600"/>
              <a:buFont typeface="Assistant"/>
              <a:buChar char="●"/>
              <a:defRPr sz="1600">
                <a:solidFill>
                  <a:srgbClr val="2C2C2C"/>
                </a:solidFill>
                <a:latin typeface="Assistant"/>
                <a:ea typeface="Assistant"/>
                <a:cs typeface="Assistant"/>
                <a:sym typeface="Assistant"/>
              </a:defRPr>
            </a:lvl7pPr>
            <a:lvl8pPr indent="-330200" lvl="7" marL="3657600">
              <a:spcBef>
                <a:spcPts val="0"/>
              </a:spcBef>
              <a:spcAft>
                <a:spcPts val="0"/>
              </a:spcAft>
              <a:buClr>
                <a:srgbClr val="2C2C2C"/>
              </a:buClr>
              <a:buSzPts val="1600"/>
              <a:buFont typeface="Assistant"/>
              <a:buChar char="○"/>
              <a:defRPr sz="1600">
                <a:solidFill>
                  <a:srgbClr val="2C2C2C"/>
                </a:solidFill>
                <a:latin typeface="Assistant"/>
                <a:ea typeface="Assistant"/>
                <a:cs typeface="Assistant"/>
                <a:sym typeface="Assistant"/>
              </a:defRPr>
            </a:lvl8pPr>
            <a:lvl9pPr indent="-330200" lvl="8" marL="4114800">
              <a:spcBef>
                <a:spcPts val="0"/>
              </a:spcBef>
              <a:spcAft>
                <a:spcPts val="0"/>
              </a:spcAft>
              <a:buClr>
                <a:srgbClr val="2C2C2C"/>
              </a:buClr>
              <a:buSzPts val="1600"/>
              <a:buFont typeface="Assistant"/>
              <a:buChar char="■"/>
              <a:defRPr sz="1600">
                <a:solidFill>
                  <a:srgbClr val="2C2C2C"/>
                </a:solidFill>
                <a:latin typeface="Assistant"/>
                <a:ea typeface="Assistant"/>
                <a:cs typeface="Assistant"/>
                <a:sym typeface="Assistant"/>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White on Purple)">
  <p:cSld name="MAIN_POINT">
    <p:bg>
      <p:bgPr>
        <a:solidFill>
          <a:srgbClr val="623791"/>
        </a:solidFill>
      </p:bgPr>
    </p:bg>
    <p:spTree>
      <p:nvGrpSpPr>
        <p:cNvPr id="48" name="Shape 48"/>
        <p:cNvGrpSpPr/>
        <p:nvPr/>
      </p:nvGrpSpPr>
      <p:grpSpPr>
        <a:xfrm>
          <a:off x="0" y="0"/>
          <a:ext cx="0" cy="0"/>
          <a:chOff x="0" y="0"/>
          <a:chExt cx="0" cy="0"/>
        </a:xfrm>
      </p:grpSpPr>
      <p:sp>
        <p:nvSpPr>
          <p:cNvPr id="49" name="Google Shape;49;g3ddaabc44cb_1_177"/>
          <p:cNvSpPr txBox="1"/>
          <p:nvPr>
            <p:ph type="title"/>
          </p:nvPr>
        </p:nvSpPr>
        <p:spPr>
          <a:xfrm>
            <a:off x="663225" y="1831500"/>
            <a:ext cx="6262500" cy="1480500"/>
          </a:xfrm>
          <a:prstGeom prst="rect">
            <a:avLst/>
          </a:prstGeom>
        </p:spPr>
        <p:txBody>
          <a:bodyPr anchorCtr="0" anchor="ctr" bIns="91425" lIns="91425" spcFirstLastPara="1" rIns="91425" wrap="square" tIns="91425">
            <a:spAutoFit/>
          </a:bodyPr>
          <a:lstStyle>
            <a:lvl1pPr lvl="0">
              <a:spcBef>
                <a:spcPts val="0"/>
              </a:spcBef>
              <a:spcAft>
                <a:spcPts val="0"/>
              </a:spcAft>
              <a:buClr>
                <a:srgbClr val="FDFDFD"/>
              </a:buClr>
              <a:buSzPts val="4000"/>
              <a:buFont typeface="Assistant"/>
              <a:buNone/>
              <a:defRPr sz="4000">
                <a:solidFill>
                  <a:srgbClr val="FDFDFD"/>
                </a:solidFill>
                <a:latin typeface="Assistant"/>
                <a:ea typeface="Assistant"/>
                <a:cs typeface="Assistant"/>
                <a:sym typeface="Assistan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50" name="Google Shape;50;g3ddaabc44cb_1_177"/>
          <p:cNvPicPr preferRelativeResize="0"/>
          <p:nvPr/>
        </p:nvPicPr>
        <p:blipFill>
          <a:blip r:embed="rId2">
            <a:alphaModFix/>
          </a:blip>
          <a:stretch>
            <a:fillRect/>
          </a:stretch>
        </p:blipFill>
        <p:spPr>
          <a:xfrm>
            <a:off x="6925702" y="4523200"/>
            <a:ext cx="1740210" cy="4133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urple on White)">
  <p:cSld name="MAIN_POINT_1">
    <p:bg>
      <p:bgPr>
        <a:solidFill>
          <a:schemeClr val="lt1"/>
        </a:solidFill>
      </p:bgPr>
    </p:bg>
    <p:spTree>
      <p:nvGrpSpPr>
        <p:cNvPr id="51" name="Shape 51"/>
        <p:cNvGrpSpPr/>
        <p:nvPr/>
      </p:nvGrpSpPr>
      <p:grpSpPr>
        <a:xfrm>
          <a:off x="0" y="0"/>
          <a:ext cx="0" cy="0"/>
          <a:chOff x="0" y="0"/>
          <a:chExt cx="0" cy="0"/>
        </a:xfrm>
      </p:grpSpPr>
      <p:sp>
        <p:nvSpPr>
          <p:cNvPr id="52" name="Google Shape;52;g3ddaabc44cb_1_180"/>
          <p:cNvSpPr txBox="1"/>
          <p:nvPr>
            <p:ph type="title"/>
          </p:nvPr>
        </p:nvSpPr>
        <p:spPr>
          <a:xfrm>
            <a:off x="663225" y="1831500"/>
            <a:ext cx="6262500" cy="1480500"/>
          </a:xfrm>
          <a:prstGeom prst="rect">
            <a:avLst/>
          </a:prstGeom>
        </p:spPr>
        <p:txBody>
          <a:bodyPr anchorCtr="0" anchor="ctr" bIns="91425" lIns="91425" spcFirstLastPara="1" rIns="91425" wrap="square" tIns="91425">
            <a:spAutoFit/>
          </a:bodyPr>
          <a:lstStyle>
            <a:lvl1pPr lvl="0">
              <a:spcBef>
                <a:spcPts val="0"/>
              </a:spcBef>
              <a:spcAft>
                <a:spcPts val="0"/>
              </a:spcAft>
              <a:buClr>
                <a:srgbClr val="623791"/>
              </a:buClr>
              <a:buSzPts val="4000"/>
              <a:buFont typeface="Assistant"/>
              <a:buNone/>
              <a:defRPr sz="4000">
                <a:solidFill>
                  <a:srgbClr val="623791"/>
                </a:solidFill>
                <a:latin typeface="Assistant"/>
                <a:ea typeface="Assistant"/>
                <a:cs typeface="Assistant"/>
                <a:sym typeface="Assistan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53" name="Google Shape;53;g3ddaabc44cb_1_180"/>
          <p:cNvPicPr preferRelativeResize="0"/>
          <p:nvPr/>
        </p:nvPicPr>
        <p:blipFill>
          <a:blip r:embed="rId2">
            <a:alphaModFix/>
          </a:blip>
          <a:stretch>
            <a:fillRect/>
          </a:stretch>
        </p:blipFill>
        <p:spPr>
          <a:xfrm>
            <a:off x="6925702" y="4523200"/>
            <a:ext cx="1740210" cy="413300"/>
          </a:xfrm>
          <a:prstGeom prst="rect">
            <a:avLst/>
          </a:prstGeom>
          <a:noFill/>
          <a:ln>
            <a:noFill/>
          </a:ln>
        </p:spPr>
      </p:pic>
      <p:pic>
        <p:nvPicPr>
          <p:cNvPr id="54" name="Google Shape;54;g3ddaabc44cb_1_180"/>
          <p:cNvPicPr preferRelativeResize="0"/>
          <p:nvPr/>
        </p:nvPicPr>
        <p:blipFill>
          <a:blip r:embed="rId3">
            <a:alphaModFix/>
          </a:blip>
          <a:stretch>
            <a:fillRect/>
          </a:stretch>
        </p:blipFill>
        <p:spPr>
          <a:xfrm>
            <a:off x="6926800" y="4523201"/>
            <a:ext cx="1738025" cy="4132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2" Type="http://schemas.openxmlformats.org/officeDocument/2006/relationships/theme" Target="../theme/theme1.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3ddaabc44cb_1_1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g3ddaabc44cb_1_1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g3ddaabc44cb_1_1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sp>
        <p:nvSpPr>
          <p:cNvPr id="165" name="Google Shape;165;g3e175bcebe7_10_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166" name="Google Shape;166;g3e175bcebe7_10_0"/>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167" name="Google Shape;167;g3e175bcebe7_10_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68" name="Google Shape;168;g3e175bcebe7_10_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69" name="Google Shape;169;g3e175bcebe7_10_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44.jp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17.png"/><Relationship Id="rId7"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comments" Target="../comments/comment1.xml"/><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27.png"/></Relationships>
</file>

<file path=ppt/slides/_rels/slide16.xml.rels><?xml version="1.0" encoding="UTF-8" standalone="yes"?><Relationships xmlns="http://schemas.openxmlformats.org/package/2006/relationships"><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2.png"/><Relationship Id="rId9"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30.png"/><Relationship Id="rId7" Type="http://schemas.openxmlformats.org/officeDocument/2006/relationships/image" Target="../media/image5.png"/><Relationship Id="rId8"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26.jpg"/><Relationship Id="rId4" Type="http://schemas.openxmlformats.org/officeDocument/2006/relationships/image" Target="../media/image5.png"/><Relationship Id="rId5"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5.png"/><Relationship Id="rId5"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57.jpg"/><Relationship Id="rId4" Type="http://schemas.openxmlformats.org/officeDocument/2006/relationships/image" Target="../media/image5.png"/><Relationship Id="rId5"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58.jpg"/><Relationship Id="rId4" Type="http://schemas.openxmlformats.org/officeDocument/2006/relationships/image" Target="../media/image5.png"/><Relationship Id="rId5" Type="http://schemas.openxmlformats.org/officeDocument/2006/relationships/image" Target="../media/image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3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3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3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3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31.jpg"/><Relationship Id="rId6"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3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3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 Id="rId3" Type="http://schemas.openxmlformats.org/officeDocument/2006/relationships/image" Target="../media/image56.jpg"/><Relationship Id="rId4" Type="http://schemas.openxmlformats.org/officeDocument/2006/relationships/image" Target="../media/image5.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0.xml"/><Relationship Id="rId3" Type="http://schemas.openxmlformats.org/officeDocument/2006/relationships/image" Target="../media/image52.jpg"/><Relationship Id="rId4" Type="http://schemas.openxmlformats.org/officeDocument/2006/relationships/image" Target="../media/image38.jpg"/><Relationship Id="rId5" Type="http://schemas.openxmlformats.org/officeDocument/2006/relationships/image" Target="../media/image36.png"/><Relationship Id="rId6"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1.xml"/><Relationship Id="rId3" Type="http://schemas.openxmlformats.org/officeDocument/2006/relationships/image" Target="../media/image52.jpg"/><Relationship Id="rId4" Type="http://schemas.openxmlformats.org/officeDocument/2006/relationships/image" Target="../media/image38.jpg"/><Relationship Id="rId5" Type="http://schemas.openxmlformats.org/officeDocument/2006/relationships/image" Target="../media/image36.png"/><Relationship Id="rId6"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2.xml"/><Relationship Id="rId3" Type="http://schemas.openxmlformats.org/officeDocument/2006/relationships/image" Target="../media/image52.jpg"/><Relationship Id="rId4" Type="http://schemas.openxmlformats.org/officeDocument/2006/relationships/image" Target="../media/image38.jpg"/><Relationship Id="rId5" Type="http://schemas.openxmlformats.org/officeDocument/2006/relationships/image" Target="../media/image36.png"/><Relationship Id="rId6"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3.xml"/><Relationship Id="rId3" Type="http://schemas.openxmlformats.org/officeDocument/2006/relationships/image" Target="../media/image52.jpg"/><Relationship Id="rId4" Type="http://schemas.openxmlformats.org/officeDocument/2006/relationships/image" Target="../media/image38.jpg"/><Relationship Id="rId5" Type="http://schemas.openxmlformats.org/officeDocument/2006/relationships/image" Target="../media/image36.png"/><Relationship Id="rId6"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4.xml"/><Relationship Id="rId3" Type="http://schemas.openxmlformats.org/officeDocument/2006/relationships/image" Target="../media/image52.jpg"/><Relationship Id="rId4" Type="http://schemas.openxmlformats.org/officeDocument/2006/relationships/image" Target="../media/image38.jpg"/><Relationship Id="rId5" Type="http://schemas.openxmlformats.org/officeDocument/2006/relationships/image" Target="../media/image36.png"/><Relationship Id="rId6"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5.xml"/><Relationship Id="rId3" Type="http://schemas.openxmlformats.org/officeDocument/2006/relationships/image" Target="../media/image52.jpg"/><Relationship Id="rId4" Type="http://schemas.openxmlformats.org/officeDocument/2006/relationships/image" Target="../media/image38.jpg"/><Relationship Id="rId5" Type="http://schemas.openxmlformats.org/officeDocument/2006/relationships/image" Target="../media/image36.png"/><Relationship Id="rId6"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6.xml"/><Relationship Id="rId3" Type="http://schemas.openxmlformats.org/officeDocument/2006/relationships/image" Target="../media/image52.jpg"/><Relationship Id="rId4" Type="http://schemas.openxmlformats.org/officeDocument/2006/relationships/image" Target="../media/image38.jpg"/><Relationship Id="rId5" Type="http://schemas.openxmlformats.org/officeDocument/2006/relationships/image" Target="../media/image36.png"/><Relationship Id="rId6" Type="http://schemas.openxmlformats.org/officeDocument/2006/relationships/image" Target="../media/image3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7.xml"/><Relationship Id="rId3" Type="http://schemas.openxmlformats.org/officeDocument/2006/relationships/image" Target="../media/image52.jpg"/><Relationship Id="rId4" Type="http://schemas.openxmlformats.org/officeDocument/2006/relationships/image" Target="../media/image38.jpg"/><Relationship Id="rId5" Type="http://schemas.openxmlformats.org/officeDocument/2006/relationships/image" Target="../media/image36.png"/><Relationship Id="rId6" Type="http://schemas.openxmlformats.org/officeDocument/2006/relationships/image" Target="../media/image3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8.xml"/><Relationship Id="rId3" Type="http://schemas.openxmlformats.org/officeDocument/2006/relationships/image" Target="../media/image52.jpg"/><Relationship Id="rId4" Type="http://schemas.openxmlformats.org/officeDocument/2006/relationships/image" Target="../media/image38.jp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40.jpg"/><Relationship Id="rId8" Type="http://schemas.openxmlformats.org/officeDocument/2006/relationships/image" Target="../media/image3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9.xml"/><Relationship Id="rId3" Type="http://schemas.openxmlformats.org/officeDocument/2006/relationships/image" Target="../media/image52.jpg"/><Relationship Id="rId4" Type="http://schemas.openxmlformats.org/officeDocument/2006/relationships/image" Target="../media/image38.jp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6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0" Type="http://schemas.openxmlformats.org/officeDocument/2006/relationships/image" Target="../media/image45.png"/><Relationship Id="rId1" Type="http://schemas.openxmlformats.org/officeDocument/2006/relationships/slideLayout" Target="../slideLayouts/slideLayout22.xml"/><Relationship Id="rId2" Type="http://schemas.openxmlformats.org/officeDocument/2006/relationships/notesSlide" Target="../notesSlides/notesSlide60.xml"/><Relationship Id="rId3" Type="http://schemas.openxmlformats.org/officeDocument/2006/relationships/image" Target="../media/image52.jpg"/><Relationship Id="rId4" Type="http://schemas.openxmlformats.org/officeDocument/2006/relationships/image" Target="../media/image38.jpg"/><Relationship Id="rId9" Type="http://schemas.openxmlformats.org/officeDocument/2006/relationships/image" Target="../media/image43.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41.png"/><Relationship Id="rId8"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1.xml"/><Relationship Id="rId3" Type="http://schemas.openxmlformats.org/officeDocument/2006/relationships/image" Target="../media/image59.jpg"/><Relationship Id="rId4" Type="http://schemas.openxmlformats.org/officeDocument/2006/relationships/image" Target="../media/image5.png"/><Relationship Id="rId5" Type="http://schemas.openxmlformats.org/officeDocument/2006/relationships/image" Target="../media/image1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4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48.png"/><Relationship Id="rId6" Type="http://schemas.openxmlformats.org/officeDocument/2006/relationships/image" Target="../media/image4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54.png"/><Relationship Id="rId6" Type="http://schemas.openxmlformats.org/officeDocument/2006/relationships/image" Target="../media/image47.png"/></Relationships>
</file>

<file path=ppt/slides/_rels/slide65.xml.rels><?xml version="1.0" encoding="UTF-8" standalone="yes"?><Relationships xmlns="http://schemas.openxmlformats.org/package/2006/relationships"><Relationship Id="rId10" Type="http://schemas.openxmlformats.org/officeDocument/2006/relationships/image" Target="../media/image47.png"/><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53.png"/><Relationship Id="rId5" Type="http://schemas.openxmlformats.org/officeDocument/2006/relationships/image" Target="../media/image50.jpg"/><Relationship Id="rId6" Type="http://schemas.openxmlformats.org/officeDocument/2006/relationships/image" Target="../media/image51.jpg"/><Relationship Id="rId7" Type="http://schemas.openxmlformats.org/officeDocument/2006/relationships/image" Target="../media/image49.jpg"/><Relationship Id="rId8" Type="http://schemas.openxmlformats.org/officeDocument/2006/relationships/image" Target="../media/image5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4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hyperlink" Target="https://profmoosa.com/achieving-universal-health-coverage-in-south-africa-through-a-district-health-system-approach-conflicting-ideologies-of-health-care-provision/" TargetMode="External"/><Relationship Id="rId4" Type="http://schemas.openxmlformats.org/officeDocument/2006/relationships/hyperlink" Target="https://www.sanc.co.za/advanced-practice-nursing/" TargetMode="External"/><Relationship Id="rId5" Type="http://schemas.openxmlformats.org/officeDocument/2006/relationships/hyperlink" Target="https://www.sanc.co.za/wp-content/uploads/2020/08/Education-and-Training-Guidelines-for-Postgraduate-Diploma-Programmes.pdf" TargetMode="External"/><Relationship Id="rId6" Type="http://schemas.openxmlformats.org/officeDocument/2006/relationships/image" Target="../media/image5.png"/><Relationship Id="rId7" Type="http://schemas.openxmlformats.org/officeDocument/2006/relationships/image" Target="../media/image11.png"/><Relationship Id="rId8" Type="http://schemas.openxmlformats.org/officeDocument/2006/relationships/image" Target="../media/image4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0.xml"/><Relationship Id="rId3" Type="http://schemas.openxmlformats.org/officeDocument/2006/relationships/image" Target="../media/image57.jpg"/><Relationship Id="rId4" Type="http://schemas.openxmlformats.org/officeDocument/2006/relationships/image" Target="../media/image59.jpg"/><Relationship Id="rId5" Type="http://schemas.openxmlformats.org/officeDocument/2006/relationships/image" Target="../media/image26.jpg"/><Relationship Id="rId6" Type="http://schemas.openxmlformats.org/officeDocument/2006/relationships/image" Target="../media/image58.jpg"/><Relationship Id="rId7" Type="http://schemas.openxmlformats.org/officeDocument/2006/relationships/image" Target="../media/image5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29.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
          <p:cNvSpPr txBox="1"/>
          <p:nvPr>
            <p:ph type="title"/>
          </p:nvPr>
        </p:nvSpPr>
        <p:spPr>
          <a:xfrm>
            <a:off x="259650" y="99300"/>
            <a:ext cx="8572800" cy="625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 sz="2500"/>
              <a:t>Welcome to the ECSA Region Prescribing and Medicines Management  Webinar</a:t>
            </a:r>
            <a:endParaRPr sz="2500"/>
          </a:p>
        </p:txBody>
      </p:sp>
      <p:grpSp>
        <p:nvGrpSpPr>
          <p:cNvPr id="244" name="Google Shape;244;p1"/>
          <p:cNvGrpSpPr/>
          <p:nvPr/>
        </p:nvGrpSpPr>
        <p:grpSpPr>
          <a:xfrm>
            <a:off x="4397271" y="1152526"/>
            <a:ext cx="4436145" cy="3045339"/>
            <a:chOff x="4943665" y="1152515"/>
            <a:chExt cx="3888626" cy="3084825"/>
          </a:xfrm>
        </p:grpSpPr>
        <p:sp>
          <p:nvSpPr>
            <p:cNvPr id="245" name="Google Shape;245;p1"/>
            <p:cNvSpPr txBox="1"/>
            <p:nvPr/>
          </p:nvSpPr>
          <p:spPr>
            <a:xfrm>
              <a:off x="4943691" y="1152515"/>
              <a:ext cx="3888600" cy="519000"/>
            </a:xfrm>
            <a:prstGeom prst="rect">
              <a:avLst/>
            </a:prstGeom>
            <a:solidFill>
              <a:srgbClr val="FFFFFF"/>
            </a:solidFill>
            <a:ln cap="flat" cmpd="sng" w="21725">
              <a:solidFill>
                <a:srgbClr val="623791"/>
              </a:solidFill>
              <a:prstDash val="solid"/>
              <a:round/>
              <a:headEnd len="sm" w="sm" type="none"/>
              <a:tailEnd len="sm" w="sm" type="none"/>
            </a:ln>
          </p:spPr>
          <p:txBody>
            <a:bodyPr anchorCtr="0" anchor="ctr" bIns="104300" lIns="208625" spcFirstLastPara="1" rIns="208625" wrap="square" tIns="104300">
              <a:noAutofit/>
            </a:bodyPr>
            <a:lstStyle/>
            <a:p>
              <a:pPr indent="0" lvl="0" marL="0" marR="0" rtl="0" algn="ctr">
                <a:lnSpc>
                  <a:spcPct val="115000"/>
                </a:lnSpc>
                <a:spcBef>
                  <a:spcPts val="0"/>
                </a:spcBef>
                <a:spcAft>
                  <a:spcPts val="1369"/>
                </a:spcAft>
                <a:buClr>
                  <a:srgbClr val="000000"/>
                </a:buClr>
                <a:buSzPts val="770"/>
                <a:buFont typeface="Arial"/>
                <a:buNone/>
              </a:pPr>
              <a:r>
                <a:rPr b="1" i="0" lang="en" sz="2417" u="none" cap="none" strike="noStrike">
                  <a:solidFill>
                    <a:srgbClr val="623791"/>
                  </a:solidFill>
                  <a:latin typeface="Assistant"/>
                  <a:ea typeface="Assistant"/>
                  <a:cs typeface="Assistant"/>
                  <a:sym typeface="Assistant"/>
                </a:rPr>
                <a:t>What to expect</a:t>
              </a:r>
              <a:endParaRPr b="1" i="0" sz="2417" u="none" cap="none" strike="noStrike">
                <a:solidFill>
                  <a:srgbClr val="623791"/>
                </a:solidFill>
                <a:latin typeface="Assistant"/>
                <a:ea typeface="Assistant"/>
                <a:cs typeface="Assistant"/>
                <a:sym typeface="Assistant"/>
              </a:endParaRPr>
            </a:p>
          </p:txBody>
        </p:sp>
        <p:sp>
          <p:nvSpPr>
            <p:cNvPr id="246" name="Google Shape;246;p1"/>
            <p:cNvSpPr txBox="1"/>
            <p:nvPr/>
          </p:nvSpPr>
          <p:spPr>
            <a:xfrm>
              <a:off x="4943665" y="1671440"/>
              <a:ext cx="3888600" cy="2565900"/>
            </a:xfrm>
            <a:prstGeom prst="rect">
              <a:avLst/>
            </a:prstGeom>
            <a:solidFill>
              <a:srgbClr val="FFFFFF"/>
            </a:solidFill>
            <a:ln cap="flat" cmpd="sng" w="21725">
              <a:solidFill>
                <a:srgbClr val="623791"/>
              </a:solidFill>
              <a:prstDash val="solid"/>
              <a:round/>
              <a:headEnd len="sm" w="sm" type="none"/>
              <a:tailEnd len="sm" w="sm" type="none"/>
            </a:ln>
          </p:spPr>
          <p:txBody>
            <a:bodyPr anchorCtr="0" anchor="ctr" bIns="104300" lIns="208625" spcFirstLastPara="1" rIns="208625" wrap="square" tIns="104300">
              <a:noAutofit/>
            </a:bodyPr>
            <a:lstStyle/>
            <a:p>
              <a:pPr indent="-313529" lvl="0" marL="457200" marR="0" rtl="0" algn="l">
                <a:lnSpc>
                  <a:spcPct val="115000"/>
                </a:lnSpc>
                <a:spcBef>
                  <a:spcPts val="0"/>
                </a:spcBef>
                <a:spcAft>
                  <a:spcPts val="0"/>
                </a:spcAft>
                <a:buClr>
                  <a:srgbClr val="623791"/>
                </a:buClr>
                <a:buSzPts val="1337"/>
                <a:buFont typeface="Assistant"/>
                <a:buChar char="●"/>
              </a:pPr>
              <a:r>
                <a:rPr b="0" i="0" lang="en" sz="1337" u="none" cap="none" strike="noStrike">
                  <a:solidFill>
                    <a:srgbClr val="623791"/>
                  </a:solidFill>
                  <a:latin typeface="Assistant"/>
                  <a:ea typeface="Assistant"/>
                  <a:cs typeface="Assistant"/>
                  <a:sym typeface="Assistant"/>
                </a:rPr>
                <a:t>Cameras &amp; microphones will remain off - please </a:t>
              </a:r>
              <a:r>
                <a:rPr b="1" i="0" lang="en" sz="1337" u="none" cap="none" strike="noStrike">
                  <a:solidFill>
                    <a:srgbClr val="623791"/>
                  </a:solidFill>
                  <a:latin typeface="Assistant"/>
                  <a:ea typeface="Assistant"/>
                  <a:cs typeface="Assistant"/>
                  <a:sym typeface="Assistant"/>
                </a:rPr>
                <a:t>use the chat function</a:t>
              </a:r>
              <a:r>
                <a:rPr b="0" i="0" lang="en" sz="1337" u="none" cap="none" strike="noStrike">
                  <a:solidFill>
                    <a:srgbClr val="623791"/>
                  </a:solidFill>
                  <a:latin typeface="Assistant"/>
                  <a:ea typeface="Assistant"/>
                  <a:cs typeface="Assistant"/>
                  <a:sym typeface="Assistant"/>
                </a:rPr>
                <a:t> to ask questions!</a:t>
              </a:r>
              <a:br>
                <a:rPr b="0" i="0" lang="en" sz="1337" u="none" cap="none" strike="noStrike">
                  <a:solidFill>
                    <a:srgbClr val="623791"/>
                  </a:solidFill>
                  <a:latin typeface="Assistant"/>
                  <a:ea typeface="Assistant"/>
                  <a:cs typeface="Assistant"/>
                  <a:sym typeface="Assistant"/>
                </a:rPr>
              </a:br>
              <a:endParaRPr b="0" i="0" sz="1337" u="none" cap="none" strike="noStrike">
                <a:solidFill>
                  <a:srgbClr val="623791"/>
                </a:solidFill>
                <a:latin typeface="Assistant"/>
                <a:ea typeface="Assistant"/>
                <a:cs typeface="Assistant"/>
                <a:sym typeface="Assistant"/>
              </a:endParaRPr>
            </a:p>
            <a:p>
              <a:pPr indent="-313529" lvl="0" marL="457200" marR="0" rtl="0" algn="l">
                <a:lnSpc>
                  <a:spcPct val="115000"/>
                </a:lnSpc>
                <a:spcBef>
                  <a:spcPts val="0"/>
                </a:spcBef>
                <a:spcAft>
                  <a:spcPts val="0"/>
                </a:spcAft>
                <a:buClr>
                  <a:srgbClr val="623791"/>
                </a:buClr>
                <a:buSzPts val="1337"/>
                <a:buFont typeface="Assistant"/>
                <a:buChar char="●"/>
              </a:pPr>
              <a:r>
                <a:rPr b="0" i="0" lang="en" sz="1337" u="none" cap="none" strike="noStrike">
                  <a:solidFill>
                    <a:srgbClr val="623791"/>
                  </a:solidFill>
                  <a:latin typeface="Assistant"/>
                  <a:ea typeface="Assistant"/>
                  <a:cs typeface="Assistant"/>
                  <a:sym typeface="Assistant"/>
                </a:rPr>
                <a:t>This session </a:t>
              </a:r>
              <a:r>
                <a:rPr b="1" i="0" lang="en" sz="1337" u="none" cap="none" strike="noStrike">
                  <a:solidFill>
                    <a:srgbClr val="623791"/>
                  </a:solidFill>
                  <a:latin typeface="Assistant"/>
                  <a:ea typeface="Assistant"/>
                  <a:cs typeface="Assistant"/>
                  <a:sym typeface="Assistant"/>
                </a:rPr>
                <a:t>will be recorded</a:t>
              </a:r>
              <a:r>
                <a:rPr b="0" i="0" lang="en" sz="1337" u="none" cap="none" strike="noStrike">
                  <a:solidFill>
                    <a:srgbClr val="623791"/>
                  </a:solidFill>
                  <a:latin typeface="Assistant"/>
                  <a:ea typeface="Assistant"/>
                  <a:cs typeface="Assistant"/>
                  <a:sym typeface="Assistant"/>
                </a:rPr>
                <a:t>, and some names of viewers may be visible in the recording.</a:t>
              </a:r>
              <a:br>
                <a:rPr b="0" i="0" lang="en" sz="1337" u="none" cap="none" strike="noStrike">
                  <a:solidFill>
                    <a:srgbClr val="623791"/>
                  </a:solidFill>
                  <a:latin typeface="Assistant"/>
                  <a:ea typeface="Assistant"/>
                  <a:cs typeface="Assistant"/>
                  <a:sym typeface="Assistant"/>
                </a:rPr>
              </a:br>
              <a:endParaRPr b="1" i="0" sz="1337" u="none" cap="none" strike="noStrike">
                <a:solidFill>
                  <a:srgbClr val="623791"/>
                </a:solidFill>
                <a:latin typeface="Assistant"/>
                <a:ea typeface="Assistant"/>
                <a:cs typeface="Assistant"/>
                <a:sym typeface="Assistant"/>
              </a:endParaRPr>
            </a:p>
            <a:p>
              <a:pPr indent="-313529" lvl="0" marL="457200" marR="0" rtl="0" algn="l">
                <a:lnSpc>
                  <a:spcPct val="115000"/>
                </a:lnSpc>
                <a:spcBef>
                  <a:spcPts val="0"/>
                </a:spcBef>
                <a:spcAft>
                  <a:spcPts val="0"/>
                </a:spcAft>
                <a:buClr>
                  <a:srgbClr val="623791"/>
                </a:buClr>
                <a:buSzPts val="1337"/>
                <a:buFont typeface="Assistant"/>
                <a:buChar char="●"/>
              </a:pPr>
              <a:r>
                <a:rPr b="1" i="0" lang="en" sz="1337" u="none" cap="none" strike="noStrike">
                  <a:solidFill>
                    <a:srgbClr val="623791"/>
                  </a:solidFill>
                  <a:latin typeface="Assistant"/>
                  <a:ea typeface="Assistant"/>
                  <a:cs typeface="Assistant"/>
                  <a:sym typeface="Assistant"/>
                </a:rPr>
                <a:t>We’d love your feedback! </a:t>
              </a:r>
              <a:r>
                <a:rPr b="0" i="0" lang="en" sz="1337" u="none" cap="none" strike="noStrike">
                  <a:solidFill>
                    <a:srgbClr val="623791"/>
                  </a:solidFill>
                  <a:latin typeface="Assistant"/>
                  <a:ea typeface="Assistant"/>
                  <a:cs typeface="Assistant"/>
                  <a:sym typeface="Assistant"/>
                </a:rPr>
                <a:t>Use the link we’ll share in the chat to help us improve future webinars.</a:t>
              </a:r>
              <a:endParaRPr b="0" i="0" sz="1337" u="none" cap="none" strike="noStrike">
                <a:solidFill>
                  <a:srgbClr val="623791"/>
                </a:solidFill>
                <a:latin typeface="Assistant"/>
                <a:ea typeface="Assistant"/>
                <a:cs typeface="Assistant"/>
                <a:sym typeface="Assistant"/>
              </a:endParaRPr>
            </a:p>
          </p:txBody>
        </p:sp>
      </p:grpSp>
      <p:grpSp>
        <p:nvGrpSpPr>
          <p:cNvPr id="247" name="Google Shape;247;p1"/>
          <p:cNvGrpSpPr/>
          <p:nvPr/>
        </p:nvGrpSpPr>
        <p:grpSpPr>
          <a:xfrm>
            <a:off x="311718" y="1152518"/>
            <a:ext cx="3498185" cy="3045211"/>
            <a:chOff x="311724" y="1152400"/>
            <a:chExt cx="3888601" cy="2213250"/>
          </a:xfrm>
        </p:grpSpPr>
        <p:sp>
          <p:nvSpPr>
            <p:cNvPr id="248" name="Google Shape;248;p1"/>
            <p:cNvSpPr txBox="1"/>
            <p:nvPr/>
          </p:nvSpPr>
          <p:spPr>
            <a:xfrm>
              <a:off x="311724" y="1731250"/>
              <a:ext cx="3888600" cy="1634400"/>
            </a:xfrm>
            <a:prstGeom prst="rect">
              <a:avLst/>
            </a:prstGeom>
            <a:solidFill>
              <a:srgbClr val="623791"/>
            </a:solidFill>
            <a:ln>
              <a:noFill/>
            </a:ln>
          </p:spPr>
          <p:txBody>
            <a:bodyPr anchorCtr="0" anchor="t" bIns="91425" lIns="182875" spcFirstLastPara="1" rIns="182875" wrap="square" tIns="91425">
              <a:normAutofit/>
            </a:bodyPr>
            <a:lstStyle/>
            <a:p>
              <a:pPr indent="0" lvl="0" marL="0" marR="0" rtl="0" algn="l">
                <a:lnSpc>
                  <a:spcPct val="115000"/>
                </a:lnSpc>
                <a:spcBef>
                  <a:spcPts val="1200"/>
                </a:spcBef>
                <a:spcAft>
                  <a:spcPts val="1200"/>
                </a:spcAft>
                <a:buClr>
                  <a:srgbClr val="000000"/>
                </a:buClr>
                <a:buSzPts val="1800"/>
                <a:buFont typeface="Arial"/>
                <a:buNone/>
              </a:pPr>
              <a:r>
                <a:rPr b="0" i="0" lang="en" sz="1800" u="none" cap="none" strike="noStrike">
                  <a:solidFill>
                    <a:srgbClr val="FDFDFD"/>
                  </a:solidFill>
                  <a:latin typeface="Assistant"/>
                  <a:ea typeface="Assistant"/>
                  <a:cs typeface="Assistant"/>
                  <a:sym typeface="Assistant"/>
                </a:rPr>
                <a:t>Use the chat function to tell us </a:t>
              </a:r>
              <a:r>
                <a:rPr b="1" i="0" lang="en" sz="1800" u="none" cap="none" strike="noStrike">
                  <a:solidFill>
                    <a:srgbClr val="F0CB5E"/>
                  </a:solidFill>
                  <a:latin typeface="Assistant"/>
                  <a:ea typeface="Assistant"/>
                  <a:cs typeface="Assistant"/>
                  <a:sym typeface="Assistant"/>
                </a:rPr>
                <a:t>who you are</a:t>
              </a:r>
              <a:r>
                <a:rPr b="0" i="0" lang="en" sz="1800" u="none" cap="none" strike="noStrike">
                  <a:solidFill>
                    <a:srgbClr val="FDFDFD"/>
                  </a:solidFill>
                  <a:latin typeface="Assistant"/>
                  <a:ea typeface="Assistant"/>
                  <a:cs typeface="Assistant"/>
                  <a:sym typeface="Assistant"/>
                </a:rPr>
                <a:t>, and </a:t>
              </a:r>
              <a:r>
                <a:rPr b="1" i="0" lang="en" sz="1800" u="none" cap="none" strike="noStrike">
                  <a:solidFill>
                    <a:srgbClr val="F0CB5E"/>
                  </a:solidFill>
                  <a:latin typeface="Assistant"/>
                  <a:ea typeface="Assistant"/>
                  <a:cs typeface="Assistant"/>
                  <a:sym typeface="Assistant"/>
                </a:rPr>
                <a:t>where you are from!</a:t>
              </a:r>
              <a:endParaRPr b="0" i="0" sz="1800" u="none" cap="none" strike="noStrike">
                <a:solidFill>
                  <a:srgbClr val="FDFDFD"/>
                </a:solidFill>
                <a:latin typeface="Assistant"/>
                <a:ea typeface="Assistant"/>
                <a:cs typeface="Assistant"/>
                <a:sym typeface="Assistant"/>
              </a:endParaRPr>
            </a:p>
          </p:txBody>
        </p:sp>
        <p:sp>
          <p:nvSpPr>
            <p:cNvPr id="249" name="Google Shape;249;p1"/>
            <p:cNvSpPr txBox="1"/>
            <p:nvPr/>
          </p:nvSpPr>
          <p:spPr>
            <a:xfrm>
              <a:off x="311725" y="1152400"/>
              <a:ext cx="3888600" cy="625500"/>
            </a:xfrm>
            <a:prstGeom prst="rect">
              <a:avLst/>
            </a:prstGeom>
            <a:solidFill>
              <a:srgbClr val="623791"/>
            </a:solidFill>
            <a:ln>
              <a:noFill/>
            </a:ln>
          </p:spPr>
          <p:txBody>
            <a:bodyPr anchorCtr="0" anchor="t" bIns="91425" lIns="182875" spcFirstLastPara="1" rIns="182875" wrap="square" tIns="91425">
              <a:normAutofit/>
            </a:bodyPr>
            <a:lstStyle/>
            <a:p>
              <a:pPr indent="0" lvl="0" marL="0" marR="0" rtl="0" algn="l">
                <a:lnSpc>
                  <a:spcPct val="115000"/>
                </a:lnSpc>
                <a:spcBef>
                  <a:spcPts val="0"/>
                </a:spcBef>
                <a:spcAft>
                  <a:spcPts val="1200"/>
                </a:spcAft>
                <a:buClr>
                  <a:srgbClr val="000000"/>
                </a:buClr>
                <a:buSzPts val="2400"/>
                <a:buFont typeface="Arial"/>
                <a:buNone/>
              </a:pPr>
              <a:r>
                <a:rPr b="1" i="0" lang="en" sz="2400" u="none" cap="none" strike="noStrike">
                  <a:solidFill>
                    <a:srgbClr val="FDFDFD"/>
                  </a:solidFill>
                  <a:latin typeface="Assistant"/>
                  <a:ea typeface="Assistant"/>
                  <a:cs typeface="Assistant"/>
                  <a:sym typeface="Assistant"/>
                </a:rPr>
                <a:t>Introduce yourself!</a:t>
              </a:r>
              <a:endParaRPr b="1" i="0" sz="2400" u="none" cap="none" strike="noStrike">
                <a:solidFill>
                  <a:srgbClr val="FDFDFD"/>
                </a:solidFill>
                <a:latin typeface="Assistant"/>
                <a:ea typeface="Assistant"/>
                <a:cs typeface="Assistant"/>
                <a:sym typeface="Assistant"/>
              </a:endParaRPr>
            </a:p>
          </p:txBody>
        </p:sp>
      </p:grpSp>
      <p:pic>
        <p:nvPicPr>
          <p:cNvPr id="250" name="Google Shape;250;p1"/>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251" name="Google Shape;251;p1"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3ddaabc44cb_3_19"/>
          <p:cNvSpPr txBox="1"/>
          <p:nvPr>
            <p:ph type="title"/>
          </p:nvPr>
        </p:nvSpPr>
        <p:spPr>
          <a:xfrm>
            <a:off x="259650" y="99300"/>
            <a:ext cx="8572800" cy="62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Shift from Treatment to Prevention and Self-Care</a:t>
            </a:r>
            <a:endParaRPr/>
          </a:p>
        </p:txBody>
      </p:sp>
      <p:sp>
        <p:nvSpPr>
          <p:cNvPr id="322" name="Google Shape;322;g3ddaabc44cb_3_19"/>
          <p:cNvSpPr txBox="1"/>
          <p:nvPr>
            <p:ph idx="4294967295" type="body"/>
          </p:nvPr>
        </p:nvSpPr>
        <p:spPr>
          <a:xfrm>
            <a:off x="311725" y="1731250"/>
            <a:ext cx="3888600" cy="2548500"/>
          </a:xfrm>
          <a:prstGeom prst="rect">
            <a:avLst/>
          </a:prstGeom>
          <a:solidFill>
            <a:srgbClr val="623791"/>
          </a:solid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solidFill>
                  <a:srgbClr val="FDFDFD"/>
                </a:solidFill>
                <a:latin typeface="Assistant"/>
                <a:ea typeface="Assistant"/>
                <a:cs typeface="Assistant"/>
                <a:sym typeface="Assistant"/>
              </a:rPr>
              <a:t>The </a:t>
            </a:r>
            <a:r>
              <a:rPr b="1" lang="en">
                <a:solidFill>
                  <a:srgbClr val="FDFDFD"/>
                </a:solidFill>
                <a:latin typeface="Assistant"/>
                <a:ea typeface="Assistant"/>
                <a:cs typeface="Assistant"/>
                <a:sym typeface="Assistant"/>
              </a:rPr>
              <a:t>key</a:t>
            </a:r>
            <a:r>
              <a:rPr lang="en">
                <a:solidFill>
                  <a:srgbClr val="FDFDFD"/>
                </a:solidFill>
                <a:latin typeface="Assistant"/>
                <a:ea typeface="Assistant"/>
                <a:cs typeface="Assistant"/>
                <a:sym typeface="Assistant"/>
              </a:rPr>
              <a:t> to reversing the growing burden on health systems is:</a:t>
            </a:r>
            <a:endParaRPr>
              <a:solidFill>
                <a:srgbClr val="FDFDFD"/>
              </a:solidFill>
              <a:latin typeface="Assistant"/>
              <a:ea typeface="Assistant"/>
              <a:cs typeface="Assistant"/>
              <a:sym typeface="Assistant"/>
            </a:endParaRPr>
          </a:p>
          <a:p>
            <a:pPr indent="-342900" lvl="0" marL="457200" rtl="0" algn="l">
              <a:lnSpc>
                <a:spcPct val="115000"/>
              </a:lnSpc>
              <a:spcBef>
                <a:spcPts val="1200"/>
              </a:spcBef>
              <a:spcAft>
                <a:spcPts val="0"/>
              </a:spcAft>
              <a:buClr>
                <a:srgbClr val="FDFDFD"/>
              </a:buClr>
              <a:buSzPts val="1800"/>
              <a:buFont typeface="Assistant"/>
              <a:buChar char="●"/>
            </a:pPr>
            <a:r>
              <a:rPr b="1" lang="en">
                <a:solidFill>
                  <a:srgbClr val="FDFDFD"/>
                </a:solidFill>
                <a:latin typeface="Assistant"/>
                <a:ea typeface="Assistant"/>
                <a:cs typeface="Assistant"/>
                <a:sym typeface="Assistant"/>
              </a:rPr>
              <a:t>Prevention</a:t>
            </a:r>
            <a:endParaRPr b="1">
              <a:solidFill>
                <a:srgbClr val="FDFDFD"/>
              </a:solidFill>
              <a:latin typeface="Assistant"/>
              <a:ea typeface="Assistant"/>
              <a:cs typeface="Assistant"/>
              <a:sym typeface="Assistant"/>
            </a:endParaRPr>
          </a:p>
          <a:p>
            <a:pPr indent="-342900" lvl="0" marL="457200" rtl="0" algn="l">
              <a:lnSpc>
                <a:spcPct val="115000"/>
              </a:lnSpc>
              <a:spcBef>
                <a:spcPts val="0"/>
              </a:spcBef>
              <a:spcAft>
                <a:spcPts val="0"/>
              </a:spcAft>
              <a:buClr>
                <a:srgbClr val="FDFDFD"/>
              </a:buClr>
              <a:buSzPts val="1800"/>
              <a:buFont typeface="Assistant"/>
              <a:buChar char="●"/>
            </a:pPr>
            <a:r>
              <a:rPr b="1" lang="en">
                <a:solidFill>
                  <a:srgbClr val="FDFDFD"/>
                </a:solidFill>
                <a:latin typeface="Assistant"/>
                <a:ea typeface="Assistant"/>
                <a:cs typeface="Assistant"/>
                <a:sym typeface="Assistant"/>
              </a:rPr>
              <a:t>Early detection…</a:t>
            </a:r>
            <a:endParaRPr b="1">
              <a:solidFill>
                <a:srgbClr val="FDFDFD"/>
              </a:solidFill>
              <a:latin typeface="Assistant"/>
              <a:ea typeface="Assistant"/>
              <a:cs typeface="Assistant"/>
              <a:sym typeface="Assistant"/>
            </a:endParaRPr>
          </a:p>
        </p:txBody>
      </p:sp>
      <p:sp>
        <p:nvSpPr>
          <p:cNvPr id="323" name="Google Shape;323;g3ddaabc44cb_3_19"/>
          <p:cNvSpPr txBox="1"/>
          <p:nvPr>
            <p:ph idx="4294967295" type="body"/>
          </p:nvPr>
        </p:nvSpPr>
        <p:spPr>
          <a:xfrm>
            <a:off x="4943700" y="1731325"/>
            <a:ext cx="3888600" cy="2548500"/>
          </a:xfrm>
          <a:prstGeom prst="rect">
            <a:avLst/>
          </a:prstGeom>
          <a:noFill/>
          <a:ln cap="flat" cmpd="sng" w="28575">
            <a:solidFill>
              <a:srgbClr val="623791"/>
            </a:solidFill>
            <a:prstDash val="solid"/>
            <a:round/>
            <a:headEnd len="sm" w="sm" type="none"/>
            <a:tailEnd len="sm" w="sm" type="none"/>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solidFill>
                  <a:srgbClr val="623791"/>
                </a:solidFill>
                <a:latin typeface="Assistant"/>
                <a:ea typeface="Assistant"/>
                <a:cs typeface="Assistant"/>
                <a:sym typeface="Assistant"/>
              </a:rPr>
              <a:t>…and </a:t>
            </a:r>
            <a:r>
              <a:rPr b="1" lang="en">
                <a:solidFill>
                  <a:srgbClr val="623791"/>
                </a:solidFill>
                <a:latin typeface="Assistant"/>
                <a:ea typeface="Assistant"/>
                <a:cs typeface="Assistant"/>
                <a:sym typeface="Assistant"/>
              </a:rPr>
              <a:t>management </a:t>
            </a:r>
            <a:r>
              <a:rPr lang="en">
                <a:solidFill>
                  <a:srgbClr val="623791"/>
                </a:solidFill>
                <a:latin typeface="Assistant"/>
                <a:ea typeface="Assistant"/>
                <a:cs typeface="Assistant"/>
                <a:sym typeface="Assistant"/>
              </a:rPr>
              <a:t>through </a:t>
            </a:r>
            <a:r>
              <a:rPr b="1" lang="en">
                <a:solidFill>
                  <a:srgbClr val="623791"/>
                </a:solidFill>
                <a:latin typeface="Assistant"/>
                <a:ea typeface="Assistant"/>
                <a:cs typeface="Assistant"/>
                <a:sym typeface="Assistant"/>
              </a:rPr>
              <a:t>primary care</a:t>
            </a:r>
            <a:r>
              <a:rPr lang="en">
                <a:solidFill>
                  <a:srgbClr val="623791"/>
                </a:solidFill>
                <a:latin typeface="Assistant"/>
                <a:ea typeface="Assistant"/>
                <a:cs typeface="Assistant"/>
                <a:sym typeface="Assistant"/>
              </a:rPr>
              <a:t> that is:</a:t>
            </a:r>
            <a:endParaRPr>
              <a:solidFill>
                <a:srgbClr val="623791"/>
              </a:solidFill>
              <a:latin typeface="Assistant"/>
              <a:ea typeface="Assistant"/>
              <a:cs typeface="Assistant"/>
              <a:sym typeface="Assistant"/>
            </a:endParaRPr>
          </a:p>
          <a:p>
            <a:pPr indent="-342900" lvl="0" marL="457200" rtl="0" algn="l">
              <a:lnSpc>
                <a:spcPct val="115000"/>
              </a:lnSpc>
              <a:spcBef>
                <a:spcPts val="1200"/>
              </a:spcBef>
              <a:spcAft>
                <a:spcPts val="0"/>
              </a:spcAft>
              <a:buClr>
                <a:srgbClr val="623791"/>
              </a:buClr>
              <a:buSzPts val="1800"/>
              <a:buFont typeface="Assistant"/>
              <a:buChar char="●"/>
            </a:pPr>
            <a:r>
              <a:rPr b="1" lang="en">
                <a:solidFill>
                  <a:srgbClr val="623791"/>
                </a:solidFill>
                <a:latin typeface="Assistant"/>
                <a:ea typeface="Assistant"/>
                <a:cs typeface="Assistant"/>
                <a:sym typeface="Assistant"/>
              </a:rPr>
              <a:t>Integrated </a:t>
            </a:r>
            <a:endParaRPr b="1">
              <a:solidFill>
                <a:srgbClr val="623791"/>
              </a:solidFill>
              <a:latin typeface="Assistant"/>
              <a:ea typeface="Assistant"/>
              <a:cs typeface="Assistant"/>
              <a:sym typeface="Assistant"/>
            </a:endParaRPr>
          </a:p>
          <a:p>
            <a:pPr indent="-342900" lvl="0" marL="457200" rtl="0" algn="l">
              <a:lnSpc>
                <a:spcPct val="115000"/>
              </a:lnSpc>
              <a:spcBef>
                <a:spcPts val="0"/>
              </a:spcBef>
              <a:spcAft>
                <a:spcPts val="0"/>
              </a:spcAft>
              <a:buClr>
                <a:srgbClr val="623791"/>
              </a:buClr>
              <a:buSzPts val="1800"/>
              <a:buFont typeface="Assistant"/>
              <a:buChar char="●"/>
            </a:pPr>
            <a:r>
              <a:rPr b="1" lang="en">
                <a:solidFill>
                  <a:srgbClr val="623791"/>
                </a:solidFill>
                <a:latin typeface="Assistant"/>
                <a:ea typeface="Assistant"/>
                <a:cs typeface="Assistant"/>
                <a:sym typeface="Assistant"/>
              </a:rPr>
              <a:t>Multisectorial </a:t>
            </a:r>
            <a:endParaRPr b="1">
              <a:solidFill>
                <a:srgbClr val="623791"/>
              </a:solidFill>
              <a:latin typeface="Assistant"/>
              <a:ea typeface="Assistant"/>
              <a:cs typeface="Assistant"/>
              <a:sym typeface="Assistant"/>
            </a:endParaRPr>
          </a:p>
          <a:p>
            <a:pPr indent="-342900" lvl="0" marL="457200" rtl="0" algn="l">
              <a:lnSpc>
                <a:spcPct val="115000"/>
              </a:lnSpc>
              <a:spcBef>
                <a:spcPts val="0"/>
              </a:spcBef>
              <a:spcAft>
                <a:spcPts val="0"/>
              </a:spcAft>
              <a:buClr>
                <a:srgbClr val="623791"/>
              </a:buClr>
              <a:buSzPts val="1800"/>
              <a:buFont typeface="Assistant"/>
              <a:buChar char="●"/>
            </a:pPr>
            <a:r>
              <a:rPr b="1" lang="en">
                <a:solidFill>
                  <a:srgbClr val="623791"/>
                </a:solidFill>
                <a:latin typeface="Assistant"/>
                <a:ea typeface="Assistant"/>
                <a:cs typeface="Assistant"/>
                <a:sym typeface="Assistant"/>
              </a:rPr>
              <a:t>Community centred</a:t>
            </a:r>
            <a:endParaRPr b="1">
              <a:solidFill>
                <a:srgbClr val="623791"/>
              </a:solidFill>
              <a:latin typeface="Assistant"/>
              <a:ea typeface="Assistant"/>
              <a:cs typeface="Assistant"/>
              <a:sym typeface="Assistant"/>
            </a:endParaRPr>
          </a:p>
        </p:txBody>
      </p:sp>
      <p:sp>
        <p:nvSpPr>
          <p:cNvPr id="324" name="Google Shape;324;g3ddaabc44cb_3_19"/>
          <p:cNvSpPr/>
          <p:nvPr/>
        </p:nvSpPr>
        <p:spPr>
          <a:xfrm>
            <a:off x="331775" y="1027425"/>
            <a:ext cx="1289400" cy="492300"/>
          </a:xfrm>
          <a:prstGeom prst="roundRect">
            <a:avLst>
              <a:gd fmla="val 16667" name="adj"/>
            </a:avLst>
          </a:prstGeom>
          <a:solidFill>
            <a:srgbClr val="F3F3F3"/>
          </a:solidFill>
          <a:ln cap="flat" cmpd="sng" w="9525">
            <a:solidFill>
              <a:srgbClr val="3D3D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3D3D3D"/>
                </a:solidFill>
                <a:latin typeface="Assistant"/>
                <a:ea typeface="Assistant"/>
                <a:cs typeface="Assistant"/>
                <a:sym typeface="Assistant"/>
              </a:rPr>
              <a:t>Treatment</a:t>
            </a:r>
            <a:endParaRPr b="1" i="0" sz="1700" u="none" cap="none" strike="noStrike">
              <a:solidFill>
                <a:srgbClr val="3D3D3D"/>
              </a:solidFill>
              <a:latin typeface="Assistant"/>
              <a:ea typeface="Assistant"/>
              <a:cs typeface="Assistant"/>
              <a:sym typeface="Assistant"/>
            </a:endParaRPr>
          </a:p>
        </p:txBody>
      </p:sp>
      <p:sp>
        <p:nvSpPr>
          <p:cNvPr id="325" name="Google Shape;325;g3ddaabc44cb_3_19"/>
          <p:cNvSpPr/>
          <p:nvPr/>
        </p:nvSpPr>
        <p:spPr>
          <a:xfrm>
            <a:off x="2910925" y="1027425"/>
            <a:ext cx="1289400" cy="492300"/>
          </a:xfrm>
          <a:prstGeom prst="roundRect">
            <a:avLst>
              <a:gd fmla="val 16667" name="adj"/>
            </a:avLst>
          </a:prstGeom>
          <a:solidFill>
            <a:srgbClr val="F0CB5E"/>
          </a:solidFill>
          <a:ln cap="flat" cmpd="sng" w="9525">
            <a:solidFill>
              <a:srgbClr val="62379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dk1"/>
                </a:solidFill>
                <a:latin typeface="Assistant"/>
                <a:ea typeface="Assistant"/>
                <a:cs typeface="Assistant"/>
                <a:sym typeface="Assistant"/>
              </a:rPr>
              <a:t>Prevention</a:t>
            </a:r>
            <a:endParaRPr b="1" i="0" sz="1700" u="none" cap="none" strike="noStrike">
              <a:solidFill>
                <a:schemeClr val="dk1"/>
              </a:solidFill>
              <a:latin typeface="Assistant"/>
              <a:ea typeface="Assistant"/>
              <a:cs typeface="Assistant"/>
              <a:sym typeface="Assistant"/>
            </a:endParaRPr>
          </a:p>
        </p:txBody>
      </p:sp>
      <p:sp>
        <p:nvSpPr>
          <p:cNvPr id="326" name="Google Shape;326;g3ddaabc44cb_3_19"/>
          <p:cNvSpPr/>
          <p:nvPr/>
        </p:nvSpPr>
        <p:spPr>
          <a:xfrm>
            <a:off x="4953725" y="1027425"/>
            <a:ext cx="1289400" cy="492300"/>
          </a:xfrm>
          <a:prstGeom prst="roundRect">
            <a:avLst>
              <a:gd fmla="val 16667" name="adj"/>
            </a:avLst>
          </a:prstGeom>
          <a:solidFill>
            <a:srgbClr val="F3F3F3"/>
          </a:solidFill>
          <a:ln cap="flat" cmpd="sng" w="9525">
            <a:solidFill>
              <a:srgbClr val="3D3D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3D3D3D"/>
                </a:solidFill>
                <a:latin typeface="Assistant"/>
                <a:ea typeface="Assistant"/>
                <a:cs typeface="Assistant"/>
                <a:sym typeface="Assistant"/>
              </a:rPr>
              <a:t>Secondary</a:t>
            </a:r>
            <a:endParaRPr b="1" i="0" sz="1700" u="none" cap="none" strike="noStrike">
              <a:solidFill>
                <a:srgbClr val="3D3D3D"/>
              </a:solidFill>
              <a:latin typeface="Assistant"/>
              <a:ea typeface="Assistant"/>
              <a:cs typeface="Assistant"/>
              <a:sym typeface="Assistant"/>
            </a:endParaRPr>
          </a:p>
        </p:txBody>
      </p:sp>
      <p:sp>
        <p:nvSpPr>
          <p:cNvPr id="327" name="Google Shape;327;g3ddaabc44cb_3_19"/>
          <p:cNvSpPr/>
          <p:nvPr/>
        </p:nvSpPr>
        <p:spPr>
          <a:xfrm>
            <a:off x="7532875" y="1027425"/>
            <a:ext cx="1289400" cy="492300"/>
          </a:xfrm>
          <a:prstGeom prst="roundRect">
            <a:avLst>
              <a:gd fmla="val 16667" name="adj"/>
            </a:avLst>
          </a:prstGeom>
          <a:solidFill>
            <a:srgbClr val="F0CB5E"/>
          </a:solidFill>
          <a:ln cap="flat" cmpd="sng" w="9525">
            <a:solidFill>
              <a:srgbClr val="62379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ssistant"/>
                <a:ea typeface="Assistant"/>
                <a:cs typeface="Assistant"/>
                <a:sym typeface="Assistant"/>
              </a:rPr>
              <a:t>Primary</a:t>
            </a:r>
            <a:endParaRPr b="1" i="0" sz="1700" u="none" cap="none" strike="noStrike">
              <a:solidFill>
                <a:srgbClr val="000000"/>
              </a:solidFill>
              <a:latin typeface="Assistant"/>
              <a:ea typeface="Assistant"/>
              <a:cs typeface="Assistant"/>
              <a:sym typeface="Assistant"/>
            </a:endParaRPr>
          </a:p>
        </p:txBody>
      </p:sp>
      <p:cxnSp>
        <p:nvCxnSpPr>
          <p:cNvPr id="328" name="Google Shape;328;g3ddaabc44cb_3_19"/>
          <p:cNvCxnSpPr>
            <a:stCxn id="324" idx="3"/>
            <a:endCxn id="325" idx="1"/>
          </p:cNvCxnSpPr>
          <p:nvPr/>
        </p:nvCxnSpPr>
        <p:spPr>
          <a:xfrm>
            <a:off x="1621175" y="1273575"/>
            <a:ext cx="1289700" cy="0"/>
          </a:xfrm>
          <a:prstGeom prst="straightConnector1">
            <a:avLst/>
          </a:prstGeom>
          <a:noFill/>
          <a:ln cap="flat" cmpd="sng" w="28575">
            <a:solidFill>
              <a:srgbClr val="623791"/>
            </a:solidFill>
            <a:prstDash val="solid"/>
            <a:round/>
            <a:headEnd len="sm" w="sm" type="none"/>
            <a:tailEnd len="med" w="med" type="triangle"/>
          </a:ln>
        </p:spPr>
      </p:cxnSp>
      <p:cxnSp>
        <p:nvCxnSpPr>
          <p:cNvPr id="329" name="Google Shape;329;g3ddaabc44cb_3_19"/>
          <p:cNvCxnSpPr>
            <a:stCxn id="326" idx="3"/>
            <a:endCxn id="327" idx="1"/>
          </p:cNvCxnSpPr>
          <p:nvPr/>
        </p:nvCxnSpPr>
        <p:spPr>
          <a:xfrm>
            <a:off x="6243125" y="1273575"/>
            <a:ext cx="1289700" cy="0"/>
          </a:xfrm>
          <a:prstGeom prst="straightConnector1">
            <a:avLst/>
          </a:prstGeom>
          <a:noFill/>
          <a:ln cap="flat" cmpd="sng" w="28575">
            <a:solidFill>
              <a:srgbClr val="623791"/>
            </a:solidFill>
            <a:prstDash val="solid"/>
            <a:round/>
            <a:headEnd len="sm" w="sm" type="none"/>
            <a:tailEnd len="med" w="med" type="triangle"/>
          </a:ln>
        </p:spPr>
      </p:cxnSp>
      <p:pic>
        <p:nvPicPr>
          <p:cNvPr id="330" name="Google Shape;330;g3ddaabc44cb_3_19"/>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331" name="Google Shape;331;g3ddaabc44cb_3_19"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3ddaabc44cb_3_33"/>
          <p:cNvSpPr txBox="1"/>
          <p:nvPr>
            <p:ph type="title"/>
          </p:nvPr>
        </p:nvSpPr>
        <p:spPr>
          <a:xfrm>
            <a:off x="259650" y="99300"/>
            <a:ext cx="8572800" cy="62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Africa: Health Workforce Picture</a:t>
            </a:r>
            <a:endParaRPr/>
          </a:p>
        </p:txBody>
      </p:sp>
      <p:sp>
        <p:nvSpPr>
          <p:cNvPr id="337" name="Google Shape;337;g3ddaabc44cb_3_33"/>
          <p:cNvSpPr txBox="1"/>
          <p:nvPr/>
        </p:nvSpPr>
        <p:spPr>
          <a:xfrm>
            <a:off x="311730" y="4005473"/>
            <a:ext cx="6154500" cy="192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800" u="none" cap="none" strike="noStrike">
                <a:solidFill>
                  <a:schemeClr val="dk1"/>
                </a:solidFill>
                <a:latin typeface="Assistant"/>
                <a:ea typeface="Assistant"/>
                <a:cs typeface="Assistant"/>
                <a:sym typeface="Assistant"/>
              </a:rPr>
              <a:t>W</a:t>
            </a:r>
            <a:r>
              <a:rPr lang="en" sz="800">
                <a:solidFill>
                  <a:schemeClr val="dk1"/>
                </a:solidFill>
                <a:latin typeface="Assistant"/>
                <a:ea typeface="Assistant"/>
                <a:cs typeface="Assistant"/>
                <a:sym typeface="Assistant"/>
              </a:rPr>
              <a:t>HO </a:t>
            </a:r>
            <a:r>
              <a:rPr b="0" i="0" lang="en" sz="800" u="none" cap="none" strike="noStrike">
                <a:solidFill>
                  <a:schemeClr val="dk1"/>
                </a:solidFill>
                <a:latin typeface="Assistant"/>
                <a:ea typeface="Assistant"/>
                <a:cs typeface="Assistant"/>
                <a:sym typeface="Assistant"/>
              </a:rPr>
              <a:t>National Health Workforce Accounts Data Portal – Accessed 1st Dec 2025</a:t>
            </a:r>
            <a:endParaRPr b="0" i="0" sz="800" u="none" cap="none" strike="noStrike">
              <a:solidFill>
                <a:schemeClr val="dk1"/>
              </a:solidFill>
              <a:latin typeface="Assistant"/>
              <a:ea typeface="Assistant"/>
              <a:cs typeface="Assistant"/>
              <a:sym typeface="Assistant"/>
            </a:endParaRPr>
          </a:p>
        </p:txBody>
      </p:sp>
      <p:pic>
        <p:nvPicPr>
          <p:cNvPr id="338" name="Google Shape;338;g3ddaabc44cb_3_33"/>
          <p:cNvPicPr preferRelativeResize="0"/>
          <p:nvPr/>
        </p:nvPicPr>
        <p:blipFill rotWithShape="1">
          <a:blip r:embed="rId3">
            <a:alphaModFix/>
          </a:blip>
          <a:srcRect b="0" l="278" r="526" t="6716"/>
          <a:stretch/>
        </p:blipFill>
        <p:spPr>
          <a:xfrm>
            <a:off x="110250" y="1152475"/>
            <a:ext cx="8923499" cy="1043225"/>
          </a:xfrm>
          <a:prstGeom prst="rect">
            <a:avLst/>
          </a:prstGeom>
          <a:noFill/>
          <a:ln>
            <a:noFill/>
          </a:ln>
        </p:spPr>
      </p:pic>
      <p:pic>
        <p:nvPicPr>
          <p:cNvPr id="339" name="Google Shape;339;g3ddaabc44cb_3_33"/>
          <p:cNvPicPr preferRelativeResize="0"/>
          <p:nvPr/>
        </p:nvPicPr>
        <p:blipFill rotWithShape="1">
          <a:blip r:embed="rId4">
            <a:alphaModFix/>
          </a:blip>
          <a:srcRect b="0" l="0" r="0" t="0"/>
          <a:stretch/>
        </p:blipFill>
        <p:spPr>
          <a:xfrm>
            <a:off x="74005" y="2306697"/>
            <a:ext cx="8995994" cy="1587803"/>
          </a:xfrm>
          <a:prstGeom prst="rect">
            <a:avLst/>
          </a:prstGeom>
          <a:noFill/>
          <a:ln>
            <a:noFill/>
          </a:ln>
        </p:spPr>
      </p:pic>
      <p:pic>
        <p:nvPicPr>
          <p:cNvPr id="340" name="Google Shape;340;g3ddaabc44cb_3_33"/>
          <p:cNvPicPr preferRelativeResize="0"/>
          <p:nvPr/>
        </p:nvPicPr>
        <p:blipFill rotWithShape="1">
          <a:blip r:embed="rId5">
            <a:alphaModFix/>
          </a:blip>
          <a:srcRect b="0" l="0" r="961" t="0"/>
          <a:stretch/>
        </p:blipFill>
        <p:spPr>
          <a:xfrm>
            <a:off x="4934909" y="4522350"/>
            <a:ext cx="1598275" cy="413700"/>
          </a:xfrm>
          <a:prstGeom prst="rect">
            <a:avLst/>
          </a:prstGeom>
          <a:noFill/>
          <a:ln>
            <a:noFill/>
          </a:ln>
        </p:spPr>
      </p:pic>
      <p:pic>
        <p:nvPicPr>
          <p:cNvPr id="341" name="Google Shape;341;g3ddaabc44cb_3_33" title="ecsahc_web_logo1-1.png"/>
          <p:cNvPicPr preferRelativeResize="0"/>
          <p:nvPr/>
        </p:nvPicPr>
        <p:blipFill rotWithShape="1">
          <a:blip r:embed="rId6">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g3ddaabc44cb_3_42"/>
          <p:cNvSpPr txBox="1"/>
          <p:nvPr>
            <p:ph type="title"/>
          </p:nvPr>
        </p:nvSpPr>
        <p:spPr>
          <a:xfrm>
            <a:off x="259650" y="99300"/>
            <a:ext cx="8572800" cy="62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Harnessing the Full Power of the </a:t>
            </a:r>
            <a:r>
              <a:rPr i="1" lang="en"/>
              <a:t>Team</a:t>
            </a:r>
            <a:endParaRPr i="1"/>
          </a:p>
        </p:txBody>
      </p:sp>
      <p:pic>
        <p:nvPicPr>
          <p:cNvPr id="347" name="Google Shape;347;g3ddaabc44cb_3_42"/>
          <p:cNvPicPr preferRelativeResize="0"/>
          <p:nvPr/>
        </p:nvPicPr>
        <p:blipFill rotWithShape="1">
          <a:blip r:embed="rId3">
            <a:alphaModFix/>
          </a:blip>
          <a:srcRect b="0" l="0" r="0" t="0"/>
          <a:stretch/>
        </p:blipFill>
        <p:spPr>
          <a:xfrm>
            <a:off x="1101050" y="1026125"/>
            <a:ext cx="6941900" cy="3258175"/>
          </a:xfrm>
          <a:prstGeom prst="rect">
            <a:avLst/>
          </a:prstGeom>
          <a:noFill/>
          <a:ln>
            <a:noFill/>
          </a:ln>
        </p:spPr>
      </p:pic>
      <p:pic>
        <p:nvPicPr>
          <p:cNvPr id="348" name="Google Shape;348;g3ddaabc44cb_3_42"/>
          <p:cNvPicPr preferRelativeResize="0"/>
          <p:nvPr/>
        </p:nvPicPr>
        <p:blipFill rotWithShape="1">
          <a:blip r:embed="rId4">
            <a:alphaModFix/>
          </a:blip>
          <a:srcRect b="0" l="0" r="961" t="0"/>
          <a:stretch/>
        </p:blipFill>
        <p:spPr>
          <a:xfrm>
            <a:off x="4934909" y="4522350"/>
            <a:ext cx="1598275" cy="413700"/>
          </a:xfrm>
          <a:prstGeom prst="rect">
            <a:avLst/>
          </a:prstGeom>
          <a:noFill/>
          <a:ln>
            <a:noFill/>
          </a:ln>
        </p:spPr>
      </p:pic>
      <p:pic>
        <p:nvPicPr>
          <p:cNvPr id="349" name="Google Shape;349;g3ddaabc44cb_3_42" title="ecsahc_web_logo1-1.png"/>
          <p:cNvPicPr preferRelativeResize="0"/>
          <p:nvPr/>
        </p:nvPicPr>
        <p:blipFill rotWithShape="1">
          <a:blip r:embed="rId5">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8"/>
          <p:cNvSpPr txBox="1"/>
          <p:nvPr>
            <p:ph idx="1" type="subTitle"/>
          </p:nvPr>
        </p:nvSpPr>
        <p:spPr>
          <a:xfrm>
            <a:off x="655025" y="3200354"/>
            <a:ext cx="22860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SzPts val="1800"/>
              <a:buNone/>
            </a:pPr>
            <a:r>
              <a:rPr lang="en"/>
              <a:t>Co-Moderator </a:t>
            </a:r>
            <a:endParaRPr/>
          </a:p>
        </p:txBody>
      </p:sp>
      <p:sp>
        <p:nvSpPr>
          <p:cNvPr id="355" name="Google Shape;355;p8"/>
          <p:cNvSpPr txBox="1"/>
          <p:nvPr>
            <p:ph idx="3" type="body"/>
          </p:nvPr>
        </p:nvSpPr>
        <p:spPr>
          <a:xfrm>
            <a:off x="3687600" y="760850"/>
            <a:ext cx="4562700" cy="3079800"/>
          </a:xfrm>
          <a:prstGeom prst="rect">
            <a:avLst/>
          </a:prstGeom>
          <a:solidFill>
            <a:srgbClr val="623791"/>
          </a:solid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0"/>
              </a:spcAft>
              <a:buSzPts val="1800"/>
              <a:buNone/>
            </a:pPr>
            <a:r>
              <a:rPr b="1" lang="en" sz="2400">
                <a:solidFill>
                  <a:srgbClr val="F0CB5E"/>
                </a:solidFill>
              </a:rPr>
              <a:t>Bongi Sibanda</a:t>
            </a:r>
            <a:endParaRPr sz="2400">
              <a:solidFill>
                <a:srgbClr val="F0CB5E"/>
              </a:solidFill>
            </a:endParaRPr>
          </a:p>
          <a:p>
            <a:pPr indent="0" lvl="0" marL="0" rtl="0" algn="ctr">
              <a:lnSpc>
                <a:spcPct val="115000"/>
              </a:lnSpc>
              <a:spcBef>
                <a:spcPts val="600"/>
              </a:spcBef>
              <a:spcAft>
                <a:spcPts val="0"/>
              </a:spcAft>
              <a:buSzPts val="1800"/>
              <a:buNone/>
            </a:pPr>
            <a:r>
              <a:rPr b="1" lang="en" sz="1700"/>
              <a:t>Corporate Lead Advanced </a:t>
            </a:r>
            <a:r>
              <a:rPr b="1" lang="en" sz="1700"/>
              <a:t>Practitioner</a:t>
            </a:r>
            <a:r>
              <a:rPr b="1" lang="en" sz="1700"/>
              <a:t> Prescribing Lead - NMAHPPs</a:t>
            </a:r>
            <a:endParaRPr b="1" sz="1700"/>
          </a:p>
          <a:p>
            <a:pPr indent="0" lvl="0" marL="0" rtl="0" algn="ctr">
              <a:lnSpc>
                <a:spcPct val="115000"/>
              </a:lnSpc>
              <a:spcBef>
                <a:spcPts val="600"/>
              </a:spcBef>
              <a:spcAft>
                <a:spcPts val="0"/>
              </a:spcAft>
              <a:buSzPts val="1800"/>
              <a:buNone/>
            </a:pPr>
            <a:r>
              <a:rPr lang="en" sz="1700"/>
              <a:t>Centre for NMAHP Research and Education Excellence (CeNREE), University Hospitals of North Midlands NHS Trust</a:t>
            </a:r>
            <a:endParaRPr sz="1700"/>
          </a:p>
          <a:p>
            <a:pPr indent="0" lvl="0" marL="0" rtl="0" algn="ctr">
              <a:lnSpc>
                <a:spcPct val="115000"/>
              </a:lnSpc>
              <a:spcBef>
                <a:spcPts val="600"/>
              </a:spcBef>
              <a:spcAft>
                <a:spcPts val="0"/>
              </a:spcAft>
              <a:buSzPts val="1800"/>
              <a:buNone/>
            </a:pPr>
            <a:r>
              <a:rPr b="1" lang="en" sz="1400"/>
              <a:t>United Kingdom</a:t>
            </a:r>
            <a:endParaRPr b="1" sz="1400"/>
          </a:p>
        </p:txBody>
      </p:sp>
      <p:pic>
        <p:nvPicPr>
          <p:cNvPr id="356" name="Google Shape;356;p8"/>
          <p:cNvPicPr preferRelativeResize="0"/>
          <p:nvPr/>
        </p:nvPicPr>
        <p:blipFill rotWithShape="1">
          <a:blip r:embed="rId3">
            <a:alphaModFix/>
          </a:blip>
          <a:srcRect b="2199" l="0" r="0" t="5423"/>
          <a:stretch/>
        </p:blipFill>
        <p:spPr>
          <a:xfrm>
            <a:off x="688625" y="801200"/>
            <a:ext cx="2218800" cy="2207700"/>
          </a:xfrm>
          <a:prstGeom prst="ellipse">
            <a:avLst/>
          </a:prstGeom>
          <a:noFill/>
          <a:ln>
            <a:noFill/>
          </a:ln>
        </p:spPr>
      </p:pic>
      <p:pic>
        <p:nvPicPr>
          <p:cNvPr id="357" name="Google Shape;357;p8"/>
          <p:cNvPicPr preferRelativeResize="0"/>
          <p:nvPr/>
        </p:nvPicPr>
        <p:blipFill rotWithShape="1">
          <a:blip r:embed="rId4">
            <a:alphaModFix/>
          </a:blip>
          <a:srcRect b="0" l="0" r="961" t="0"/>
          <a:stretch/>
        </p:blipFill>
        <p:spPr>
          <a:xfrm>
            <a:off x="4934909" y="4522350"/>
            <a:ext cx="1598275" cy="413700"/>
          </a:xfrm>
          <a:prstGeom prst="rect">
            <a:avLst/>
          </a:prstGeom>
          <a:noFill/>
          <a:ln>
            <a:noFill/>
          </a:ln>
        </p:spPr>
      </p:pic>
      <p:pic>
        <p:nvPicPr>
          <p:cNvPr id="358" name="Google Shape;358;p8" title="ecsahc_web_logo1-1.png"/>
          <p:cNvPicPr preferRelativeResize="0"/>
          <p:nvPr/>
        </p:nvPicPr>
        <p:blipFill rotWithShape="1">
          <a:blip r:embed="rId5">
            <a:alphaModFix/>
          </a:blip>
          <a:srcRect b="4189" l="1870" r="3693" t="2519"/>
          <a:stretch/>
        </p:blipFill>
        <p:spPr>
          <a:xfrm>
            <a:off x="2771493" y="4522350"/>
            <a:ext cx="1758935" cy="413700"/>
          </a:xfrm>
          <a:prstGeom prst="rect">
            <a:avLst/>
          </a:prstGeom>
          <a:noFill/>
          <a:ln>
            <a:noFill/>
          </a:ln>
        </p:spPr>
      </p:pic>
      <p:pic>
        <p:nvPicPr>
          <p:cNvPr id="359" name="Google Shape;359;p8"/>
          <p:cNvPicPr preferRelativeResize="0"/>
          <p:nvPr/>
        </p:nvPicPr>
        <p:blipFill rotWithShape="1">
          <a:blip r:embed="rId6">
            <a:alphaModFix/>
          </a:blip>
          <a:srcRect b="12823" l="9623" r="6477" t="7483"/>
          <a:stretch/>
        </p:blipFill>
        <p:spPr>
          <a:xfrm>
            <a:off x="394740" y="4522352"/>
            <a:ext cx="435510" cy="413700"/>
          </a:xfrm>
          <a:prstGeom prst="rect">
            <a:avLst/>
          </a:prstGeom>
          <a:noFill/>
          <a:ln>
            <a:noFill/>
          </a:ln>
        </p:spPr>
      </p:pic>
      <p:pic>
        <p:nvPicPr>
          <p:cNvPr id="360" name="Google Shape;360;p8"/>
          <p:cNvPicPr preferRelativeResize="0"/>
          <p:nvPr/>
        </p:nvPicPr>
        <p:blipFill rotWithShape="1">
          <a:blip r:embed="rId7">
            <a:alphaModFix/>
          </a:blip>
          <a:srcRect b="5410" l="1930" r="2045" t="4863"/>
          <a:stretch/>
        </p:blipFill>
        <p:spPr>
          <a:xfrm>
            <a:off x="1234725" y="4558362"/>
            <a:ext cx="1132301" cy="3416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3e0a985d830_3_224"/>
          <p:cNvSpPr txBox="1"/>
          <p:nvPr>
            <p:ph idx="1" type="body"/>
          </p:nvPr>
        </p:nvSpPr>
        <p:spPr>
          <a:xfrm>
            <a:off x="311725" y="1152475"/>
            <a:ext cx="8520600" cy="30453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400"/>
              <a:t>“</a:t>
            </a:r>
            <a:r>
              <a:rPr b="1" lang="en" sz="1400"/>
              <a:t>Everything rises and falls on Leadership” </a:t>
            </a:r>
            <a:r>
              <a:rPr lang="en" sz="1400"/>
              <a:t>- Dr John Maxwell</a:t>
            </a:r>
            <a:endParaRPr sz="1400"/>
          </a:p>
          <a:p>
            <a:pPr indent="-304800" lvl="0" marL="457200" rtl="0" algn="l">
              <a:lnSpc>
                <a:spcPct val="115000"/>
              </a:lnSpc>
              <a:spcBef>
                <a:spcPts val="1200"/>
              </a:spcBef>
              <a:spcAft>
                <a:spcPts val="0"/>
              </a:spcAft>
              <a:buSzPts val="1200"/>
              <a:buChar char="●"/>
            </a:pPr>
            <a:r>
              <a:rPr lang="en" sz="1200"/>
              <a:t>Definitions: </a:t>
            </a:r>
            <a:r>
              <a:rPr b="1" lang="en" sz="1200"/>
              <a:t>Multiprofessional</a:t>
            </a:r>
            <a:r>
              <a:rPr lang="en" sz="1200"/>
              <a:t> vs. </a:t>
            </a:r>
            <a:r>
              <a:rPr b="1" lang="en" sz="1200"/>
              <a:t>Interprofessional</a:t>
            </a:r>
            <a:r>
              <a:rPr lang="en" sz="1200"/>
              <a:t> (education, learning and leadership).</a:t>
            </a:r>
            <a:endParaRPr sz="1200"/>
          </a:p>
          <a:p>
            <a:pPr indent="-304800" lvl="0" marL="457200" rtl="0" algn="l">
              <a:lnSpc>
                <a:spcPct val="115000"/>
              </a:lnSpc>
              <a:spcBef>
                <a:spcPts val="0"/>
              </a:spcBef>
              <a:spcAft>
                <a:spcPts val="0"/>
              </a:spcAft>
              <a:buSzPts val="1200"/>
              <a:buChar char="●"/>
            </a:pPr>
            <a:r>
              <a:rPr lang="en" sz="1200"/>
              <a:t>One of the largest teaching trusts in the country, primarily serving patients in Staffordshire and Stoke-on-Trent and a tertiary centre (North Midlands &amp; North Wales).  </a:t>
            </a:r>
            <a:endParaRPr sz="1200"/>
          </a:p>
          <a:p>
            <a:pPr indent="-304800" lvl="0" marL="457200" rtl="0" algn="l">
              <a:lnSpc>
                <a:spcPct val="115000"/>
              </a:lnSpc>
              <a:spcBef>
                <a:spcPts val="0"/>
              </a:spcBef>
              <a:spcAft>
                <a:spcPts val="0"/>
              </a:spcAft>
              <a:buSzPts val="1200"/>
              <a:buChar char="●"/>
            </a:pPr>
            <a:r>
              <a:rPr lang="en" sz="1200"/>
              <a:t>International reputation in research and innovation (Appreciative Inquiry).</a:t>
            </a:r>
            <a:endParaRPr sz="1200"/>
          </a:p>
          <a:p>
            <a:pPr indent="-304800" lvl="0" marL="457200" rtl="0" algn="l">
              <a:lnSpc>
                <a:spcPct val="115000"/>
              </a:lnSpc>
              <a:spcBef>
                <a:spcPts val="0"/>
              </a:spcBef>
              <a:spcAft>
                <a:spcPts val="0"/>
              </a:spcAft>
              <a:buSzPts val="1200"/>
              <a:buChar char="●"/>
            </a:pPr>
            <a:r>
              <a:rPr lang="en" sz="1200"/>
              <a:t>Multiprofessional advanced practice education, supervision and leadership research findings (mixed-methods sequential explanatory design: Queen’s University Belfast 2023), including Health Education England (NHS England London)-funded projects 2021-2023. </a:t>
            </a:r>
            <a:endParaRPr sz="1200"/>
          </a:p>
          <a:p>
            <a:pPr indent="-304800" lvl="0" marL="457200" rtl="0" algn="l">
              <a:lnSpc>
                <a:spcPct val="115000"/>
              </a:lnSpc>
              <a:spcBef>
                <a:spcPts val="0"/>
              </a:spcBef>
              <a:spcAft>
                <a:spcPts val="0"/>
              </a:spcAft>
              <a:buSzPts val="1200"/>
              <a:buChar char="●"/>
            </a:pPr>
            <a:r>
              <a:rPr lang="en" sz="1200"/>
              <a:t>Autoethnography research 2014-2024 (including Africa Interprofessional Education Network and African Forum for Primary Health Care (AfroPHC) board leadership roles; the Anglophone Africa Advanced Practice Nurse Coalition &amp; Family Nurse Practitioner Curriculum Framework Project 2016-2021) – Global health professions educational leadership, innovation and policy – University of Greater Manchester.</a:t>
            </a:r>
            <a:endParaRPr sz="1200"/>
          </a:p>
          <a:p>
            <a:pPr indent="-304800" lvl="0" marL="457200" rtl="0" algn="l">
              <a:lnSpc>
                <a:spcPct val="115000"/>
              </a:lnSpc>
              <a:spcBef>
                <a:spcPts val="0"/>
              </a:spcBef>
              <a:spcAft>
                <a:spcPts val="0"/>
              </a:spcAft>
              <a:buSzPts val="1200"/>
              <a:buChar char="●"/>
            </a:pPr>
            <a:r>
              <a:rPr lang="en" sz="1200"/>
              <a:t>Advancing practice educator workforce (enhanced, advanced &amp; consultant level of practice) including </a:t>
            </a:r>
            <a:r>
              <a:rPr lang="en" sz="1200">
                <a:extLst>
                  <a:ext uri="http://customooxmlschemas.google.com/">
                    <go:slidesCustomData xmlns:go="http://customooxmlschemas.google.com/" textRoundtripDataId="0"/>
                  </a:ext>
                </a:extLst>
              </a:rPr>
              <a:t>IEHWs-IMGs/IENMs/AHPs</a:t>
            </a:r>
            <a:r>
              <a:rPr lang="en" sz="1200"/>
              <a:t> at NHS University Hospitals of North Midlands NHS Trust (UHNM). </a:t>
            </a:r>
            <a:endParaRPr sz="1200"/>
          </a:p>
        </p:txBody>
      </p:sp>
      <p:sp>
        <p:nvSpPr>
          <p:cNvPr id="366" name="Google Shape;366;g3e0a985d830_3_224"/>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Background  </a:t>
            </a:r>
            <a:endParaRPr/>
          </a:p>
        </p:txBody>
      </p:sp>
      <p:pic>
        <p:nvPicPr>
          <p:cNvPr id="367" name="Google Shape;367;g3e0a985d830_3_224"/>
          <p:cNvPicPr preferRelativeResize="0"/>
          <p:nvPr/>
        </p:nvPicPr>
        <p:blipFill rotWithShape="1">
          <a:blip r:embed="rId4">
            <a:alphaModFix/>
          </a:blip>
          <a:srcRect b="0" l="0" r="961" t="0"/>
          <a:stretch/>
        </p:blipFill>
        <p:spPr>
          <a:xfrm>
            <a:off x="4934909" y="4522350"/>
            <a:ext cx="1598275" cy="413700"/>
          </a:xfrm>
          <a:prstGeom prst="rect">
            <a:avLst/>
          </a:prstGeom>
          <a:noFill/>
          <a:ln>
            <a:noFill/>
          </a:ln>
        </p:spPr>
      </p:pic>
      <p:pic>
        <p:nvPicPr>
          <p:cNvPr id="368" name="Google Shape;368;g3e0a985d830_3_224" title="ecsahc_web_logo1-1.png"/>
          <p:cNvPicPr preferRelativeResize="0"/>
          <p:nvPr/>
        </p:nvPicPr>
        <p:blipFill rotWithShape="1">
          <a:blip r:embed="rId5">
            <a:alphaModFix/>
          </a:blip>
          <a:srcRect b="4189" l="1870" r="3693" t="2519"/>
          <a:stretch/>
        </p:blipFill>
        <p:spPr>
          <a:xfrm>
            <a:off x="2771493" y="4522350"/>
            <a:ext cx="1758935" cy="413700"/>
          </a:xfrm>
          <a:prstGeom prst="rect">
            <a:avLst/>
          </a:prstGeom>
          <a:noFill/>
          <a:ln>
            <a:noFill/>
          </a:ln>
        </p:spPr>
      </p:pic>
      <p:pic>
        <p:nvPicPr>
          <p:cNvPr id="369" name="Google Shape;369;g3e0a985d830_3_224"/>
          <p:cNvPicPr preferRelativeResize="0"/>
          <p:nvPr/>
        </p:nvPicPr>
        <p:blipFill>
          <a:blip r:embed="rId6">
            <a:alphaModFix/>
          </a:blip>
          <a:stretch>
            <a:fillRect/>
          </a:stretch>
        </p:blipFill>
        <p:spPr>
          <a:xfrm>
            <a:off x="1497146" y="4522351"/>
            <a:ext cx="869878" cy="413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3e0a985d830_3_234"/>
          <p:cNvSpPr txBox="1"/>
          <p:nvPr>
            <p:ph type="title"/>
          </p:nvPr>
        </p:nvSpPr>
        <p:spPr>
          <a:xfrm>
            <a:off x="259650" y="99300"/>
            <a:ext cx="8572800" cy="62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Evidence–Informed Integration in Advancing Practice &amp; Prescribing Workforce Development</a:t>
            </a:r>
            <a:endParaRPr sz="2400"/>
          </a:p>
        </p:txBody>
      </p:sp>
      <p:pic>
        <p:nvPicPr>
          <p:cNvPr id="375" name="Google Shape;375;g3e0a985d830_3_234"/>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376" name="Google Shape;376;g3e0a985d830_3_234"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pic>
        <p:nvPicPr>
          <p:cNvPr id="377" name="Google Shape;377;g3e0a985d830_3_234"/>
          <p:cNvPicPr preferRelativeResize="0"/>
          <p:nvPr/>
        </p:nvPicPr>
        <p:blipFill>
          <a:blip r:embed="rId5">
            <a:alphaModFix/>
          </a:blip>
          <a:stretch>
            <a:fillRect/>
          </a:stretch>
        </p:blipFill>
        <p:spPr>
          <a:xfrm>
            <a:off x="1497146" y="4522351"/>
            <a:ext cx="869878" cy="413699"/>
          </a:xfrm>
          <a:prstGeom prst="rect">
            <a:avLst/>
          </a:prstGeom>
          <a:noFill/>
          <a:ln>
            <a:noFill/>
          </a:ln>
        </p:spPr>
      </p:pic>
      <p:pic>
        <p:nvPicPr>
          <p:cNvPr id="378" name="Google Shape;378;g3e0a985d830_3_234"/>
          <p:cNvPicPr preferRelativeResize="0"/>
          <p:nvPr>
            <p:ph idx="1" type="body"/>
          </p:nvPr>
        </p:nvPicPr>
        <p:blipFill rotWithShape="1">
          <a:blip r:embed="rId6">
            <a:alphaModFix/>
          </a:blip>
          <a:srcRect b="16465" l="0" r="0" t="10617"/>
          <a:stretch/>
        </p:blipFill>
        <p:spPr>
          <a:xfrm>
            <a:off x="2468816" y="1152475"/>
            <a:ext cx="8239800" cy="3045300"/>
          </a:xfrm>
          <a:prstGeom prst="rect">
            <a:avLst/>
          </a:prstGeom>
          <a:noFill/>
          <a:ln>
            <a:noFill/>
          </a:ln>
        </p:spPr>
      </p:pic>
      <p:sp>
        <p:nvSpPr>
          <p:cNvPr id="379" name="Google Shape;379;g3e0a985d830_3_234"/>
          <p:cNvSpPr txBox="1"/>
          <p:nvPr>
            <p:ph idx="1" type="body"/>
          </p:nvPr>
        </p:nvSpPr>
        <p:spPr>
          <a:xfrm>
            <a:off x="311725" y="1152475"/>
            <a:ext cx="3770400" cy="3045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t>UHNM lessons for UK-Global Project (Health Professions Educator Workforce)</a:t>
            </a:r>
            <a:endParaRPr b="1"/>
          </a:p>
          <a:p>
            <a:pPr indent="0" lvl="0" marL="0" rtl="0" algn="l">
              <a:spcBef>
                <a:spcPts val="1200"/>
              </a:spcBef>
              <a:spcAft>
                <a:spcPts val="0"/>
              </a:spcAft>
              <a:buNone/>
            </a:pPr>
            <a:r>
              <a:t/>
            </a:r>
            <a:endParaRPr b="1"/>
          </a:p>
          <a:p>
            <a:pPr indent="0" lvl="0" marL="0" rtl="0" algn="l">
              <a:spcBef>
                <a:spcPts val="1200"/>
              </a:spcBef>
              <a:spcAft>
                <a:spcPts val="0"/>
              </a:spcAft>
              <a:buNone/>
            </a:pPr>
            <a:r>
              <a:rPr lang="en" sz="800"/>
              <a:t>Porat-Dahlerbruch, J., Ratz, S., Ellen, M. (2024). 'Development of a Taxonomy of Policy Interventions for Integrating Nurse Practitioners into Health Systems', International Journal of Health Policy and Management, 13(1), pp. 1-11. doi: 10.34172/ijhpm.2023.8194</a:t>
            </a:r>
            <a:endParaRPr sz="800"/>
          </a:p>
          <a:p>
            <a:pPr indent="0" lvl="0" marL="0" rtl="0" algn="l">
              <a:spcBef>
                <a:spcPts val="1200"/>
              </a:spcBef>
              <a:spcAft>
                <a:spcPts val="1200"/>
              </a:spcAft>
              <a:buNone/>
            </a:pPr>
            <a:r>
              <a:t/>
            </a:r>
            <a:endParaRPr/>
          </a:p>
        </p:txBody>
      </p:sp>
      <p:sp>
        <p:nvSpPr>
          <p:cNvPr id="380" name="Google Shape;380;g3e0a985d830_3_234"/>
          <p:cNvSpPr/>
          <p:nvPr/>
        </p:nvSpPr>
        <p:spPr>
          <a:xfrm>
            <a:off x="2619375" y="929825"/>
            <a:ext cx="8089200" cy="306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3e0a985d830_3_244"/>
          <p:cNvSpPr txBox="1"/>
          <p:nvPr>
            <p:ph idx="1" type="body"/>
          </p:nvPr>
        </p:nvSpPr>
        <p:spPr>
          <a:xfrm>
            <a:off x="515807" y="1163800"/>
            <a:ext cx="5301300" cy="3045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Competency-Based Curricula Prototypes</a:t>
            </a:r>
            <a:br>
              <a:rPr b="1" lang="en"/>
            </a:br>
            <a:r>
              <a:rPr lang="en"/>
              <a:t>(WHO 2025)</a:t>
            </a:r>
            <a:endParaRPr/>
          </a:p>
        </p:txBody>
      </p:sp>
      <p:sp>
        <p:nvSpPr>
          <p:cNvPr id="386" name="Google Shape;386;g3e0a985d830_3_244"/>
          <p:cNvSpPr txBox="1"/>
          <p:nvPr>
            <p:ph type="title"/>
          </p:nvPr>
        </p:nvSpPr>
        <p:spPr>
          <a:xfrm>
            <a:off x="259650" y="99300"/>
            <a:ext cx="8572800" cy="62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t>Africa Leading the Way in Health Professions</a:t>
            </a:r>
            <a:br>
              <a:rPr lang="en" sz="2500"/>
            </a:br>
            <a:r>
              <a:rPr lang="en" sz="2500"/>
              <a:t>Education Reform</a:t>
            </a:r>
            <a:endParaRPr sz="2500"/>
          </a:p>
        </p:txBody>
      </p:sp>
      <p:pic>
        <p:nvPicPr>
          <p:cNvPr id="387" name="Google Shape;387;g3e0a985d830_3_244"/>
          <p:cNvPicPr preferRelativeResize="0"/>
          <p:nvPr>
            <p:ph idx="4294967295" type="body"/>
          </p:nvPr>
        </p:nvPicPr>
        <p:blipFill rotWithShape="1">
          <a:blip r:embed="rId3">
            <a:alphaModFix/>
          </a:blip>
          <a:srcRect b="0" l="0" r="0" t="0"/>
          <a:stretch/>
        </p:blipFill>
        <p:spPr>
          <a:xfrm>
            <a:off x="7125049" y="1031850"/>
            <a:ext cx="1350300" cy="1910700"/>
          </a:xfrm>
          <a:prstGeom prst="rect">
            <a:avLst/>
          </a:prstGeom>
          <a:noFill/>
          <a:ln>
            <a:noFill/>
          </a:ln>
        </p:spPr>
      </p:pic>
      <p:pic>
        <p:nvPicPr>
          <p:cNvPr id="388" name="Google Shape;388;g3e0a985d830_3_244"/>
          <p:cNvPicPr preferRelativeResize="0"/>
          <p:nvPr/>
        </p:nvPicPr>
        <p:blipFill rotWithShape="1">
          <a:blip r:embed="rId4">
            <a:alphaModFix/>
          </a:blip>
          <a:srcRect b="0" l="0" r="0" t="0"/>
          <a:stretch/>
        </p:blipFill>
        <p:spPr>
          <a:xfrm>
            <a:off x="5774768" y="1031850"/>
            <a:ext cx="1350282" cy="1910776"/>
          </a:xfrm>
          <a:prstGeom prst="rect">
            <a:avLst/>
          </a:prstGeom>
          <a:noFill/>
          <a:ln>
            <a:noFill/>
          </a:ln>
        </p:spPr>
      </p:pic>
      <p:pic>
        <p:nvPicPr>
          <p:cNvPr id="389" name="Google Shape;389;g3e0a985d830_3_244"/>
          <p:cNvPicPr preferRelativeResize="0"/>
          <p:nvPr/>
        </p:nvPicPr>
        <p:blipFill rotWithShape="1">
          <a:blip r:embed="rId5">
            <a:alphaModFix/>
          </a:blip>
          <a:srcRect b="0" l="0" r="0" t="0"/>
          <a:stretch/>
        </p:blipFill>
        <p:spPr>
          <a:xfrm>
            <a:off x="5927630" y="2401243"/>
            <a:ext cx="1350282" cy="1910776"/>
          </a:xfrm>
          <a:prstGeom prst="rect">
            <a:avLst/>
          </a:prstGeom>
          <a:noFill/>
          <a:ln>
            <a:noFill/>
          </a:ln>
        </p:spPr>
      </p:pic>
      <p:pic>
        <p:nvPicPr>
          <p:cNvPr id="390" name="Google Shape;390;g3e0a985d830_3_244"/>
          <p:cNvPicPr preferRelativeResize="0"/>
          <p:nvPr/>
        </p:nvPicPr>
        <p:blipFill rotWithShape="1">
          <a:blip r:embed="rId6">
            <a:alphaModFix/>
          </a:blip>
          <a:srcRect b="0" l="0" r="0" t="0"/>
          <a:stretch/>
        </p:blipFill>
        <p:spPr>
          <a:xfrm>
            <a:off x="7277911" y="2401243"/>
            <a:ext cx="1350282" cy="1910776"/>
          </a:xfrm>
          <a:prstGeom prst="rect">
            <a:avLst/>
          </a:prstGeom>
          <a:noFill/>
          <a:ln>
            <a:noFill/>
          </a:ln>
        </p:spPr>
      </p:pic>
      <p:pic>
        <p:nvPicPr>
          <p:cNvPr id="391" name="Google Shape;391;g3e0a985d830_3_244"/>
          <p:cNvPicPr preferRelativeResize="0"/>
          <p:nvPr/>
        </p:nvPicPr>
        <p:blipFill rotWithShape="1">
          <a:blip r:embed="rId7">
            <a:alphaModFix/>
          </a:blip>
          <a:srcRect b="0" l="0" r="961" t="0"/>
          <a:stretch/>
        </p:blipFill>
        <p:spPr>
          <a:xfrm>
            <a:off x="4934909" y="4522350"/>
            <a:ext cx="1598275" cy="413700"/>
          </a:xfrm>
          <a:prstGeom prst="rect">
            <a:avLst/>
          </a:prstGeom>
          <a:noFill/>
          <a:ln>
            <a:noFill/>
          </a:ln>
        </p:spPr>
      </p:pic>
      <p:pic>
        <p:nvPicPr>
          <p:cNvPr id="392" name="Google Shape;392;g3e0a985d830_3_244" title="ecsahc_web_logo1-1.png"/>
          <p:cNvPicPr preferRelativeResize="0"/>
          <p:nvPr/>
        </p:nvPicPr>
        <p:blipFill rotWithShape="1">
          <a:blip r:embed="rId8">
            <a:alphaModFix/>
          </a:blip>
          <a:srcRect b="4189" l="1870" r="3693" t="2519"/>
          <a:stretch/>
        </p:blipFill>
        <p:spPr>
          <a:xfrm>
            <a:off x="2771493" y="4522350"/>
            <a:ext cx="1758935" cy="413700"/>
          </a:xfrm>
          <a:prstGeom prst="rect">
            <a:avLst/>
          </a:prstGeom>
          <a:noFill/>
          <a:ln>
            <a:noFill/>
          </a:ln>
        </p:spPr>
      </p:pic>
      <p:pic>
        <p:nvPicPr>
          <p:cNvPr id="393" name="Google Shape;393;g3e0a985d830_3_244"/>
          <p:cNvPicPr preferRelativeResize="0"/>
          <p:nvPr/>
        </p:nvPicPr>
        <p:blipFill>
          <a:blip r:embed="rId9">
            <a:alphaModFix/>
          </a:blip>
          <a:stretch>
            <a:fillRect/>
          </a:stretch>
        </p:blipFill>
        <p:spPr>
          <a:xfrm>
            <a:off x="1497146" y="4522351"/>
            <a:ext cx="869878" cy="413699"/>
          </a:xfrm>
          <a:prstGeom prst="rect">
            <a:avLst/>
          </a:prstGeom>
          <a:noFill/>
          <a:ln>
            <a:noFill/>
          </a:ln>
        </p:spPr>
      </p:pic>
      <p:pic>
        <p:nvPicPr>
          <p:cNvPr descr="A screenshot of a computer&#10;&#10;AI-generated content may be incorrect." id="394" name="Google Shape;394;g3e0a985d830_3_244"/>
          <p:cNvPicPr preferRelativeResize="0"/>
          <p:nvPr>
            <p:ph idx="1" type="body"/>
          </p:nvPr>
        </p:nvPicPr>
        <p:blipFill rotWithShape="1">
          <a:blip r:embed="rId10">
            <a:alphaModFix/>
          </a:blip>
          <a:srcRect b="0" l="0" r="0" t="0"/>
          <a:stretch/>
        </p:blipFill>
        <p:spPr>
          <a:xfrm>
            <a:off x="515807" y="2120525"/>
            <a:ext cx="4541400" cy="2191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3e0a985d830_3_257"/>
          <p:cNvSpPr txBox="1"/>
          <p:nvPr>
            <p:ph idx="1" type="body"/>
          </p:nvPr>
        </p:nvSpPr>
        <p:spPr>
          <a:xfrm>
            <a:off x="311725" y="1152475"/>
            <a:ext cx="3430200" cy="3045300"/>
          </a:xfrm>
          <a:prstGeom prst="rect">
            <a:avLst/>
          </a:prstGeom>
        </p:spPr>
        <p:txBody>
          <a:bodyPr anchorCtr="0" anchor="ctr" bIns="91425" lIns="91425" spcFirstLastPara="1" rIns="91425" wrap="square" tIns="91425">
            <a:normAutofit/>
          </a:bodyPr>
          <a:lstStyle/>
          <a:p>
            <a:pPr indent="-304800" lvl="0" marL="457200" rtl="0" algn="l">
              <a:lnSpc>
                <a:spcPct val="115000"/>
              </a:lnSpc>
              <a:spcBef>
                <a:spcPts val="0"/>
              </a:spcBef>
              <a:spcAft>
                <a:spcPts val="0"/>
              </a:spcAft>
              <a:buSzPts val="1200"/>
              <a:buChar char="●"/>
            </a:pPr>
            <a:r>
              <a:rPr lang="en" sz="1200"/>
              <a:t>The African Forum for Research and Education in Health (</a:t>
            </a:r>
            <a:r>
              <a:rPr lang="en" sz="1200"/>
              <a:t>AFRE</a:t>
            </a:r>
            <a:r>
              <a:rPr lang="en" sz="1200"/>
              <a:t>health) as lead for International Universities and Institutions collaboration</a:t>
            </a:r>
            <a:endParaRPr sz="1200"/>
          </a:p>
          <a:p>
            <a:pPr indent="-304800" lvl="0" marL="457200" rtl="0" algn="l">
              <a:lnSpc>
                <a:spcPct val="115000"/>
              </a:lnSpc>
              <a:spcBef>
                <a:spcPts val="0"/>
              </a:spcBef>
              <a:spcAft>
                <a:spcPts val="0"/>
              </a:spcAft>
              <a:buSzPts val="1200"/>
              <a:buChar char="●"/>
            </a:pPr>
            <a:r>
              <a:rPr lang="en" sz="1200"/>
              <a:t>Overall governance for health professions education, research and innovation programmes of work</a:t>
            </a:r>
            <a:endParaRPr sz="1200"/>
          </a:p>
          <a:p>
            <a:pPr indent="-304800" lvl="0" marL="457200" rtl="0" algn="l">
              <a:lnSpc>
                <a:spcPct val="115000"/>
              </a:lnSpc>
              <a:spcBef>
                <a:spcPts val="0"/>
              </a:spcBef>
              <a:spcAft>
                <a:spcPts val="0"/>
              </a:spcAft>
              <a:buSzPts val="1200"/>
              <a:buChar char="●"/>
            </a:pPr>
            <a:r>
              <a:rPr lang="en" sz="1200"/>
              <a:t>Support governance structures through ESCA College of Nursing and Midwifery (ECSA Health Community) and AfroPHC (for all primary care-related workstreams)</a:t>
            </a:r>
            <a:endParaRPr sz="1200"/>
          </a:p>
          <a:p>
            <a:pPr indent="-304800" lvl="0" marL="457200" rtl="0" algn="l">
              <a:lnSpc>
                <a:spcPct val="115000"/>
              </a:lnSpc>
              <a:spcBef>
                <a:spcPts val="0"/>
              </a:spcBef>
              <a:spcAft>
                <a:spcPts val="0"/>
              </a:spcAft>
              <a:buSzPts val="1200"/>
              <a:buChar char="●"/>
            </a:pPr>
            <a:r>
              <a:rPr lang="en" sz="1200"/>
              <a:t>UK coordinating </a:t>
            </a:r>
            <a:r>
              <a:rPr lang="en" sz="1200"/>
              <a:t>higher</a:t>
            </a:r>
            <a:r>
              <a:rPr lang="en" sz="1200"/>
              <a:t> education institution (TBC)</a:t>
            </a:r>
            <a:endParaRPr sz="1200"/>
          </a:p>
        </p:txBody>
      </p:sp>
      <p:sp>
        <p:nvSpPr>
          <p:cNvPr id="400" name="Google Shape;400;g3e0a985d830_3_257"/>
          <p:cNvSpPr txBox="1"/>
          <p:nvPr>
            <p:ph type="title"/>
          </p:nvPr>
        </p:nvSpPr>
        <p:spPr>
          <a:xfrm>
            <a:off x="259650" y="99300"/>
            <a:ext cx="8572800" cy="62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300"/>
              <a:t>Global Centre for Multiprofessional Advanced Practice Leadership (Education, Policy &amp; Innovation): Dec 2025-Dec 2027</a:t>
            </a:r>
            <a:endParaRPr sz="2300"/>
          </a:p>
        </p:txBody>
      </p:sp>
      <p:pic>
        <p:nvPicPr>
          <p:cNvPr id="401" name="Google Shape;401;g3e0a985d830_3_257"/>
          <p:cNvPicPr preferRelativeResize="0"/>
          <p:nvPr/>
        </p:nvPicPr>
        <p:blipFill rotWithShape="1">
          <a:blip r:embed="rId3">
            <a:alphaModFix/>
          </a:blip>
          <a:srcRect b="0" l="0" r="0" t="0"/>
          <a:stretch/>
        </p:blipFill>
        <p:spPr>
          <a:xfrm>
            <a:off x="4014225" y="1320000"/>
            <a:ext cx="4818224" cy="2710251"/>
          </a:xfrm>
          <a:prstGeom prst="rect">
            <a:avLst/>
          </a:prstGeom>
          <a:noFill/>
          <a:ln>
            <a:noFill/>
          </a:ln>
        </p:spPr>
      </p:pic>
      <p:pic>
        <p:nvPicPr>
          <p:cNvPr id="402" name="Google Shape;402;g3e0a985d830_3_257"/>
          <p:cNvPicPr preferRelativeResize="0"/>
          <p:nvPr/>
        </p:nvPicPr>
        <p:blipFill rotWithShape="1">
          <a:blip r:embed="rId4">
            <a:alphaModFix/>
          </a:blip>
          <a:srcRect b="0" l="0" r="961" t="0"/>
          <a:stretch/>
        </p:blipFill>
        <p:spPr>
          <a:xfrm>
            <a:off x="4934909" y="4522350"/>
            <a:ext cx="1598275" cy="413700"/>
          </a:xfrm>
          <a:prstGeom prst="rect">
            <a:avLst/>
          </a:prstGeom>
          <a:noFill/>
          <a:ln>
            <a:noFill/>
          </a:ln>
        </p:spPr>
      </p:pic>
      <p:pic>
        <p:nvPicPr>
          <p:cNvPr id="403" name="Google Shape;403;g3e0a985d830_3_257" title="ecsahc_web_logo1-1.png"/>
          <p:cNvPicPr preferRelativeResize="0"/>
          <p:nvPr/>
        </p:nvPicPr>
        <p:blipFill rotWithShape="1">
          <a:blip r:embed="rId5">
            <a:alphaModFix/>
          </a:blip>
          <a:srcRect b="4189" l="1870" r="3693" t="2519"/>
          <a:stretch/>
        </p:blipFill>
        <p:spPr>
          <a:xfrm>
            <a:off x="2771493" y="4522350"/>
            <a:ext cx="1758935" cy="413700"/>
          </a:xfrm>
          <a:prstGeom prst="rect">
            <a:avLst/>
          </a:prstGeom>
          <a:noFill/>
          <a:ln>
            <a:noFill/>
          </a:ln>
        </p:spPr>
      </p:pic>
      <p:pic>
        <p:nvPicPr>
          <p:cNvPr id="404" name="Google Shape;404;g3e0a985d830_3_257"/>
          <p:cNvPicPr preferRelativeResize="0"/>
          <p:nvPr/>
        </p:nvPicPr>
        <p:blipFill>
          <a:blip r:embed="rId6">
            <a:alphaModFix/>
          </a:blip>
          <a:stretch>
            <a:fillRect/>
          </a:stretch>
        </p:blipFill>
        <p:spPr>
          <a:xfrm>
            <a:off x="1497146" y="4522351"/>
            <a:ext cx="869878" cy="4136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g3e0a985d830_3_0"/>
          <p:cNvSpPr txBox="1"/>
          <p:nvPr>
            <p:ph idx="1" type="subTitle"/>
          </p:nvPr>
        </p:nvSpPr>
        <p:spPr>
          <a:xfrm>
            <a:off x="346500" y="3580550"/>
            <a:ext cx="8451000" cy="5541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a:t>AFREhealth</a:t>
            </a:r>
            <a:endParaRPr/>
          </a:p>
        </p:txBody>
      </p:sp>
      <p:sp>
        <p:nvSpPr>
          <p:cNvPr id="410" name="Google Shape;410;g3e0a985d830_3_0"/>
          <p:cNvSpPr txBox="1"/>
          <p:nvPr>
            <p:ph type="title"/>
          </p:nvPr>
        </p:nvSpPr>
        <p:spPr>
          <a:xfrm>
            <a:off x="315450" y="1757525"/>
            <a:ext cx="8416200" cy="1151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Education and Workforce</a:t>
            </a:r>
            <a:br>
              <a:rPr lang="en"/>
            </a:br>
            <a:r>
              <a:rPr lang="en"/>
              <a:t>Development Perspectives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11"/>
          <p:cNvSpPr txBox="1"/>
          <p:nvPr>
            <p:ph idx="1" type="subTitle"/>
          </p:nvPr>
        </p:nvSpPr>
        <p:spPr>
          <a:xfrm>
            <a:off x="655025" y="3208709"/>
            <a:ext cx="22860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SzPts val="1800"/>
              <a:buNone/>
            </a:pPr>
            <a:r>
              <a:rPr lang="en"/>
              <a:t>Guest Speaker </a:t>
            </a:r>
            <a:endParaRPr/>
          </a:p>
        </p:txBody>
      </p:sp>
      <p:sp>
        <p:nvSpPr>
          <p:cNvPr id="416" name="Google Shape;416;p11"/>
          <p:cNvSpPr txBox="1"/>
          <p:nvPr>
            <p:ph idx="3" type="body"/>
          </p:nvPr>
        </p:nvSpPr>
        <p:spPr>
          <a:xfrm>
            <a:off x="3687600" y="760850"/>
            <a:ext cx="4562700" cy="3079800"/>
          </a:xfrm>
          <a:prstGeom prst="rect">
            <a:avLst/>
          </a:prstGeom>
          <a:solidFill>
            <a:srgbClr val="623791"/>
          </a:solid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0"/>
              </a:spcAft>
              <a:buSzPts val="1800"/>
              <a:buNone/>
            </a:pPr>
            <a:r>
              <a:rPr b="1" lang="en" sz="2400">
                <a:solidFill>
                  <a:srgbClr val="F0CB5E"/>
                </a:solidFill>
              </a:rPr>
              <a:t>Judy Khanyola </a:t>
            </a:r>
            <a:endParaRPr sz="2400">
              <a:solidFill>
                <a:srgbClr val="F0CB5E"/>
              </a:solidFill>
            </a:endParaRPr>
          </a:p>
          <a:p>
            <a:pPr indent="0" lvl="0" marL="0" rtl="0" algn="ctr">
              <a:spcBef>
                <a:spcPts val="1200"/>
              </a:spcBef>
              <a:spcAft>
                <a:spcPts val="0"/>
              </a:spcAft>
              <a:buSzPts val="1800"/>
              <a:buNone/>
            </a:pPr>
            <a:r>
              <a:rPr b="1" lang="en"/>
              <a:t>Vice-President</a:t>
            </a:r>
            <a:br>
              <a:rPr b="1" lang="en"/>
            </a:br>
            <a:r>
              <a:rPr lang="en"/>
              <a:t>AFREhealth</a:t>
            </a:r>
            <a:endParaRPr/>
          </a:p>
          <a:p>
            <a:pPr indent="0" lvl="0" marL="0" rtl="0" algn="ctr">
              <a:spcBef>
                <a:spcPts val="600"/>
              </a:spcBef>
              <a:spcAft>
                <a:spcPts val="0"/>
              </a:spcAft>
              <a:buSzPts val="1800"/>
              <a:buNone/>
            </a:pPr>
            <a:r>
              <a:rPr b="1" lang="en" sz="1400"/>
              <a:t>Kenya</a:t>
            </a:r>
            <a:endParaRPr b="1" sz="1400"/>
          </a:p>
        </p:txBody>
      </p:sp>
      <p:pic>
        <p:nvPicPr>
          <p:cNvPr id="417" name="Google Shape;417;p11"/>
          <p:cNvPicPr preferRelativeResize="0"/>
          <p:nvPr/>
        </p:nvPicPr>
        <p:blipFill rotWithShape="1">
          <a:blip r:embed="rId3">
            <a:alphaModFix/>
          </a:blip>
          <a:srcRect b="0" l="17554" r="18380" t="0"/>
          <a:stretch/>
        </p:blipFill>
        <p:spPr>
          <a:xfrm>
            <a:off x="691325" y="795300"/>
            <a:ext cx="2213400" cy="2215500"/>
          </a:xfrm>
          <a:prstGeom prst="ellipse">
            <a:avLst/>
          </a:prstGeom>
          <a:noFill/>
          <a:ln>
            <a:noFill/>
          </a:ln>
        </p:spPr>
      </p:pic>
      <p:pic>
        <p:nvPicPr>
          <p:cNvPr id="418" name="Google Shape;418;p11"/>
          <p:cNvPicPr preferRelativeResize="0"/>
          <p:nvPr/>
        </p:nvPicPr>
        <p:blipFill rotWithShape="1">
          <a:blip r:embed="rId4">
            <a:alphaModFix/>
          </a:blip>
          <a:srcRect b="0" l="0" r="961" t="0"/>
          <a:stretch/>
        </p:blipFill>
        <p:spPr>
          <a:xfrm>
            <a:off x="4934909" y="4522350"/>
            <a:ext cx="1598275" cy="413700"/>
          </a:xfrm>
          <a:prstGeom prst="rect">
            <a:avLst/>
          </a:prstGeom>
          <a:noFill/>
          <a:ln>
            <a:noFill/>
          </a:ln>
        </p:spPr>
      </p:pic>
      <p:pic>
        <p:nvPicPr>
          <p:cNvPr id="419" name="Google Shape;419;p11" title="ecsahc_web_logo1-1.png"/>
          <p:cNvPicPr preferRelativeResize="0"/>
          <p:nvPr/>
        </p:nvPicPr>
        <p:blipFill rotWithShape="1">
          <a:blip r:embed="rId5">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3e0a985d830_2_4"/>
          <p:cNvSpPr txBox="1"/>
          <p:nvPr>
            <p:ph idx="1" type="subTitle"/>
          </p:nvPr>
        </p:nvSpPr>
        <p:spPr>
          <a:xfrm>
            <a:off x="346600" y="3720150"/>
            <a:ext cx="8451000" cy="4617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a:t>Wednesday 13th May 2026</a:t>
            </a:r>
            <a:endParaRPr/>
          </a:p>
        </p:txBody>
      </p:sp>
      <p:sp>
        <p:nvSpPr>
          <p:cNvPr id="257" name="Google Shape;257;g3e0a985d830_2_4"/>
          <p:cNvSpPr txBox="1"/>
          <p:nvPr>
            <p:ph idx="2" type="subTitle"/>
          </p:nvPr>
        </p:nvSpPr>
        <p:spPr>
          <a:xfrm>
            <a:off x="346600" y="3326550"/>
            <a:ext cx="8451000" cy="4617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sz="1800"/>
              <a:t>AFREhealth | ECSA Health Community | Commonwealth Pharmacists Association</a:t>
            </a:r>
            <a:endParaRPr sz="1800"/>
          </a:p>
        </p:txBody>
      </p:sp>
      <p:sp>
        <p:nvSpPr>
          <p:cNvPr id="258" name="Google Shape;258;g3e0a985d830_2_4"/>
          <p:cNvSpPr txBox="1"/>
          <p:nvPr>
            <p:ph type="title"/>
          </p:nvPr>
        </p:nvSpPr>
        <p:spPr>
          <a:xfrm>
            <a:off x="346600" y="1762700"/>
            <a:ext cx="8451000" cy="115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700"/>
              <a:t>Prescribing and Medicines Management:</a:t>
            </a:r>
            <a:br>
              <a:rPr lang="en" sz="2700"/>
            </a:br>
            <a:r>
              <a:rPr lang="en" sz="2700"/>
              <a:t>Opportunities to Strengthen Multidisciplinary Collaboration in Primary Care Across the ECSA Region</a:t>
            </a:r>
            <a:endParaRPr sz="2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3e114453f6b_0_0"/>
          <p:cNvSpPr txBox="1"/>
          <p:nvPr>
            <p:ph idx="1" type="subTitle"/>
          </p:nvPr>
        </p:nvSpPr>
        <p:spPr>
          <a:xfrm>
            <a:off x="346500" y="3580550"/>
            <a:ext cx="8451000" cy="5541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a:t>Judy N. Khanyola</a:t>
            </a:r>
            <a:endParaRPr/>
          </a:p>
        </p:txBody>
      </p:sp>
      <p:sp>
        <p:nvSpPr>
          <p:cNvPr id="425" name="Google Shape;425;g3e114453f6b_0_0"/>
          <p:cNvSpPr txBox="1"/>
          <p:nvPr>
            <p:ph type="title"/>
          </p:nvPr>
        </p:nvSpPr>
        <p:spPr>
          <a:xfrm>
            <a:off x="315450" y="1757525"/>
            <a:ext cx="8416200" cy="1151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Preparing the Health Workforce for Prescribing and Medicines Management</a:t>
            </a:r>
            <a:endParaRPr/>
          </a:p>
          <a:p>
            <a:pPr indent="0" lvl="0" marL="0" rtl="0" algn="ctr">
              <a:spcBef>
                <a:spcPts val="0"/>
              </a:spcBef>
              <a:spcAft>
                <a:spcPts val="0"/>
              </a:spcAft>
              <a:buNone/>
            </a:pPr>
            <a:r>
              <a:rPr lang="en"/>
              <a:t>in African Primary Health Care</a:t>
            </a:r>
            <a:endParaRPr/>
          </a:p>
        </p:txBody>
      </p:sp>
      <p:pic>
        <p:nvPicPr>
          <p:cNvPr id="426" name="Google Shape;426;g3e114453f6b_0_0" title="2f17c74c-c7c5-4b07-be13-9c0a6b9fbbe5.png"/>
          <p:cNvPicPr preferRelativeResize="0"/>
          <p:nvPr/>
        </p:nvPicPr>
        <p:blipFill>
          <a:blip r:embed="rId3">
            <a:alphaModFix/>
          </a:blip>
          <a:stretch>
            <a:fillRect/>
          </a:stretch>
        </p:blipFill>
        <p:spPr>
          <a:xfrm>
            <a:off x="4390850" y="335925"/>
            <a:ext cx="750276" cy="7502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3e114453f6b_0_9"/>
          <p:cNvSpPr txBox="1"/>
          <p:nvPr>
            <p:ph idx="1" type="subTitle"/>
          </p:nvPr>
        </p:nvSpPr>
        <p:spPr>
          <a:xfrm>
            <a:off x="311725" y="1152400"/>
            <a:ext cx="3888600" cy="625500"/>
          </a:xfrm>
          <a:prstGeom prst="rect">
            <a:avLst/>
          </a:prstGeom>
        </p:spPr>
        <p:txBody>
          <a:bodyPr anchorCtr="0" anchor="t" bIns="91425" lIns="182875" spcFirstLastPara="1" rIns="182875" wrap="square" tIns="91425">
            <a:normAutofit/>
          </a:bodyPr>
          <a:lstStyle/>
          <a:p>
            <a:pPr indent="0" lvl="0" marL="0" rtl="0" algn="l">
              <a:spcBef>
                <a:spcPts val="0"/>
              </a:spcBef>
              <a:spcAft>
                <a:spcPts val="1200"/>
              </a:spcAft>
              <a:buNone/>
            </a:pPr>
            <a:r>
              <a:t/>
            </a:r>
            <a:endParaRPr/>
          </a:p>
        </p:txBody>
      </p:sp>
      <p:sp>
        <p:nvSpPr>
          <p:cNvPr id="432" name="Google Shape;432;g3e114453f6b_0_9"/>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An AFREhealth Lens on Workforce for Prescribing</a:t>
            </a:r>
            <a:endParaRPr/>
          </a:p>
        </p:txBody>
      </p:sp>
      <p:sp>
        <p:nvSpPr>
          <p:cNvPr id="433" name="Google Shape;433;g3e114453f6b_0_9"/>
          <p:cNvSpPr txBox="1"/>
          <p:nvPr>
            <p:ph idx="2" type="body"/>
          </p:nvPr>
        </p:nvSpPr>
        <p:spPr>
          <a:xfrm>
            <a:off x="311725" y="1152475"/>
            <a:ext cx="3888600" cy="3127200"/>
          </a:xfrm>
          <a:prstGeom prst="rect">
            <a:avLst/>
          </a:prstGeom>
        </p:spPr>
        <p:txBody>
          <a:bodyPr anchorCtr="0" anchor="t" bIns="91425" lIns="182875" spcFirstLastPara="1" rIns="182875" wrap="square" tIns="91425">
            <a:normAutofit lnSpcReduction="10000"/>
          </a:bodyPr>
          <a:lstStyle/>
          <a:p>
            <a:pPr indent="0" lvl="0" marL="0" rtl="0" algn="l">
              <a:lnSpc>
                <a:spcPct val="115000"/>
              </a:lnSpc>
              <a:spcBef>
                <a:spcPts val="0"/>
              </a:spcBef>
              <a:spcAft>
                <a:spcPts val="0"/>
              </a:spcAft>
              <a:buNone/>
            </a:pPr>
            <a:r>
              <a:rPr lang="en" sz="1700"/>
              <a:t>Bongi has set the institutional frame. Beth has shown why expanded prescribing capacity is no longer optional in Africa.</a:t>
            </a:r>
            <a:endParaRPr sz="1700"/>
          </a:p>
          <a:p>
            <a:pPr indent="0" lvl="0" marL="0" rtl="0" algn="l">
              <a:lnSpc>
                <a:spcPct val="115000"/>
              </a:lnSpc>
              <a:spcBef>
                <a:spcPts val="1200"/>
              </a:spcBef>
              <a:spcAft>
                <a:spcPts val="1200"/>
              </a:spcAft>
              <a:buNone/>
            </a:pPr>
            <a:r>
              <a:rPr lang="en" sz="1700"/>
              <a:t>My job in the next 15 minutes is to answer the workforce question that sits underneath both: </a:t>
            </a:r>
            <a:r>
              <a:rPr b="1" lang="en" sz="1700"/>
              <a:t>how do we train, prepare and sustain the people who will actually prescribe</a:t>
            </a:r>
            <a:r>
              <a:rPr lang="en" sz="1700"/>
              <a:t> — safely, at scale, and in our context?</a:t>
            </a:r>
            <a:endParaRPr sz="1700"/>
          </a:p>
        </p:txBody>
      </p:sp>
      <p:sp>
        <p:nvSpPr>
          <p:cNvPr id="434" name="Google Shape;434;g3e114453f6b_0_9"/>
          <p:cNvSpPr txBox="1"/>
          <p:nvPr>
            <p:ph idx="3" type="subTitle"/>
          </p:nvPr>
        </p:nvSpPr>
        <p:spPr>
          <a:xfrm>
            <a:off x="4943700" y="1152475"/>
            <a:ext cx="3888600" cy="625500"/>
          </a:xfrm>
          <a:prstGeom prst="rect">
            <a:avLst/>
          </a:prstGeom>
        </p:spPr>
        <p:txBody>
          <a:bodyPr anchorCtr="0" anchor="t" bIns="91425" lIns="182875" spcFirstLastPara="1" rIns="182875" wrap="square" tIns="91425">
            <a:normAutofit/>
          </a:bodyPr>
          <a:lstStyle/>
          <a:p>
            <a:pPr indent="0" lvl="0" marL="0" rtl="0" algn="l">
              <a:spcBef>
                <a:spcPts val="0"/>
              </a:spcBef>
              <a:spcAft>
                <a:spcPts val="1200"/>
              </a:spcAft>
              <a:buNone/>
            </a:pPr>
            <a:r>
              <a:t/>
            </a:r>
            <a:endParaRPr/>
          </a:p>
        </p:txBody>
      </p:sp>
      <p:sp>
        <p:nvSpPr>
          <p:cNvPr id="435" name="Google Shape;435;g3e114453f6b_0_9"/>
          <p:cNvSpPr txBox="1"/>
          <p:nvPr>
            <p:ph idx="4" type="body"/>
          </p:nvPr>
        </p:nvSpPr>
        <p:spPr>
          <a:xfrm>
            <a:off x="4943700" y="1152625"/>
            <a:ext cx="3888600" cy="3127200"/>
          </a:xfrm>
          <a:prstGeom prst="rect">
            <a:avLst/>
          </a:prstGeom>
        </p:spPr>
        <p:txBody>
          <a:bodyPr anchorCtr="0" anchor="t" bIns="91425" lIns="182875" spcFirstLastPara="1" rIns="182875" wrap="square" tIns="91425">
            <a:normAutofit/>
          </a:bodyPr>
          <a:lstStyle/>
          <a:p>
            <a:pPr indent="0" lvl="0" marL="0" rtl="0" algn="l">
              <a:lnSpc>
                <a:spcPct val="115000"/>
              </a:lnSpc>
              <a:spcBef>
                <a:spcPts val="0"/>
              </a:spcBef>
              <a:spcAft>
                <a:spcPts val="0"/>
              </a:spcAft>
              <a:buNone/>
            </a:pPr>
            <a:r>
              <a:rPr lang="en" sz="1700"/>
              <a:t>I will frame this conversation through three questions AFREhealth puts to every workforce decision:</a:t>
            </a:r>
            <a:endParaRPr sz="1700"/>
          </a:p>
          <a:p>
            <a:pPr indent="-336550" lvl="0" marL="457200" rtl="0" algn="l">
              <a:lnSpc>
                <a:spcPct val="115000"/>
              </a:lnSpc>
              <a:spcBef>
                <a:spcPts val="1200"/>
              </a:spcBef>
              <a:spcAft>
                <a:spcPts val="0"/>
              </a:spcAft>
              <a:buSzPts val="1700"/>
              <a:buAutoNum type="arabicParenR"/>
            </a:pPr>
            <a:r>
              <a:rPr b="1" lang="en" sz="1700"/>
              <a:t>Is it cost-effective for African health systems?</a:t>
            </a:r>
            <a:endParaRPr b="1" sz="1700"/>
          </a:p>
          <a:p>
            <a:pPr indent="-336550" lvl="0" marL="457200" rtl="0" algn="l">
              <a:lnSpc>
                <a:spcPct val="115000"/>
              </a:lnSpc>
              <a:spcBef>
                <a:spcPts val="0"/>
              </a:spcBef>
              <a:spcAft>
                <a:spcPts val="0"/>
              </a:spcAft>
              <a:buSzPts val="1700"/>
              <a:buAutoNum type="arabicParenR"/>
            </a:pPr>
            <a:r>
              <a:rPr b="1" lang="en" sz="1700"/>
              <a:t>Does it harmonise across our fragmented landscape?</a:t>
            </a:r>
            <a:endParaRPr b="1" sz="1700"/>
          </a:p>
          <a:p>
            <a:pPr indent="-336550" lvl="0" marL="457200" rtl="0" algn="l">
              <a:lnSpc>
                <a:spcPct val="115000"/>
              </a:lnSpc>
              <a:spcBef>
                <a:spcPts val="0"/>
              </a:spcBef>
              <a:spcAft>
                <a:spcPts val="0"/>
              </a:spcAft>
              <a:buSzPts val="1700"/>
              <a:buAutoNum type="arabicParenR"/>
            </a:pPr>
            <a:r>
              <a:rPr b="1" lang="en" sz="1700"/>
              <a:t>Does it respect African contextual realities?</a:t>
            </a:r>
            <a:endParaRPr b="1" sz="1700"/>
          </a:p>
        </p:txBody>
      </p:sp>
      <p:pic>
        <p:nvPicPr>
          <p:cNvPr id="436" name="Google Shape;436;g3e114453f6b_0_9"/>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437" name="Google Shape;437;g3e114453f6b_0_9"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3e114453f6b_0_19"/>
          <p:cNvSpPr txBox="1"/>
          <p:nvPr>
            <p:ph type="title"/>
          </p:nvPr>
        </p:nvSpPr>
        <p:spPr>
          <a:xfrm>
            <a:off x="259650" y="99300"/>
            <a:ext cx="8572800" cy="62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t>Policies have moved.</a:t>
            </a:r>
            <a:br>
              <a:rPr lang="en" sz="2500"/>
            </a:br>
            <a:r>
              <a:rPr lang="en" sz="2500"/>
              <a:t>Workforce preparation has not kept pace.</a:t>
            </a:r>
            <a:endParaRPr sz="2500"/>
          </a:p>
        </p:txBody>
      </p:sp>
      <p:sp>
        <p:nvSpPr>
          <p:cNvPr id="443" name="Google Shape;443;g3e114453f6b_0_19"/>
          <p:cNvSpPr txBox="1"/>
          <p:nvPr>
            <p:ph idx="1" type="subTitle"/>
          </p:nvPr>
        </p:nvSpPr>
        <p:spPr>
          <a:xfrm>
            <a:off x="311725" y="1152400"/>
            <a:ext cx="3888600" cy="625500"/>
          </a:xfrm>
          <a:prstGeom prst="rect">
            <a:avLst/>
          </a:prstGeom>
        </p:spPr>
        <p:txBody>
          <a:bodyPr anchorCtr="0" anchor="t" bIns="91425" lIns="182875" spcFirstLastPara="1" rIns="182875" wrap="square" tIns="91425">
            <a:normAutofit/>
          </a:bodyPr>
          <a:lstStyle/>
          <a:p>
            <a:pPr indent="0" lvl="0" marL="0" rtl="0" algn="l">
              <a:spcBef>
                <a:spcPts val="0"/>
              </a:spcBef>
              <a:spcAft>
                <a:spcPts val="1200"/>
              </a:spcAft>
              <a:buNone/>
            </a:pPr>
            <a:r>
              <a:rPr lang="en"/>
              <a:t>What policy allows:</a:t>
            </a:r>
            <a:endParaRPr/>
          </a:p>
        </p:txBody>
      </p:sp>
      <p:sp>
        <p:nvSpPr>
          <p:cNvPr id="444" name="Google Shape;444;g3e114453f6b_0_19"/>
          <p:cNvSpPr txBox="1"/>
          <p:nvPr>
            <p:ph idx="2" type="body"/>
          </p:nvPr>
        </p:nvSpPr>
        <p:spPr>
          <a:xfrm>
            <a:off x="311725" y="1731250"/>
            <a:ext cx="3888600" cy="1932300"/>
          </a:xfrm>
          <a:prstGeom prst="rect">
            <a:avLst/>
          </a:prstGeom>
        </p:spPr>
        <p:txBody>
          <a:bodyPr anchorCtr="0" anchor="t" bIns="91425" lIns="182875" spcFirstLastPara="1" rIns="182875" wrap="square" tIns="91425">
            <a:normAutofit/>
          </a:bodyPr>
          <a:lstStyle/>
          <a:p>
            <a:pPr indent="-304800" lvl="0" marL="457200" rtl="0" algn="l">
              <a:spcBef>
                <a:spcPts val="0"/>
              </a:spcBef>
              <a:spcAft>
                <a:spcPts val="0"/>
              </a:spcAft>
              <a:buSzPts val="1200"/>
              <a:buChar char="●"/>
            </a:pPr>
            <a:r>
              <a:rPr lang="en" sz="1200"/>
              <a:t>Expanded scopes of practice across several African countries</a:t>
            </a:r>
            <a:endParaRPr sz="1200"/>
          </a:p>
          <a:p>
            <a:pPr indent="-304800" lvl="0" marL="457200" rtl="0" algn="l">
              <a:spcBef>
                <a:spcPts val="0"/>
              </a:spcBef>
              <a:spcAft>
                <a:spcPts val="0"/>
              </a:spcAft>
              <a:buSzPts val="1200"/>
              <a:buChar char="●"/>
            </a:pPr>
            <a:r>
              <a:rPr lang="en" sz="1200"/>
              <a:t>Non-physician prescribing recognised for nurses, pharmacists, advanced practitioners</a:t>
            </a:r>
            <a:endParaRPr sz="1200"/>
          </a:p>
          <a:p>
            <a:pPr indent="-304800" lvl="0" marL="457200" rtl="0" algn="l">
              <a:spcBef>
                <a:spcPts val="0"/>
              </a:spcBef>
              <a:spcAft>
                <a:spcPts val="0"/>
              </a:spcAft>
              <a:buSzPts val="1200"/>
              <a:buChar char="●"/>
            </a:pPr>
            <a:r>
              <a:rPr lang="en" sz="1200"/>
              <a:t>Primary health care (PHC)-led service delivery models backed by national strategies</a:t>
            </a:r>
            <a:endParaRPr sz="1200"/>
          </a:p>
          <a:p>
            <a:pPr indent="-304800" lvl="0" marL="457200" rtl="0" algn="l">
              <a:spcBef>
                <a:spcPts val="0"/>
              </a:spcBef>
              <a:spcAft>
                <a:spcPts val="0"/>
              </a:spcAft>
              <a:buSzPts val="1200"/>
              <a:buChar char="●"/>
            </a:pPr>
            <a:r>
              <a:rPr lang="en" sz="1200"/>
              <a:t>Task-sharing endorsed by WHO and regional bodies</a:t>
            </a:r>
            <a:endParaRPr sz="1200"/>
          </a:p>
        </p:txBody>
      </p:sp>
      <p:sp>
        <p:nvSpPr>
          <p:cNvPr id="445" name="Google Shape;445;g3e114453f6b_0_19"/>
          <p:cNvSpPr txBox="1"/>
          <p:nvPr>
            <p:ph idx="3" type="subTitle"/>
          </p:nvPr>
        </p:nvSpPr>
        <p:spPr>
          <a:xfrm>
            <a:off x="4943700" y="1152475"/>
            <a:ext cx="3888600" cy="625500"/>
          </a:xfrm>
          <a:prstGeom prst="rect">
            <a:avLst/>
          </a:prstGeom>
        </p:spPr>
        <p:txBody>
          <a:bodyPr anchorCtr="0" anchor="t" bIns="91425" lIns="182875" spcFirstLastPara="1" rIns="182875" wrap="square" tIns="91425">
            <a:normAutofit/>
          </a:bodyPr>
          <a:lstStyle/>
          <a:p>
            <a:pPr indent="0" lvl="0" marL="0" rtl="0" algn="l">
              <a:spcBef>
                <a:spcPts val="0"/>
              </a:spcBef>
              <a:spcAft>
                <a:spcPts val="1200"/>
              </a:spcAft>
              <a:buNone/>
            </a:pPr>
            <a:r>
              <a:rPr lang="en"/>
              <a:t>What training delivers:</a:t>
            </a:r>
            <a:endParaRPr/>
          </a:p>
        </p:txBody>
      </p:sp>
      <p:sp>
        <p:nvSpPr>
          <p:cNvPr id="446" name="Google Shape;446;g3e114453f6b_0_19"/>
          <p:cNvSpPr txBox="1"/>
          <p:nvPr>
            <p:ph idx="4" type="body"/>
          </p:nvPr>
        </p:nvSpPr>
        <p:spPr>
          <a:xfrm>
            <a:off x="4943700" y="1731325"/>
            <a:ext cx="3888600" cy="1923000"/>
          </a:xfrm>
          <a:prstGeom prst="rect">
            <a:avLst/>
          </a:prstGeom>
          <a:ln cap="flat" cmpd="sng" w="19050">
            <a:solidFill>
              <a:srgbClr val="623791"/>
            </a:solidFill>
            <a:prstDash val="solid"/>
            <a:round/>
            <a:headEnd len="sm" w="sm" type="none"/>
            <a:tailEnd len="sm" w="sm" type="none"/>
          </a:ln>
        </p:spPr>
        <p:txBody>
          <a:bodyPr anchorCtr="0" anchor="t" bIns="91425" lIns="182875" spcFirstLastPara="1" rIns="182875" wrap="square" tIns="91425">
            <a:noAutofit/>
          </a:bodyPr>
          <a:lstStyle/>
          <a:p>
            <a:pPr indent="-306388" lvl="0" marL="457200" rtl="0" algn="l">
              <a:spcBef>
                <a:spcPts val="0"/>
              </a:spcBef>
              <a:spcAft>
                <a:spcPts val="0"/>
              </a:spcAft>
              <a:buSzPts val="1225"/>
              <a:buChar char="●"/>
            </a:pPr>
            <a:r>
              <a:rPr lang="en" sz="1225"/>
              <a:t>Pre-service curricula slow to recognise expanded roles</a:t>
            </a:r>
            <a:endParaRPr sz="1225"/>
          </a:p>
          <a:p>
            <a:pPr indent="-306388" lvl="0" marL="457200" rtl="0" algn="l">
              <a:spcBef>
                <a:spcPts val="0"/>
              </a:spcBef>
              <a:spcAft>
                <a:spcPts val="0"/>
              </a:spcAft>
              <a:buSzPts val="1225"/>
              <a:buChar char="●"/>
            </a:pPr>
            <a:r>
              <a:rPr lang="en" sz="1225"/>
              <a:t>Few structured prescribing programmes for nurses and pharmacists</a:t>
            </a:r>
            <a:endParaRPr sz="1225"/>
          </a:p>
          <a:p>
            <a:pPr indent="-306388" lvl="0" marL="457200" rtl="0" algn="l">
              <a:spcBef>
                <a:spcPts val="0"/>
              </a:spcBef>
              <a:spcAft>
                <a:spcPts val="0"/>
              </a:spcAft>
              <a:buSzPts val="1225"/>
              <a:buChar char="●"/>
            </a:pPr>
            <a:r>
              <a:rPr lang="en" sz="1225"/>
              <a:t>Limited supervised practice, mentorship, and CPD pathways</a:t>
            </a:r>
            <a:endParaRPr sz="1225"/>
          </a:p>
          <a:p>
            <a:pPr indent="-306388" lvl="0" marL="457200" rtl="0" algn="l">
              <a:spcBef>
                <a:spcPts val="0"/>
              </a:spcBef>
              <a:spcAft>
                <a:spcPts val="0"/>
              </a:spcAft>
              <a:buSzPts val="1225"/>
              <a:buChar char="●"/>
            </a:pPr>
            <a:r>
              <a:rPr lang="en" sz="1225"/>
              <a:t>Interprofessional learning largely absent from training environments</a:t>
            </a:r>
            <a:endParaRPr sz="1225"/>
          </a:p>
        </p:txBody>
      </p:sp>
      <p:pic>
        <p:nvPicPr>
          <p:cNvPr id="447" name="Google Shape;447;g3e114453f6b_0_19"/>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448" name="Google Shape;448;g3e114453f6b_0_19"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
        <p:nvSpPr>
          <p:cNvPr id="449" name="Google Shape;449;g3e114453f6b_0_19"/>
          <p:cNvSpPr txBox="1"/>
          <p:nvPr>
            <p:ph idx="3" type="subTitle"/>
          </p:nvPr>
        </p:nvSpPr>
        <p:spPr>
          <a:xfrm>
            <a:off x="301800" y="3663675"/>
            <a:ext cx="8572800" cy="639900"/>
          </a:xfrm>
          <a:prstGeom prst="rect">
            <a:avLst/>
          </a:prstGeom>
        </p:spPr>
        <p:txBody>
          <a:bodyPr anchorCtr="0" anchor="b" bIns="91425" lIns="182875" spcFirstLastPara="1" rIns="182875" wrap="square" tIns="91425">
            <a:normAutofit fontScale="85000"/>
          </a:bodyPr>
          <a:lstStyle/>
          <a:p>
            <a:pPr indent="0" lvl="0" marL="0" rtl="0" algn="ctr">
              <a:spcBef>
                <a:spcPts val="0"/>
              </a:spcBef>
              <a:spcAft>
                <a:spcPts val="1200"/>
              </a:spcAft>
              <a:buNone/>
            </a:pPr>
            <a:r>
              <a:rPr i="1" lang="en"/>
              <a:t>The gap between mandate and competence is the workforce question.</a:t>
            </a:r>
            <a:endParaRPr i="1"/>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3e114453f6b_0_30"/>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Three Questions for Every Workforce Investment</a:t>
            </a:r>
            <a:endParaRPr/>
          </a:p>
        </p:txBody>
      </p:sp>
      <p:sp>
        <p:nvSpPr>
          <p:cNvPr id="455" name="Google Shape;455;g3e114453f6b_0_30"/>
          <p:cNvSpPr txBox="1"/>
          <p:nvPr>
            <p:ph idx="1" type="body"/>
          </p:nvPr>
        </p:nvSpPr>
        <p:spPr>
          <a:xfrm>
            <a:off x="6198950" y="1152475"/>
            <a:ext cx="2633400" cy="3045300"/>
          </a:xfrm>
          <a:prstGeom prst="rect">
            <a:avLst/>
          </a:prstGeom>
          <a:solidFill>
            <a:srgbClr val="F0CB5E"/>
          </a:solidFill>
        </p:spPr>
        <p:txBody>
          <a:bodyPr anchorCtr="0" anchor="t" bIns="91425" lIns="91425" spcFirstLastPara="1" rIns="91425" wrap="square" tIns="91425">
            <a:normAutofit/>
          </a:bodyPr>
          <a:lstStyle/>
          <a:p>
            <a:pPr indent="0" lvl="0" marL="0" rtl="0" algn="l">
              <a:spcBef>
                <a:spcPts val="0"/>
              </a:spcBef>
              <a:spcAft>
                <a:spcPts val="1200"/>
              </a:spcAft>
              <a:buNone/>
            </a:pPr>
            <a:r>
              <a:rPr b="1" lang="en" sz="1700">
                <a:solidFill>
                  <a:srgbClr val="623791"/>
                </a:solidFill>
              </a:rPr>
              <a:t>3) Training designed for African realities</a:t>
            </a:r>
            <a:br>
              <a:rPr b="1" lang="en" sz="1700"/>
            </a:br>
            <a:br>
              <a:rPr b="1" lang="en" sz="1400"/>
            </a:br>
            <a:r>
              <a:rPr b="1" lang="en" sz="1400"/>
              <a:t>Disease burden, supply chains, regulatory maturity and cadre mix vary across our 54 countries. Generic models break on contact with our systems.</a:t>
            </a:r>
            <a:endParaRPr b="1" sz="1400"/>
          </a:p>
        </p:txBody>
      </p:sp>
      <p:sp>
        <p:nvSpPr>
          <p:cNvPr id="456" name="Google Shape;456;g3e114453f6b_0_30"/>
          <p:cNvSpPr txBox="1"/>
          <p:nvPr>
            <p:ph idx="1" type="body"/>
          </p:nvPr>
        </p:nvSpPr>
        <p:spPr>
          <a:xfrm>
            <a:off x="311725" y="1152475"/>
            <a:ext cx="2633400" cy="3045300"/>
          </a:xfrm>
          <a:prstGeom prst="rect">
            <a:avLst/>
          </a:prstGeom>
          <a:solidFill>
            <a:srgbClr val="F0CB5E"/>
          </a:solidFill>
        </p:spPr>
        <p:txBody>
          <a:bodyPr anchorCtr="0" anchor="t" bIns="91425" lIns="91425" spcFirstLastPara="1" rIns="91425" wrap="square" tIns="91425">
            <a:normAutofit/>
          </a:bodyPr>
          <a:lstStyle/>
          <a:p>
            <a:pPr indent="0" lvl="0" marL="0" rtl="0" algn="l">
              <a:spcBef>
                <a:spcPts val="0"/>
              </a:spcBef>
              <a:spcAft>
                <a:spcPts val="1200"/>
              </a:spcAft>
              <a:buNone/>
            </a:pPr>
            <a:r>
              <a:rPr b="1" lang="en" sz="1700">
                <a:solidFill>
                  <a:srgbClr val="623791"/>
                </a:solidFill>
              </a:rPr>
              <a:t>1) </a:t>
            </a:r>
            <a:r>
              <a:rPr b="1" lang="en" sz="1700">
                <a:solidFill>
                  <a:srgbClr val="623791"/>
                </a:solidFill>
              </a:rPr>
              <a:t>Training that returns more health than it costs </a:t>
            </a:r>
            <a:br>
              <a:rPr b="1" lang="en" sz="1700">
                <a:solidFill>
                  <a:srgbClr val="623791"/>
                </a:solidFill>
              </a:rPr>
            </a:br>
            <a:br>
              <a:rPr b="1" lang="en" sz="1400"/>
            </a:br>
            <a:r>
              <a:rPr b="1" lang="en" sz="1400"/>
              <a:t>African systems run on lean budgets. Every dollar of pre-service and in-service training must show measurable returns in coverage, quality and retention.</a:t>
            </a:r>
            <a:endParaRPr b="1" sz="1400"/>
          </a:p>
        </p:txBody>
      </p:sp>
      <p:sp>
        <p:nvSpPr>
          <p:cNvPr id="457" name="Google Shape;457;g3e114453f6b_0_30"/>
          <p:cNvSpPr txBox="1"/>
          <p:nvPr>
            <p:ph idx="1" type="body"/>
          </p:nvPr>
        </p:nvSpPr>
        <p:spPr>
          <a:xfrm>
            <a:off x="3255338" y="1152475"/>
            <a:ext cx="2633400" cy="3045300"/>
          </a:xfrm>
          <a:prstGeom prst="rect">
            <a:avLst/>
          </a:prstGeom>
          <a:solidFill>
            <a:srgbClr val="623791"/>
          </a:solidFill>
        </p:spPr>
        <p:txBody>
          <a:bodyPr anchorCtr="0" anchor="t" bIns="91425" lIns="91425" spcFirstLastPara="1" rIns="91425" wrap="square" tIns="91425">
            <a:normAutofit/>
          </a:bodyPr>
          <a:lstStyle/>
          <a:p>
            <a:pPr indent="0" lvl="0" marL="0" rtl="0" algn="l">
              <a:spcBef>
                <a:spcPts val="0"/>
              </a:spcBef>
              <a:spcAft>
                <a:spcPts val="1200"/>
              </a:spcAft>
              <a:buNone/>
            </a:pPr>
            <a:r>
              <a:rPr b="1" lang="en" sz="1700">
                <a:solidFill>
                  <a:srgbClr val="F0CB5E"/>
                </a:solidFill>
              </a:rPr>
              <a:t>2) Standards that travel across borders</a:t>
            </a:r>
            <a:br>
              <a:rPr b="1" lang="en" sz="1700"/>
            </a:br>
            <a:br>
              <a:rPr b="1" lang="en" sz="1400"/>
            </a:br>
            <a:r>
              <a:rPr b="1" lang="en" sz="1400">
                <a:solidFill>
                  <a:srgbClr val="FDFDFD"/>
                </a:solidFill>
              </a:rPr>
              <a:t>Fragmented curricula, regulation and accreditation slow workforce mobility and waste investment. Harmonization is the multiplier — within countries and across the continent.</a:t>
            </a:r>
            <a:endParaRPr b="1" sz="1400">
              <a:solidFill>
                <a:srgbClr val="FDFDFD"/>
              </a:solidFill>
            </a:endParaRPr>
          </a:p>
        </p:txBody>
      </p:sp>
      <p:pic>
        <p:nvPicPr>
          <p:cNvPr id="458" name="Google Shape;458;g3e114453f6b_0_30"/>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459" name="Google Shape;459;g3e114453f6b_0_30"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pic>
        <p:nvPicPr>
          <p:cNvPr id="460" name="Google Shape;460;g3e114453f6b_0_30"/>
          <p:cNvPicPr preferRelativeResize="0"/>
          <p:nvPr/>
        </p:nvPicPr>
        <p:blipFill>
          <a:blip r:embed="rId5">
            <a:alphaModFix/>
          </a:blip>
          <a:stretch>
            <a:fillRect/>
          </a:stretch>
        </p:blipFill>
        <p:spPr>
          <a:xfrm>
            <a:off x="8266600" y="3655775"/>
            <a:ext cx="454875" cy="454875"/>
          </a:xfrm>
          <a:prstGeom prst="rect">
            <a:avLst/>
          </a:prstGeom>
          <a:noFill/>
          <a:ln>
            <a:noFill/>
          </a:ln>
        </p:spPr>
      </p:pic>
      <p:pic>
        <p:nvPicPr>
          <p:cNvPr id="461" name="Google Shape;461;g3e114453f6b_0_30"/>
          <p:cNvPicPr preferRelativeResize="0"/>
          <p:nvPr/>
        </p:nvPicPr>
        <p:blipFill>
          <a:blip r:embed="rId6">
            <a:alphaModFix/>
          </a:blip>
          <a:stretch>
            <a:fillRect/>
          </a:stretch>
        </p:blipFill>
        <p:spPr>
          <a:xfrm>
            <a:off x="2376425" y="3655775"/>
            <a:ext cx="454875" cy="454875"/>
          </a:xfrm>
          <a:prstGeom prst="rect">
            <a:avLst/>
          </a:prstGeom>
          <a:noFill/>
          <a:ln>
            <a:noFill/>
          </a:ln>
        </p:spPr>
      </p:pic>
      <p:pic>
        <p:nvPicPr>
          <p:cNvPr id="462" name="Google Shape;462;g3e114453f6b_0_30"/>
          <p:cNvPicPr preferRelativeResize="0"/>
          <p:nvPr/>
        </p:nvPicPr>
        <p:blipFill>
          <a:blip r:embed="rId7">
            <a:alphaModFix/>
          </a:blip>
          <a:stretch>
            <a:fillRect/>
          </a:stretch>
        </p:blipFill>
        <p:spPr>
          <a:xfrm>
            <a:off x="5335825" y="3655775"/>
            <a:ext cx="454874" cy="4548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3e114453f6b_0_46"/>
          <p:cNvSpPr txBox="1"/>
          <p:nvPr>
            <p:ph idx="1" type="body"/>
          </p:nvPr>
        </p:nvSpPr>
        <p:spPr>
          <a:xfrm>
            <a:off x="311725" y="2864150"/>
            <a:ext cx="8520600" cy="1333500"/>
          </a:xfrm>
          <a:prstGeom prst="rect">
            <a:avLst/>
          </a:prstGeom>
          <a:solidFill>
            <a:srgbClr val="E4DFEE"/>
          </a:solidFill>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935"/>
              <a:buNone/>
            </a:pPr>
            <a:r>
              <a:rPr b="1" lang="en" sz="1430"/>
              <a:t>What this means for prescribing training:</a:t>
            </a:r>
            <a:endParaRPr b="1" sz="1430"/>
          </a:p>
          <a:p>
            <a:pPr indent="-319405" lvl="0" marL="457200" rtl="0" algn="l">
              <a:lnSpc>
                <a:spcPct val="115000"/>
              </a:lnSpc>
              <a:spcBef>
                <a:spcPts val="1200"/>
              </a:spcBef>
              <a:spcAft>
                <a:spcPts val="0"/>
              </a:spcAft>
              <a:buSzPts val="1430"/>
              <a:buChar char="●"/>
            </a:pPr>
            <a:r>
              <a:rPr lang="en" sz="1430"/>
              <a:t>Train at the cadre level where prescribing actually happens — nurses and pharmacists in PHC.</a:t>
            </a:r>
            <a:endParaRPr sz="1430"/>
          </a:p>
          <a:p>
            <a:pPr indent="-319405" lvl="0" marL="457200" rtl="0" algn="l">
              <a:lnSpc>
                <a:spcPct val="115000"/>
              </a:lnSpc>
              <a:spcBef>
                <a:spcPts val="0"/>
              </a:spcBef>
              <a:spcAft>
                <a:spcPts val="0"/>
              </a:spcAft>
              <a:buSzPts val="1430"/>
              <a:buChar char="●"/>
            </a:pPr>
            <a:r>
              <a:rPr lang="en" sz="1430"/>
              <a:t>Embed CPD into the job, not as a one-off course. Short, structured, supervised, repeated.</a:t>
            </a:r>
            <a:endParaRPr sz="1430"/>
          </a:p>
          <a:p>
            <a:pPr indent="-319405" lvl="0" marL="457200" rtl="0" algn="l">
              <a:lnSpc>
                <a:spcPct val="115000"/>
              </a:lnSpc>
              <a:spcBef>
                <a:spcPts val="0"/>
              </a:spcBef>
              <a:spcAft>
                <a:spcPts val="0"/>
              </a:spcAft>
              <a:buSzPts val="1430"/>
              <a:buChar char="●"/>
            </a:pPr>
            <a:r>
              <a:rPr lang="en" sz="1430"/>
              <a:t>Stop paying twice — for fragmented donor curricula and again to retrain when staff move countries.</a:t>
            </a:r>
            <a:endParaRPr sz="1430"/>
          </a:p>
        </p:txBody>
      </p:sp>
      <p:sp>
        <p:nvSpPr>
          <p:cNvPr id="468" name="Google Shape;468;g3e114453f6b_0_46"/>
          <p:cNvSpPr txBox="1"/>
          <p:nvPr>
            <p:ph type="title"/>
          </p:nvPr>
        </p:nvSpPr>
        <p:spPr>
          <a:xfrm>
            <a:off x="259650" y="99300"/>
            <a:ext cx="8572800" cy="62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t>Workforce training is the highest-leverage health investment we are not making at scale.</a:t>
            </a:r>
            <a:endParaRPr sz="2500"/>
          </a:p>
        </p:txBody>
      </p:sp>
      <p:sp>
        <p:nvSpPr>
          <p:cNvPr id="469" name="Google Shape;469;g3e114453f6b_0_46"/>
          <p:cNvSpPr txBox="1"/>
          <p:nvPr>
            <p:ph idx="1" type="body"/>
          </p:nvPr>
        </p:nvSpPr>
        <p:spPr>
          <a:xfrm>
            <a:off x="6198950" y="1152475"/>
            <a:ext cx="2633400" cy="1474500"/>
          </a:xfrm>
          <a:prstGeom prst="rect">
            <a:avLst/>
          </a:prstGeom>
          <a:solidFill>
            <a:srgbClr val="623791"/>
          </a:solidFill>
        </p:spPr>
        <p:txBody>
          <a:bodyPr anchorCtr="0" anchor="t" bIns="91425" lIns="91425" spcFirstLastPara="1" rIns="91425" wrap="square" tIns="91425">
            <a:normAutofit/>
          </a:bodyPr>
          <a:lstStyle/>
          <a:p>
            <a:pPr indent="0" lvl="0" marL="0" rtl="0" algn="ctr">
              <a:spcBef>
                <a:spcPts val="0"/>
              </a:spcBef>
              <a:spcAft>
                <a:spcPts val="1200"/>
              </a:spcAft>
              <a:buNone/>
            </a:pPr>
            <a:r>
              <a:rPr b="1" lang="en" sz="2400">
                <a:solidFill>
                  <a:srgbClr val="F0CB5E"/>
                </a:solidFill>
              </a:rPr>
              <a:t>1:3</a:t>
            </a:r>
            <a:br>
              <a:rPr b="1" lang="en">
                <a:solidFill>
                  <a:srgbClr val="FDFDFD"/>
                </a:solidFill>
              </a:rPr>
            </a:br>
            <a:r>
              <a:rPr b="1" lang="en" sz="1200">
                <a:solidFill>
                  <a:srgbClr val="FDFDFD"/>
                </a:solidFill>
              </a:rPr>
              <a:t>ratio of training a nurse prescriber relative to the cost of equivalent physician-led care delivery</a:t>
            </a:r>
            <a:endParaRPr b="1" sz="1200">
              <a:solidFill>
                <a:srgbClr val="623791"/>
              </a:solidFill>
            </a:endParaRPr>
          </a:p>
        </p:txBody>
      </p:sp>
      <p:sp>
        <p:nvSpPr>
          <p:cNvPr id="470" name="Google Shape;470;g3e114453f6b_0_46"/>
          <p:cNvSpPr txBox="1"/>
          <p:nvPr>
            <p:ph idx="1" type="body"/>
          </p:nvPr>
        </p:nvSpPr>
        <p:spPr>
          <a:xfrm>
            <a:off x="311725" y="1152475"/>
            <a:ext cx="2633400" cy="1474500"/>
          </a:xfrm>
          <a:prstGeom prst="rect">
            <a:avLst/>
          </a:prstGeom>
          <a:solidFill>
            <a:srgbClr val="623791"/>
          </a:solidFill>
        </p:spPr>
        <p:txBody>
          <a:bodyPr anchorCtr="0" anchor="t" bIns="91425" lIns="91425" spcFirstLastPara="1" rIns="91425" wrap="square" tIns="91425">
            <a:normAutofit/>
          </a:bodyPr>
          <a:lstStyle/>
          <a:p>
            <a:pPr indent="0" lvl="0" marL="0" rtl="0" algn="ctr">
              <a:spcBef>
                <a:spcPts val="0"/>
              </a:spcBef>
              <a:spcAft>
                <a:spcPts val="1200"/>
              </a:spcAft>
              <a:buNone/>
            </a:pPr>
            <a:r>
              <a:rPr b="1" lang="en" sz="2400">
                <a:solidFill>
                  <a:srgbClr val="F0CB5E"/>
                </a:solidFill>
              </a:rPr>
              <a:t>9x</a:t>
            </a:r>
            <a:br>
              <a:rPr b="1" lang="en">
                <a:solidFill>
                  <a:srgbClr val="FDFDFD"/>
                </a:solidFill>
              </a:rPr>
            </a:br>
            <a:r>
              <a:rPr b="1" lang="en" sz="1200">
                <a:solidFill>
                  <a:srgbClr val="FDFDFD"/>
                </a:solidFill>
              </a:rPr>
              <a:t>return on every dollar invested</a:t>
            </a:r>
            <a:br>
              <a:rPr b="1" lang="en" sz="1200">
                <a:solidFill>
                  <a:srgbClr val="FDFDFD"/>
                </a:solidFill>
              </a:rPr>
            </a:br>
            <a:r>
              <a:rPr b="1" lang="en" sz="1200">
                <a:solidFill>
                  <a:srgbClr val="FDFDFD"/>
                </a:solidFill>
              </a:rPr>
              <a:t>in health workforce education</a:t>
            </a:r>
            <a:br>
              <a:rPr b="1" lang="en" sz="1200">
                <a:solidFill>
                  <a:srgbClr val="FDFDFD"/>
                </a:solidFill>
              </a:rPr>
            </a:br>
            <a:r>
              <a:rPr b="1" lang="en" sz="1200">
                <a:solidFill>
                  <a:srgbClr val="FDFDFD"/>
                </a:solidFill>
              </a:rPr>
              <a:t>and employment</a:t>
            </a:r>
            <a:br>
              <a:rPr b="1" lang="en" sz="1200">
                <a:solidFill>
                  <a:srgbClr val="FDFDFD"/>
                </a:solidFill>
              </a:rPr>
            </a:br>
            <a:r>
              <a:rPr lang="en" sz="800">
                <a:solidFill>
                  <a:srgbClr val="FDFDFD"/>
                </a:solidFill>
              </a:rPr>
              <a:t>(WHO/Lancet Commission)</a:t>
            </a:r>
            <a:endParaRPr sz="800">
              <a:solidFill>
                <a:srgbClr val="FDFDFD"/>
              </a:solidFill>
            </a:endParaRPr>
          </a:p>
        </p:txBody>
      </p:sp>
      <p:sp>
        <p:nvSpPr>
          <p:cNvPr id="471" name="Google Shape;471;g3e114453f6b_0_46"/>
          <p:cNvSpPr txBox="1"/>
          <p:nvPr>
            <p:ph idx="1" type="body"/>
          </p:nvPr>
        </p:nvSpPr>
        <p:spPr>
          <a:xfrm>
            <a:off x="3255350" y="1152475"/>
            <a:ext cx="2633400" cy="1474500"/>
          </a:xfrm>
          <a:prstGeom prst="rect">
            <a:avLst/>
          </a:prstGeom>
          <a:solidFill>
            <a:srgbClr val="F0CB5E"/>
          </a:solidFill>
        </p:spPr>
        <p:txBody>
          <a:bodyPr anchorCtr="0" anchor="t" bIns="91425" lIns="91425" spcFirstLastPara="1" rIns="91425" wrap="square" tIns="91425">
            <a:normAutofit/>
          </a:bodyPr>
          <a:lstStyle/>
          <a:p>
            <a:pPr indent="0" lvl="0" marL="0" rtl="0" algn="ctr">
              <a:lnSpc>
                <a:spcPct val="115000"/>
              </a:lnSpc>
              <a:spcBef>
                <a:spcPts val="0"/>
              </a:spcBef>
              <a:spcAft>
                <a:spcPts val="1200"/>
              </a:spcAft>
              <a:buNone/>
            </a:pPr>
            <a:r>
              <a:rPr b="1" lang="en" sz="2400">
                <a:solidFill>
                  <a:srgbClr val="623791"/>
                </a:solidFill>
              </a:rPr>
              <a:t>44%</a:t>
            </a:r>
            <a:br>
              <a:rPr b="1" lang="en">
                <a:solidFill>
                  <a:srgbClr val="2C2C2C"/>
                </a:solidFill>
              </a:rPr>
            </a:br>
            <a:r>
              <a:rPr b="1" lang="en" sz="1200">
                <a:solidFill>
                  <a:srgbClr val="2C2C2C"/>
                </a:solidFill>
              </a:rPr>
              <a:t>of WHO Member States report</a:t>
            </a:r>
            <a:br>
              <a:rPr b="1" lang="en" sz="1200">
                <a:solidFill>
                  <a:srgbClr val="2C2C2C"/>
                </a:solidFill>
              </a:rPr>
            </a:br>
            <a:r>
              <a:rPr b="1" lang="en" sz="1200">
                <a:solidFill>
                  <a:srgbClr val="2C2C2C"/>
                </a:solidFill>
              </a:rPr>
              <a:t>fewer than 1 medical doctor per 1,000 population — Africa carries</a:t>
            </a:r>
            <a:br>
              <a:rPr b="1" lang="en" sz="1200">
                <a:solidFill>
                  <a:srgbClr val="2C2C2C"/>
                </a:solidFill>
              </a:rPr>
            </a:br>
            <a:r>
              <a:rPr b="1" lang="en" sz="1200">
                <a:solidFill>
                  <a:srgbClr val="2C2C2C"/>
                </a:solidFill>
              </a:rPr>
              <a:t>the deepest gap</a:t>
            </a:r>
            <a:endParaRPr b="1" sz="1200">
              <a:solidFill>
                <a:srgbClr val="2C2C2C"/>
              </a:solidFill>
            </a:endParaRPr>
          </a:p>
        </p:txBody>
      </p:sp>
      <p:pic>
        <p:nvPicPr>
          <p:cNvPr id="472" name="Google Shape;472;g3e114453f6b_0_46"/>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473" name="Google Shape;473;g3e114453f6b_0_46"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3e114453f6b_0_56"/>
          <p:cNvSpPr txBox="1"/>
          <p:nvPr>
            <p:ph idx="2" type="body"/>
          </p:nvPr>
        </p:nvSpPr>
        <p:spPr>
          <a:xfrm>
            <a:off x="311725" y="1731250"/>
            <a:ext cx="3888600" cy="2548500"/>
          </a:xfrm>
          <a:prstGeom prst="rect">
            <a:avLst/>
          </a:prstGeom>
        </p:spPr>
        <p:txBody>
          <a:bodyPr anchorCtr="0" anchor="t" bIns="91425" lIns="182875" spcFirstLastPara="1" rIns="182875" wrap="square" tIns="91425">
            <a:normAutofit/>
          </a:bodyPr>
          <a:lstStyle/>
          <a:p>
            <a:pPr indent="-304800" lvl="0" marL="457200" rtl="0" algn="l">
              <a:spcBef>
                <a:spcPts val="0"/>
              </a:spcBef>
              <a:spcAft>
                <a:spcPts val="0"/>
              </a:spcAft>
              <a:buSzPts val="1200"/>
              <a:buChar char="●"/>
            </a:pPr>
            <a:r>
              <a:rPr b="1" lang="en" sz="1200"/>
              <a:t>Curricula: </a:t>
            </a:r>
            <a:r>
              <a:rPr lang="en" sz="1200"/>
              <a:t>Each country writes prescribing curricula from scratch — same competencies, 54 versions.</a:t>
            </a:r>
            <a:endParaRPr sz="1200"/>
          </a:p>
          <a:p>
            <a:pPr indent="-304800" lvl="0" marL="457200" rtl="0" algn="l">
              <a:spcBef>
                <a:spcPts val="0"/>
              </a:spcBef>
              <a:spcAft>
                <a:spcPts val="0"/>
              </a:spcAft>
              <a:buSzPts val="1200"/>
              <a:buChar char="●"/>
            </a:pPr>
            <a:r>
              <a:rPr b="1" lang="en" sz="1200"/>
              <a:t>Regulation: </a:t>
            </a:r>
            <a:r>
              <a:rPr lang="en" sz="1200"/>
              <a:t>Scope of practice for nurse and pharmacist prescribing varies country to country, sometimes facility to facility.</a:t>
            </a:r>
            <a:endParaRPr sz="1200"/>
          </a:p>
          <a:p>
            <a:pPr indent="-304800" lvl="0" marL="457200" rtl="0" algn="l">
              <a:spcBef>
                <a:spcPts val="0"/>
              </a:spcBef>
              <a:spcAft>
                <a:spcPts val="0"/>
              </a:spcAft>
              <a:buSzPts val="1200"/>
              <a:buChar char="●"/>
            </a:pPr>
            <a:r>
              <a:rPr b="1" lang="en" sz="1200"/>
              <a:t>Accreditation: </a:t>
            </a:r>
            <a:r>
              <a:rPr lang="en" sz="1200"/>
              <a:t>No common quality benchmark for prescribing programmes. Graduates cannot move; employers cannot trust.</a:t>
            </a:r>
            <a:endParaRPr sz="1200"/>
          </a:p>
          <a:p>
            <a:pPr indent="-304800" lvl="0" marL="457200" rtl="0" algn="l">
              <a:spcBef>
                <a:spcPts val="0"/>
              </a:spcBef>
              <a:spcAft>
                <a:spcPts val="0"/>
              </a:spcAft>
              <a:buSzPts val="1200"/>
              <a:buChar char="●"/>
            </a:pPr>
            <a:r>
              <a:rPr b="1" lang="en" sz="1200"/>
              <a:t>CPD systems:</a:t>
            </a:r>
            <a:r>
              <a:rPr lang="en" sz="1200"/>
              <a:t> CPD requirements differ by regulator, creating duplication and gaps.</a:t>
            </a:r>
            <a:endParaRPr sz="1200"/>
          </a:p>
        </p:txBody>
      </p:sp>
      <p:sp>
        <p:nvSpPr>
          <p:cNvPr id="479" name="Google Shape;479;g3e114453f6b_0_56"/>
          <p:cNvSpPr txBox="1"/>
          <p:nvPr>
            <p:ph type="title"/>
          </p:nvPr>
        </p:nvSpPr>
        <p:spPr>
          <a:xfrm>
            <a:off x="259650" y="99300"/>
            <a:ext cx="8572800" cy="62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t>Fragmentation is the tax we pay for every uncoordinated training programme.</a:t>
            </a:r>
            <a:endParaRPr sz="2500"/>
          </a:p>
        </p:txBody>
      </p:sp>
      <p:sp>
        <p:nvSpPr>
          <p:cNvPr id="480" name="Google Shape;480;g3e114453f6b_0_56"/>
          <p:cNvSpPr txBox="1"/>
          <p:nvPr>
            <p:ph idx="1" type="subTitle"/>
          </p:nvPr>
        </p:nvSpPr>
        <p:spPr>
          <a:xfrm>
            <a:off x="311725" y="1152400"/>
            <a:ext cx="3888600" cy="625500"/>
          </a:xfrm>
          <a:prstGeom prst="rect">
            <a:avLst/>
          </a:prstGeom>
        </p:spPr>
        <p:txBody>
          <a:bodyPr anchorCtr="0" anchor="t" bIns="91425" lIns="182875" spcFirstLastPara="1" rIns="182875" wrap="square" tIns="91425">
            <a:normAutofit fontScale="85000"/>
          </a:bodyPr>
          <a:lstStyle/>
          <a:p>
            <a:pPr indent="0" lvl="0" marL="0" rtl="0" algn="l">
              <a:spcBef>
                <a:spcPts val="0"/>
              </a:spcBef>
              <a:spcAft>
                <a:spcPts val="1200"/>
              </a:spcAft>
              <a:buNone/>
            </a:pPr>
            <a:r>
              <a:rPr lang="en"/>
              <a:t>Where the fragmentation sits:</a:t>
            </a:r>
            <a:endParaRPr/>
          </a:p>
        </p:txBody>
      </p:sp>
      <p:sp>
        <p:nvSpPr>
          <p:cNvPr id="481" name="Google Shape;481;g3e114453f6b_0_56"/>
          <p:cNvSpPr txBox="1"/>
          <p:nvPr>
            <p:ph idx="3" type="subTitle"/>
          </p:nvPr>
        </p:nvSpPr>
        <p:spPr>
          <a:xfrm>
            <a:off x="4943700" y="1152475"/>
            <a:ext cx="3888600" cy="625500"/>
          </a:xfrm>
          <a:prstGeom prst="rect">
            <a:avLst/>
          </a:prstGeom>
        </p:spPr>
        <p:txBody>
          <a:bodyPr anchorCtr="0" anchor="t" bIns="91425" lIns="182875" spcFirstLastPara="1" rIns="182875" wrap="square" tIns="91425">
            <a:normAutofit/>
          </a:bodyPr>
          <a:lstStyle/>
          <a:p>
            <a:pPr indent="0" lvl="0" marL="0" rtl="0" algn="l">
              <a:spcBef>
                <a:spcPts val="0"/>
              </a:spcBef>
              <a:spcAft>
                <a:spcPts val="1200"/>
              </a:spcAft>
              <a:buNone/>
            </a:pPr>
            <a:r>
              <a:rPr lang="en" sz="2000"/>
              <a:t>The cost we’re paying:</a:t>
            </a:r>
            <a:endParaRPr sz="2000"/>
          </a:p>
        </p:txBody>
      </p:sp>
      <p:sp>
        <p:nvSpPr>
          <p:cNvPr id="482" name="Google Shape;482;g3e114453f6b_0_56"/>
          <p:cNvSpPr txBox="1"/>
          <p:nvPr>
            <p:ph idx="4" type="body"/>
          </p:nvPr>
        </p:nvSpPr>
        <p:spPr>
          <a:xfrm>
            <a:off x="4943700" y="1731250"/>
            <a:ext cx="3888600" cy="2548500"/>
          </a:xfrm>
          <a:prstGeom prst="rect">
            <a:avLst/>
          </a:prstGeom>
        </p:spPr>
        <p:txBody>
          <a:bodyPr anchorCtr="0" anchor="t" bIns="91425" lIns="182875" spcFirstLastPara="1" rIns="182875" wrap="square" tIns="91425">
            <a:normAutofit/>
          </a:bodyPr>
          <a:lstStyle/>
          <a:p>
            <a:pPr indent="-323850" lvl="0" marL="457200" rtl="0" algn="l">
              <a:lnSpc>
                <a:spcPct val="115000"/>
              </a:lnSpc>
              <a:spcBef>
                <a:spcPts val="0"/>
              </a:spcBef>
              <a:spcAft>
                <a:spcPts val="0"/>
              </a:spcAft>
              <a:buSzPts val="1500"/>
              <a:buAutoNum type="arabicParenR"/>
            </a:pPr>
            <a:r>
              <a:rPr b="1" lang="en" sz="1500"/>
              <a:t>Workforce cannot move legitimately across borders — even within Regional Economic Communities</a:t>
            </a:r>
            <a:endParaRPr b="1" sz="1500"/>
          </a:p>
          <a:p>
            <a:pPr indent="-323850" lvl="0" marL="457200" rtl="0" algn="l">
              <a:lnSpc>
                <a:spcPct val="115000"/>
              </a:lnSpc>
              <a:spcBef>
                <a:spcPts val="0"/>
              </a:spcBef>
              <a:spcAft>
                <a:spcPts val="0"/>
              </a:spcAft>
              <a:buSzPts val="1500"/>
              <a:buAutoNum type="arabicParenR"/>
            </a:pPr>
            <a:r>
              <a:rPr b="1" lang="en" sz="1500"/>
              <a:t>Donors fund parallel curricula in neighbouring countries</a:t>
            </a:r>
            <a:endParaRPr b="1" sz="1500"/>
          </a:p>
          <a:p>
            <a:pPr indent="-323850" lvl="0" marL="457200" rtl="0" algn="l">
              <a:lnSpc>
                <a:spcPct val="115000"/>
              </a:lnSpc>
              <a:spcBef>
                <a:spcPts val="0"/>
              </a:spcBef>
              <a:spcAft>
                <a:spcPts val="0"/>
              </a:spcAft>
              <a:buSzPts val="1500"/>
              <a:buAutoNum type="arabicParenR"/>
            </a:pPr>
            <a:r>
              <a:rPr b="1" lang="en" sz="1500"/>
              <a:t>Quality varies dramatically; patients carry the risk</a:t>
            </a:r>
            <a:endParaRPr b="1" sz="1500"/>
          </a:p>
          <a:p>
            <a:pPr indent="-323850" lvl="0" marL="457200" rtl="0" algn="l">
              <a:lnSpc>
                <a:spcPct val="115000"/>
              </a:lnSpc>
              <a:spcBef>
                <a:spcPts val="0"/>
              </a:spcBef>
              <a:spcAft>
                <a:spcPts val="0"/>
              </a:spcAft>
              <a:buSzPts val="1500"/>
              <a:buAutoNum type="arabicParenR"/>
            </a:pPr>
            <a:r>
              <a:rPr b="1" lang="en" sz="1500"/>
              <a:t>Continental-scale benefits never materialise</a:t>
            </a:r>
            <a:endParaRPr b="1" sz="1500"/>
          </a:p>
        </p:txBody>
      </p:sp>
      <p:pic>
        <p:nvPicPr>
          <p:cNvPr id="483" name="Google Shape;483;g3e114453f6b_0_56"/>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484" name="Google Shape;484;g3e114453f6b_0_56"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3e114453f6b_0_66"/>
          <p:cNvSpPr txBox="1"/>
          <p:nvPr>
            <p:ph type="title"/>
          </p:nvPr>
        </p:nvSpPr>
        <p:spPr>
          <a:xfrm>
            <a:off x="259650" y="99300"/>
            <a:ext cx="8572800" cy="62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t>Building Continental Architecture for</a:t>
            </a:r>
            <a:br>
              <a:rPr lang="en" sz="2500"/>
            </a:br>
            <a:r>
              <a:rPr lang="en" sz="2500"/>
              <a:t>Health Professions Education </a:t>
            </a:r>
            <a:endParaRPr sz="2500"/>
          </a:p>
        </p:txBody>
      </p:sp>
      <p:sp>
        <p:nvSpPr>
          <p:cNvPr id="490" name="Google Shape;490;g3e114453f6b_0_66"/>
          <p:cNvSpPr txBox="1"/>
          <p:nvPr>
            <p:ph idx="1" type="body"/>
          </p:nvPr>
        </p:nvSpPr>
        <p:spPr>
          <a:xfrm>
            <a:off x="311725" y="1152475"/>
            <a:ext cx="8520600" cy="3045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Selected AFREhealth instruments relevant to prescribing and medicines management:</a:t>
            </a:r>
            <a:endParaRPr/>
          </a:p>
          <a:p>
            <a:pPr indent="-342900" lvl="0" marL="457200" rtl="0" algn="l">
              <a:spcBef>
                <a:spcPts val="1200"/>
              </a:spcBef>
              <a:spcAft>
                <a:spcPts val="0"/>
              </a:spcAft>
              <a:buSzPts val="1800"/>
              <a:buChar char="●"/>
            </a:pPr>
            <a:r>
              <a:rPr b="1" lang="en">
                <a:solidFill>
                  <a:srgbClr val="623791"/>
                </a:solidFill>
              </a:rPr>
              <a:t>AHPEQS - Africa Health Professions Education Quality Standard</a:t>
            </a:r>
            <a:r>
              <a:rPr b="1" lang="en"/>
              <a:t>s</a:t>
            </a:r>
            <a:br>
              <a:rPr b="1" lang="en"/>
            </a:br>
            <a:r>
              <a:rPr lang="en"/>
              <a:t>Common accreditation framework for nursing, medical and pharmacy education — so a programme accredited in Kigali means the same in Kumasi or Nairobi.</a:t>
            </a:r>
            <a:endParaRPr/>
          </a:p>
          <a:p>
            <a:pPr indent="-342900" lvl="0" marL="457200" rtl="0" algn="l">
              <a:spcBef>
                <a:spcPts val="0"/>
              </a:spcBef>
              <a:spcAft>
                <a:spcPts val="0"/>
              </a:spcAft>
              <a:buSzPts val="1800"/>
              <a:buChar char="●"/>
            </a:pPr>
            <a:r>
              <a:rPr b="1" lang="en">
                <a:solidFill>
                  <a:srgbClr val="623791"/>
                </a:solidFill>
              </a:rPr>
              <a:t>MHRHL - Master's in Health Research and Health Leadership Curriculum</a:t>
            </a:r>
            <a:br>
              <a:rPr b="1" lang="en"/>
            </a:br>
            <a:r>
              <a:rPr lang="en"/>
              <a:t>WHO Africa Region consensus curriculum — demonstrating that pan-African competency frameworks can be agreed, harmonised and delivered.</a:t>
            </a:r>
            <a:endParaRPr/>
          </a:p>
        </p:txBody>
      </p:sp>
      <p:pic>
        <p:nvPicPr>
          <p:cNvPr id="491" name="Google Shape;491;g3e114453f6b_0_66"/>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492" name="Google Shape;492;g3e114453f6b_0_66"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3e114453f6b_0_76"/>
          <p:cNvSpPr txBox="1"/>
          <p:nvPr>
            <p:ph idx="1" type="body"/>
          </p:nvPr>
        </p:nvSpPr>
        <p:spPr>
          <a:xfrm>
            <a:off x="311725" y="3529275"/>
            <a:ext cx="8520600" cy="668400"/>
          </a:xfrm>
          <a:prstGeom prst="rect">
            <a:avLst/>
          </a:prstGeom>
          <a:solidFill>
            <a:srgbClr val="E4DFEE"/>
          </a:solidFill>
        </p:spPr>
        <p:txBody>
          <a:bodyPr anchorCtr="0" anchor="b" bIns="91425" lIns="91425" spcFirstLastPara="1" rIns="91425" wrap="square" tIns="91425">
            <a:normAutofit/>
          </a:bodyPr>
          <a:lstStyle/>
          <a:p>
            <a:pPr indent="0" lvl="0" marL="0" rtl="0" algn="ctr">
              <a:lnSpc>
                <a:spcPct val="115000"/>
              </a:lnSpc>
              <a:spcBef>
                <a:spcPts val="0"/>
              </a:spcBef>
              <a:spcAft>
                <a:spcPts val="1200"/>
              </a:spcAft>
              <a:buNone/>
            </a:pPr>
            <a:r>
              <a:rPr b="1" lang="en" sz="1430"/>
              <a:t>Continental standards must be adaptable. Country implementation must be sovereign.</a:t>
            </a:r>
            <a:br>
              <a:rPr b="1" lang="en" sz="1430"/>
            </a:br>
            <a:r>
              <a:rPr b="1" lang="en" sz="1430"/>
              <a:t>"One size fits Africa" curricula imported wholesale fail every time.</a:t>
            </a:r>
            <a:endParaRPr b="1" sz="1430"/>
          </a:p>
        </p:txBody>
      </p:sp>
      <p:sp>
        <p:nvSpPr>
          <p:cNvPr id="498" name="Google Shape;498;g3e114453f6b_0_76"/>
          <p:cNvSpPr txBox="1"/>
          <p:nvPr>
            <p:ph type="title"/>
          </p:nvPr>
        </p:nvSpPr>
        <p:spPr>
          <a:xfrm>
            <a:off x="259650" y="99300"/>
            <a:ext cx="8572800" cy="62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There is no single ‘African’ prescribing context.</a:t>
            </a:r>
            <a:endParaRPr/>
          </a:p>
        </p:txBody>
      </p:sp>
      <p:sp>
        <p:nvSpPr>
          <p:cNvPr id="499" name="Google Shape;499;g3e114453f6b_0_76"/>
          <p:cNvSpPr txBox="1"/>
          <p:nvPr>
            <p:ph idx="1" type="body"/>
          </p:nvPr>
        </p:nvSpPr>
        <p:spPr>
          <a:xfrm>
            <a:off x="7369225" y="1152475"/>
            <a:ext cx="1463100" cy="2076000"/>
          </a:xfrm>
          <a:prstGeom prst="rect">
            <a:avLst/>
          </a:prstGeom>
          <a:solidFill>
            <a:srgbClr val="623791"/>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0CB5E"/>
                </a:solidFill>
              </a:rPr>
              <a:t>Training</a:t>
            </a:r>
            <a:br>
              <a:rPr b="1" lang="en" sz="1600">
                <a:solidFill>
                  <a:srgbClr val="F0CB5E"/>
                </a:solidFill>
              </a:rPr>
            </a:br>
            <a:r>
              <a:rPr b="1" lang="en" sz="1600">
                <a:solidFill>
                  <a:srgbClr val="F0CB5E"/>
                </a:solidFill>
              </a:rPr>
              <a:t>capacity</a:t>
            </a:r>
            <a:endParaRPr b="1" sz="1600">
              <a:solidFill>
                <a:srgbClr val="F0CB5E"/>
              </a:solidFill>
            </a:endParaRPr>
          </a:p>
          <a:p>
            <a:pPr indent="0" lvl="0" marL="0" rtl="0" algn="ctr">
              <a:spcBef>
                <a:spcPts val="1200"/>
              </a:spcBef>
              <a:spcAft>
                <a:spcPts val="0"/>
              </a:spcAft>
              <a:buNone/>
            </a:pPr>
            <a:r>
              <a:rPr b="1" lang="en" sz="1200">
                <a:solidFill>
                  <a:srgbClr val="FDFDFD"/>
                </a:solidFill>
              </a:rPr>
              <a:t>Established pharmacy/nursing schools vs. emerging institutions.</a:t>
            </a:r>
            <a:endParaRPr b="1" sz="1200">
              <a:solidFill>
                <a:srgbClr val="FDFDFD"/>
              </a:solidFill>
            </a:endParaRPr>
          </a:p>
          <a:p>
            <a:pPr indent="0" lvl="0" marL="0" rtl="0" algn="ctr">
              <a:spcBef>
                <a:spcPts val="1200"/>
              </a:spcBef>
              <a:spcAft>
                <a:spcPts val="1200"/>
              </a:spcAft>
              <a:buNone/>
            </a:pPr>
            <a:r>
              <a:t/>
            </a:r>
            <a:endParaRPr b="1" sz="1200">
              <a:solidFill>
                <a:srgbClr val="FDFDFD"/>
              </a:solidFill>
            </a:endParaRPr>
          </a:p>
        </p:txBody>
      </p:sp>
      <p:sp>
        <p:nvSpPr>
          <p:cNvPr id="500" name="Google Shape;500;g3e114453f6b_0_76"/>
          <p:cNvSpPr txBox="1"/>
          <p:nvPr>
            <p:ph idx="1" type="body"/>
          </p:nvPr>
        </p:nvSpPr>
        <p:spPr>
          <a:xfrm>
            <a:off x="311725" y="1152475"/>
            <a:ext cx="1463100" cy="2076000"/>
          </a:xfrm>
          <a:prstGeom prst="rect">
            <a:avLst/>
          </a:prstGeom>
          <a:solidFill>
            <a:srgbClr val="623791"/>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0CB5E"/>
                </a:solidFill>
              </a:rPr>
              <a:t>Disease</a:t>
            </a:r>
            <a:br>
              <a:rPr b="1" lang="en" sz="1600">
                <a:solidFill>
                  <a:srgbClr val="F0CB5E"/>
                </a:solidFill>
              </a:rPr>
            </a:br>
            <a:r>
              <a:rPr b="1" lang="en" sz="1600">
                <a:solidFill>
                  <a:srgbClr val="F0CB5E"/>
                </a:solidFill>
              </a:rPr>
              <a:t>burden</a:t>
            </a:r>
            <a:endParaRPr b="1" sz="1600">
              <a:solidFill>
                <a:srgbClr val="F0CB5E"/>
              </a:solidFill>
            </a:endParaRPr>
          </a:p>
          <a:p>
            <a:pPr indent="0" lvl="0" marL="0" rtl="0" algn="ctr">
              <a:spcBef>
                <a:spcPts val="1200"/>
              </a:spcBef>
              <a:spcAft>
                <a:spcPts val="1200"/>
              </a:spcAft>
              <a:buNone/>
            </a:pPr>
            <a:r>
              <a:rPr b="1" lang="en" sz="1150">
                <a:solidFill>
                  <a:srgbClr val="FDFDFD"/>
                </a:solidFill>
              </a:rPr>
              <a:t>Non-communicable disease dominance in urban Kenya vs. malaria dominance in rural West Africa.</a:t>
            </a:r>
            <a:endParaRPr b="1" sz="1150">
              <a:solidFill>
                <a:srgbClr val="FDFDFD"/>
              </a:solidFill>
            </a:endParaRPr>
          </a:p>
        </p:txBody>
      </p:sp>
      <p:sp>
        <p:nvSpPr>
          <p:cNvPr id="501" name="Google Shape;501;g3e114453f6b_0_76"/>
          <p:cNvSpPr txBox="1"/>
          <p:nvPr>
            <p:ph idx="1" type="body"/>
          </p:nvPr>
        </p:nvSpPr>
        <p:spPr>
          <a:xfrm>
            <a:off x="3840475" y="1152475"/>
            <a:ext cx="1463100" cy="2076000"/>
          </a:xfrm>
          <a:prstGeom prst="rect">
            <a:avLst/>
          </a:prstGeom>
          <a:solidFill>
            <a:srgbClr val="623791"/>
          </a:solidFill>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rgbClr val="F0CB5E"/>
                </a:solidFill>
              </a:rPr>
              <a:t>Regulatory maturity</a:t>
            </a:r>
            <a:endParaRPr b="1" sz="1600">
              <a:solidFill>
                <a:srgbClr val="F0CB5E"/>
              </a:solidFill>
            </a:endParaRPr>
          </a:p>
          <a:p>
            <a:pPr indent="0" lvl="0" marL="0" rtl="0" algn="ctr">
              <a:lnSpc>
                <a:spcPct val="115000"/>
              </a:lnSpc>
              <a:spcBef>
                <a:spcPts val="1200"/>
              </a:spcBef>
              <a:spcAft>
                <a:spcPts val="1200"/>
              </a:spcAft>
              <a:buNone/>
            </a:pPr>
            <a:r>
              <a:rPr b="1" lang="en" sz="1200">
                <a:solidFill>
                  <a:srgbClr val="FDFDFD"/>
                </a:solidFill>
              </a:rPr>
              <a:t>Active prescribing regulators vs. councils still drafting frameworks</a:t>
            </a:r>
            <a:endParaRPr b="1" sz="1200">
              <a:solidFill>
                <a:srgbClr val="FDFDFD"/>
              </a:solidFill>
            </a:endParaRPr>
          </a:p>
        </p:txBody>
      </p:sp>
      <p:pic>
        <p:nvPicPr>
          <p:cNvPr id="502" name="Google Shape;502;g3e114453f6b_0_76"/>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503" name="Google Shape;503;g3e114453f6b_0_76"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
        <p:nvSpPr>
          <p:cNvPr id="504" name="Google Shape;504;g3e114453f6b_0_76"/>
          <p:cNvSpPr txBox="1"/>
          <p:nvPr>
            <p:ph idx="1" type="body"/>
          </p:nvPr>
        </p:nvSpPr>
        <p:spPr>
          <a:xfrm>
            <a:off x="2076100" y="1152475"/>
            <a:ext cx="1463100" cy="2076000"/>
          </a:xfrm>
          <a:prstGeom prst="rect">
            <a:avLst/>
          </a:prstGeom>
          <a:solidFill>
            <a:srgbClr val="F0CB5E"/>
          </a:solidFill>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rgbClr val="623791"/>
                </a:solidFill>
              </a:rPr>
              <a:t>Supply</a:t>
            </a:r>
            <a:br>
              <a:rPr b="1" lang="en" sz="1600">
                <a:solidFill>
                  <a:srgbClr val="623791"/>
                </a:solidFill>
              </a:rPr>
            </a:br>
            <a:r>
              <a:rPr b="1" lang="en" sz="1600">
                <a:solidFill>
                  <a:srgbClr val="623791"/>
                </a:solidFill>
              </a:rPr>
              <a:t>chain</a:t>
            </a:r>
            <a:endParaRPr b="1" sz="1600">
              <a:solidFill>
                <a:srgbClr val="623791"/>
              </a:solidFill>
            </a:endParaRPr>
          </a:p>
          <a:p>
            <a:pPr indent="0" lvl="0" marL="0" rtl="0" algn="ctr">
              <a:lnSpc>
                <a:spcPct val="115000"/>
              </a:lnSpc>
              <a:spcBef>
                <a:spcPts val="1200"/>
              </a:spcBef>
              <a:spcAft>
                <a:spcPts val="1200"/>
              </a:spcAft>
              <a:buNone/>
            </a:pPr>
            <a:r>
              <a:rPr b="1" lang="en" sz="1200">
                <a:solidFill>
                  <a:srgbClr val="2C2C2C"/>
                </a:solidFill>
              </a:rPr>
              <a:t>Predictable national supply vs. frequent stock-outs and parallel imports.</a:t>
            </a:r>
            <a:endParaRPr b="1" sz="1200">
              <a:solidFill>
                <a:srgbClr val="2C2C2C"/>
              </a:solidFill>
            </a:endParaRPr>
          </a:p>
        </p:txBody>
      </p:sp>
      <p:sp>
        <p:nvSpPr>
          <p:cNvPr id="505" name="Google Shape;505;g3e114453f6b_0_76"/>
          <p:cNvSpPr txBox="1"/>
          <p:nvPr>
            <p:ph idx="1" type="body"/>
          </p:nvPr>
        </p:nvSpPr>
        <p:spPr>
          <a:xfrm>
            <a:off x="5604850" y="1152475"/>
            <a:ext cx="1463100" cy="2076000"/>
          </a:xfrm>
          <a:prstGeom prst="rect">
            <a:avLst/>
          </a:prstGeom>
          <a:solidFill>
            <a:srgbClr val="F0CB5E"/>
          </a:solidFill>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rgbClr val="623791"/>
                </a:solidFill>
              </a:rPr>
              <a:t>Cadre</a:t>
            </a:r>
            <a:br>
              <a:rPr b="1" lang="en" sz="1600">
                <a:solidFill>
                  <a:srgbClr val="623791"/>
                </a:solidFill>
              </a:rPr>
            </a:br>
            <a:r>
              <a:rPr b="1" lang="en" sz="1600">
                <a:solidFill>
                  <a:srgbClr val="623791"/>
                </a:solidFill>
              </a:rPr>
              <a:t>mix</a:t>
            </a:r>
            <a:endParaRPr b="1" sz="1600">
              <a:solidFill>
                <a:srgbClr val="623791"/>
              </a:solidFill>
            </a:endParaRPr>
          </a:p>
          <a:p>
            <a:pPr indent="0" lvl="0" marL="0" rtl="0" algn="ctr">
              <a:lnSpc>
                <a:spcPct val="115000"/>
              </a:lnSpc>
              <a:spcBef>
                <a:spcPts val="1200"/>
              </a:spcBef>
              <a:spcAft>
                <a:spcPts val="1200"/>
              </a:spcAft>
              <a:buNone/>
            </a:pPr>
            <a:r>
              <a:rPr b="1" lang="en" sz="1200">
                <a:solidFill>
                  <a:srgbClr val="2C2C2C"/>
                </a:solidFill>
              </a:rPr>
              <a:t>Nurse-led PHC in Rwanda vs. pharmacist-led models in Zimbabwe.</a:t>
            </a:r>
            <a:endParaRPr b="1" sz="1200">
              <a:solidFill>
                <a:srgbClr val="2C2C2C"/>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3e114453f6b_0_88"/>
          <p:cNvSpPr txBox="1"/>
          <p:nvPr>
            <p:ph idx="1" type="body"/>
          </p:nvPr>
        </p:nvSpPr>
        <p:spPr>
          <a:xfrm>
            <a:off x="311725" y="1152475"/>
            <a:ext cx="4105800" cy="1371600"/>
          </a:xfrm>
          <a:prstGeom prst="rect">
            <a:avLst/>
          </a:prstGeom>
          <a:solidFill>
            <a:srgbClr val="00D678"/>
          </a:solidFill>
        </p:spPr>
        <p:txBody>
          <a:bodyPr anchorCtr="0" anchor="t" bIns="91425" lIns="91425" spcFirstLastPara="1" rIns="91425" wrap="square" tIns="91425">
            <a:noAutofit/>
          </a:bodyPr>
          <a:lstStyle/>
          <a:p>
            <a:pPr indent="0" lvl="0" marL="0" rtl="0" algn="l">
              <a:spcBef>
                <a:spcPts val="0"/>
              </a:spcBef>
              <a:spcAft>
                <a:spcPts val="0"/>
              </a:spcAft>
              <a:buNone/>
            </a:pPr>
            <a:r>
              <a:rPr lang="en" sz="1500"/>
              <a:t>1) </a:t>
            </a:r>
            <a:r>
              <a:rPr b="1" lang="en" sz="1500"/>
              <a:t>Competency-based, not time-based</a:t>
            </a:r>
            <a:endParaRPr b="1" sz="1500"/>
          </a:p>
          <a:p>
            <a:pPr indent="0" lvl="0" marL="0" rtl="0" algn="l">
              <a:spcBef>
                <a:spcPts val="1200"/>
              </a:spcBef>
              <a:spcAft>
                <a:spcPts val="1200"/>
              </a:spcAft>
              <a:buNone/>
            </a:pPr>
            <a:r>
              <a:rPr lang="en" sz="1350"/>
              <a:t>Define the prescribing competencies a nurse or pharmacist must demonstrate. Train and assess against those — not against hours of attendance.</a:t>
            </a:r>
            <a:endParaRPr sz="1350"/>
          </a:p>
        </p:txBody>
      </p:sp>
      <p:sp>
        <p:nvSpPr>
          <p:cNvPr id="511" name="Google Shape;511;g3e114453f6b_0_88"/>
          <p:cNvSpPr txBox="1"/>
          <p:nvPr>
            <p:ph type="title"/>
          </p:nvPr>
        </p:nvSpPr>
        <p:spPr>
          <a:xfrm>
            <a:off x="259650" y="99300"/>
            <a:ext cx="8572800" cy="62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t>What Prescribing Training Should Look Like:</a:t>
            </a:r>
            <a:br>
              <a:rPr lang="en" sz="2500"/>
            </a:br>
            <a:r>
              <a:rPr lang="en" sz="2500"/>
              <a:t>Cost-Effective, Harmonised, Content-Anchored</a:t>
            </a:r>
            <a:endParaRPr sz="2500"/>
          </a:p>
        </p:txBody>
      </p:sp>
      <p:pic>
        <p:nvPicPr>
          <p:cNvPr id="512" name="Google Shape;512;g3e114453f6b_0_88"/>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513" name="Google Shape;513;g3e114453f6b_0_88"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
        <p:nvSpPr>
          <p:cNvPr id="514" name="Google Shape;514;g3e114453f6b_0_88"/>
          <p:cNvSpPr txBox="1"/>
          <p:nvPr>
            <p:ph idx="1" type="body"/>
          </p:nvPr>
        </p:nvSpPr>
        <p:spPr>
          <a:xfrm>
            <a:off x="4726650" y="2826175"/>
            <a:ext cx="4105800" cy="1371600"/>
          </a:xfrm>
          <a:prstGeom prst="rect">
            <a:avLst/>
          </a:prstGeom>
          <a:solidFill>
            <a:srgbClr val="00D678"/>
          </a:solidFill>
        </p:spPr>
        <p:txBody>
          <a:bodyPr anchorCtr="0" anchor="t" bIns="91425" lIns="91425" spcFirstLastPara="1" rIns="91425" wrap="square" tIns="91425">
            <a:noAutofit/>
          </a:bodyPr>
          <a:lstStyle/>
          <a:p>
            <a:pPr indent="0" lvl="0" marL="0" rtl="0" algn="l">
              <a:spcBef>
                <a:spcPts val="0"/>
              </a:spcBef>
              <a:spcAft>
                <a:spcPts val="0"/>
              </a:spcAft>
              <a:buNone/>
            </a:pPr>
            <a:r>
              <a:rPr lang="en" sz="1500"/>
              <a:t>4) </a:t>
            </a:r>
            <a:r>
              <a:rPr b="1" lang="en" sz="1500"/>
              <a:t>Built once, adapted locally</a:t>
            </a:r>
            <a:endParaRPr b="1" sz="1500"/>
          </a:p>
          <a:p>
            <a:pPr indent="0" lvl="0" marL="0" rtl="0" algn="l">
              <a:spcBef>
                <a:spcPts val="1200"/>
              </a:spcBef>
              <a:spcAft>
                <a:spcPts val="1200"/>
              </a:spcAft>
              <a:buNone/>
            </a:pPr>
            <a:r>
              <a:rPr lang="en" sz="1350"/>
              <a:t>Continental competency framework. Country-level adaptation for disease profile, formularies, regulation. Mutual recognition between systems.</a:t>
            </a:r>
            <a:endParaRPr sz="1350"/>
          </a:p>
        </p:txBody>
      </p:sp>
      <p:sp>
        <p:nvSpPr>
          <p:cNvPr id="515" name="Google Shape;515;g3e114453f6b_0_88"/>
          <p:cNvSpPr txBox="1"/>
          <p:nvPr>
            <p:ph idx="1" type="body"/>
          </p:nvPr>
        </p:nvSpPr>
        <p:spPr>
          <a:xfrm>
            <a:off x="4726650" y="1152475"/>
            <a:ext cx="4105800" cy="1371600"/>
          </a:xfrm>
          <a:prstGeom prst="rect">
            <a:avLst/>
          </a:prstGeom>
          <a:solidFill>
            <a:srgbClr val="00D678"/>
          </a:solidFill>
        </p:spPr>
        <p:txBody>
          <a:bodyPr anchorCtr="0" anchor="t" bIns="91425" lIns="91425" spcFirstLastPara="1" rIns="91425" wrap="square" tIns="91425">
            <a:normAutofit fontScale="77500"/>
          </a:bodyPr>
          <a:lstStyle/>
          <a:p>
            <a:pPr indent="0" lvl="0" marL="0" rtl="0" algn="l">
              <a:spcBef>
                <a:spcPts val="0"/>
              </a:spcBef>
              <a:spcAft>
                <a:spcPts val="0"/>
              </a:spcAft>
              <a:buNone/>
            </a:pPr>
            <a:r>
              <a:rPr lang="en" sz="1900"/>
              <a:t>2) </a:t>
            </a:r>
            <a:r>
              <a:rPr b="1" lang="en" sz="1900"/>
              <a:t>Interprofessional from day one</a:t>
            </a:r>
            <a:endParaRPr b="1" sz="1900"/>
          </a:p>
          <a:p>
            <a:pPr indent="0" lvl="0" marL="0" rtl="0" algn="l">
              <a:spcBef>
                <a:spcPts val="1200"/>
              </a:spcBef>
              <a:spcAft>
                <a:spcPts val="1200"/>
              </a:spcAft>
              <a:buNone/>
            </a:pPr>
            <a:r>
              <a:rPr lang="en"/>
              <a:t>Pharmacy and nursing students learn medicines management together. Real prescribing decisions are made in teams — training should be too.</a:t>
            </a:r>
            <a:endParaRPr/>
          </a:p>
        </p:txBody>
      </p:sp>
      <p:sp>
        <p:nvSpPr>
          <p:cNvPr id="516" name="Google Shape;516;g3e114453f6b_0_88"/>
          <p:cNvSpPr txBox="1"/>
          <p:nvPr>
            <p:ph idx="1" type="body"/>
          </p:nvPr>
        </p:nvSpPr>
        <p:spPr>
          <a:xfrm>
            <a:off x="311725" y="2826175"/>
            <a:ext cx="4105800" cy="1371600"/>
          </a:xfrm>
          <a:prstGeom prst="rect">
            <a:avLst/>
          </a:prstGeom>
          <a:solidFill>
            <a:srgbClr val="00D678"/>
          </a:solidFill>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2C2C2C"/>
                </a:solidFill>
              </a:rPr>
              <a:t>3) </a:t>
            </a:r>
            <a:r>
              <a:rPr b="1" lang="en" sz="1500">
                <a:solidFill>
                  <a:srgbClr val="2C2C2C"/>
                </a:solidFill>
              </a:rPr>
              <a:t>Workplace based, with supervision</a:t>
            </a:r>
            <a:endParaRPr sz="1500">
              <a:solidFill>
                <a:srgbClr val="2C2C2C"/>
              </a:solidFill>
            </a:endParaRPr>
          </a:p>
          <a:p>
            <a:pPr indent="0" lvl="0" marL="0" rtl="0" algn="l">
              <a:spcBef>
                <a:spcPts val="1200"/>
              </a:spcBef>
              <a:spcAft>
                <a:spcPts val="1200"/>
              </a:spcAft>
              <a:buNone/>
            </a:pPr>
            <a:r>
              <a:rPr lang="en" sz="1350">
                <a:solidFill>
                  <a:srgbClr val="2C2C2C"/>
                </a:solidFill>
              </a:rPr>
              <a:t>Move learning into PHC facilities. Pair structured curricula with named supervisors, logbooks, and progressive responsibility.</a:t>
            </a:r>
            <a:endParaRPr sz="1350">
              <a:solidFill>
                <a:srgbClr val="2C2C2C"/>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g3e114453f6b_0_99"/>
          <p:cNvSpPr txBox="1"/>
          <p:nvPr>
            <p:ph idx="1" type="body"/>
          </p:nvPr>
        </p:nvSpPr>
        <p:spPr>
          <a:xfrm>
            <a:off x="259675" y="1152475"/>
            <a:ext cx="4121700" cy="3127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D678"/>
              </a:buClr>
              <a:buSzPts val="1400"/>
              <a:buChar char="➔"/>
            </a:pPr>
            <a:r>
              <a:rPr b="1" lang="en" sz="1400"/>
              <a:t>Shared learning environments</a:t>
            </a:r>
            <a:endParaRPr sz="1400"/>
          </a:p>
          <a:p>
            <a:pPr indent="-304800" lvl="1" marL="914400" rtl="0" algn="l">
              <a:spcBef>
                <a:spcPts val="0"/>
              </a:spcBef>
              <a:spcAft>
                <a:spcPts val="0"/>
              </a:spcAft>
              <a:buSzPts val="1200"/>
              <a:buChar char="◆"/>
            </a:pPr>
            <a:r>
              <a:rPr lang="en" sz="1200"/>
              <a:t>Nursing and pharmacy students taught medicines management in the same classroom and clinical placement.</a:t>
            </a:r>
            <a:endParaRPr sz="1200"/>
          </a:p>
          <a:p>
            <a:pPr indent="-317500" lvl="0" marL="457200" rtl="0" algn="l">
              <a:spcBef>
                <a:spcPts val="0"/>
              </a:spcBef>
              <a:spcAft>
                <a:spcPts val="0"/>
              </a:spcAft>
              <a:buClr>
                <a:srgbClr val="00D678"/>
              </a:buClr>
              <a:buSzPts val="1400"/>
              <a:buChar char="➔"/>
            </a:pPr>
            <a:r>
              <a:rPr b="1" lang="en" sz="1400"/>
              <a:t>Common competency framework</a:t>
            </a:r>
            <a:endParaRPr sz="1400"/>
          </a:p>
          <a:p>
            <a:pPr indent="-304800" lvl="1" marL="914400" rtl="0" algn="l">
              <a:spcBef>
                <a:spcPts val="0"/>
              </a:spcBef>
              <a:spcAft>
                <a:spcPts val="0"/>
              </a:spcAft>
              <a:buSzPts val="1200"/>
              <a:buChar char="◆"/>
            </a:pPr>
            <a:r>
              <a:rPr lang="en" sz="1200"/>
              <a:t>Agreed prescribing competencies across cadres: different scopes, same patient-safety standards.</a:t>
            </a:r>
            <a:endParaRPr sz="1200"/>
          </a:p>
          <a:p>
            <a:pPr indent="-317500" lvl="0" marL="457200" rtl="0" algn="l">
              <a:spcBef>
                <a:spcPts val="0"/>
              </a:spcBef>
              <a:spcAft>
                <a:spcPts val="0"/>
              </a:spcAft>
              <a:buClr>
                <a:srgbClr val="00D678"/>
              </a:buClr>
              <a:buSzPts val="1400"/>
              <a:buChar char="➔"/>
            </a:pPr>
            <a:r>
              <a:rPr b="1" lang="en" sz="1400"/>
              <a:t>Joint CPD and case review</a:t>
            </a:r>
            <a:endParaRPr sz="1400"/>
          </a:p>
          <a:p>
            <a:pPr indent="-307522" lvl="1" marL="914400" rtl="0" algn="l">
              <a:spcBef>
                <a:spcPts val="0"/>
              </a:spcBef>
              <a:spcAft>
                <a:spcPts val="0"/>
              </a:spcAft>
              <a:buSzPts val="1243"/>
              <a:buChar char="◆"/>
            </a:pPr>
            <a:r>
              <a:rPr lang="en" sz="1243"/>
              <a:t>PHC teams continue learning together post-qualification. Cases reviewed multi-professionally.</a:t>
            </a:r>
            <a:endParaRPr sz="1243"/>
          </a:p>
          <a:p>
            <a:pPr indent="-317500" lvl="0" marL="457200" rtl="0" algn="l">
              <a:spcBef>
                <a:spcPts val="0"/>
              </a:spcBef>
              <a:spcAft>
                <a:spcPts val="0"/>
              </a:spcAft>
              <a:buClr>
                <a:srgbClr val="00D678"/>
              </a:buClr>
              <a:buSzPts val="1400"/>
              <a:buChar char="➔"/>
            </a:pPr>
            <a:r>
              <a:rPr b="1" lang="en" sz="1400"/>
              <a:t>Co-developed regulation</a:t>
            </a:r>
            <a:endParaRPr b="1" sz="1400"/>
          </a:p>
          <a:p>
            <a:pPr indent="-304800" lvl="1" marL="914400" rtl="0" algn="l">
              <a:spcBef>
                <a:spcPts val="0"/>
              </a:spcBef>
              <a:spcAft>
                <a:spcPts val="0"/>
              </a:spcAft>
              <a:buSzPts val="1200"/>
              <a:buChar char="◆"/>
            </a:pPr>
            <a:r>
              <a:rPr lang="en" sz="1200"/>
              <a:t>Pharmacy and nursing councils harmonise prescribing scopes — not in parallel silos.</a:t>
            </a:r>
            <a:endParaRPr sz="1200"/>
          </a:p>
        </p:txBody>
      </p:sp>
      <p:sp>
        <p:nvSpPr>
          <p:cNvPr id="522" name="Google Shape;522;g3e114453f6b_0_99"/>
          <p:cNvSpPr txBox="1"/>
          <p:nvPr>
            <p:ph type="title"/>
          </p:nvPr>
        </p:nvSpPr>
        <p:spPr>
          <a:xfrm>
            <a:off x="259650" y="99300"/>
            <a:ext cx="8572800" cy="62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t>Prescribing is a team behaviour.</a:t>
            </a:r>
            <a:br>
              <a:rPr lang="en" sz="2500"/>
            </a:br>
            <a:r>
              <a:rPr lang="en" sz="2500"/>
              <a:t>Training must mirror practice.</a:t>
            </a:r>
            <a:endParaRPr sz="2500"/>
          </a:p>
        </p:txBody>
      </p:sp>
      <p:pic>
        <p:nvPicPr>
          <p:cNvPr id="523" name="Google Shape;523;g3e114453f6b_0_99"/>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524" name="Google Shape;524;g3e114453f6b_0_99"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
        <p:nvSpPr>
          <p:cNvPr id="525" name="Google Shape;525;g3e114453f6b_0_99"/>
          <p:cNvSpPr/>
          <p:nvPr/>
        </p:nvSpPr>
        <p:spPr>
          <a:xfrm>
            <a:off x="5394492" y="2077504"/>
            <a:ext cx="1938000" cy="1938000"/>
          </a:xfrm>
          <a:prstGeom prst="ellipse">
            <a:avLst/>
          </a:prstGeom>
          <a:solidFill>
            <a:srgbClr val="6C9137">
              <a:alpha val="67000"/>
            </a:srgbClr>
          </a:solidFill>
          <a:ln cap="flat" cmpd="sng" w="12250">
            <a:solidFill>
              <a:srgbClr val="6C9137"/>
            </a:solidFill>
            <a:prstDash val="solid"/>
            <a:round/>
            <a:headEnd len="sm" w="sm" type="none"/>
            <a:tailEnd len="sm" w="sm" type="none"/>
          </a:ln>
        </p:spPr>
        <p:txBody>
          <a:bodyPr anchorCtr="0" anchor="t" bIns="44025" lIns="88100" spcFirstLastPara="1" rIns="88100" wrap="square" tIns="44025">
            <a:noAutofit/>
          </a:bodyPr>
          <a:lstStyle/>
          <a:p>
            <a:pPr indent="0" lvl="0" marL="0" marR="0" rtl="0" algn="l">
              <a:spcBef>
                <a:spcPts val="0"/>
              </a:spcBef>
              <a:spcAft>
                <a:spcPts val="0"/>
              </a:spcAft>
              <a:buNone/>
            </a:pPr>
            <a:r>
              <a:t/>
            </a:r>
            <a:endParaRPr sz="1798">
              <a:solidFill>
                <a:schemeClr val="dk1"/>
              </a:solidFill>
              <a:latin typeface="Calibri"/>
              <a:ea typeface="Calibri"/>
              <a:cs typeface="Calibri"/>
              <a:sym typeface="Calibri"/>
            </a:endParaRPr>
          </a:p>
        </p:txBody>
      </p:sp>
      <p:sp>
        <p:nvSpPr>
          <p:cNvPr id="526" name="Google Shape;526;g3e114453f6b_0_99"/>
          <p:cNvSpPr/>
          <p:nvPr/>
        </p:nvSpPr>
        <p:spPr>
          <a:xfrm>
            <a:off x="6275432" y="2077504"/>
            <a:ext cx="1938000" cy="1938000"/>
          </a:xfrm>
          <a:prstGeom prst="ellipse">
            <a:avLst/>
          </a:prstGeom>
          <a:solidFill>
            <a:srgbClr val="D65D00">
              <a:alpha val="67000"/>
            </a:srgbClr>
          </a:solidFill>
          <a:ln cap="flat" cmpd="sng" w="12250">
            <a:solidFill>
              <a:srgbClr val="D65D00"/>
            </a:solidFill>
            <a:prstDash val="solid"/>
            <a:round/>
            <a:headEnd len="sm" w="sm" type="none"/>
            <a:tailEnd len="sm" w="sm" type="none"/>
          </a:ln>
        </p:spPr>
        <p:txBody>
          <a:bodyPr anchorCtr="0" anchor="t" bIns="44025" lIns="88100" spcFirstLastPara="1" rIns="88100" wrap="square" tIns="44025">
            <a:noAutofit/>
          </a:bodyPr>
          <a:lstStyle/>
          <a:p>
            <a:pPr indent="0" lvl="0" marL="0" marR="0" rtl="0" algn="l">
              <a:spcBef>
                <a:spcPts val="0"/>
              </a:spcBef>
              <a:spcAft>
                <a:spcPts val="0"/>
              </a:spcAft>
              <a:buNone/>
            </a:pPr>
            <a:r>
              <a:t/>
            </a:r>
            <a:endParaRPr sz="1798">
              <a:solidFill>
                <a:schemeClr val="dk1"/>
              </a:solidFill>
              <a:latin typeface="Calibri"/>
              <a:ea typeface="Calibri"/>
              <a:cs typeface="Calibri"/>
              <a:sym typeface="Calibri"/>
            </a:endParaRPr>
          </a:p>
        </p:txBody>
      </p:sp>
      <p:sp>
        <p:nvSpPr>
          <p:cNvPr id="527" name="Google Shape;527;g3e114453f6b_0_99"/>
          <p:cNvSpPr/>
          <p:nvPr/>
        </p:nvSpPr>
        <p:spPr>
          <a:xfrm>
            <a:off x="5834962" y="1416796"/>
            <a:ext cx="1938000" cy="1938000"/>
          </a:xfrm>
          <a:prstGeom prst="ellipse">
            <a:avLst/>
          </a:prstGeom>
          <a:solidFill>
            <a:srgbClr val="D6006E">
              <a:alpha val="67000"/>
            </a:srgbClr>
          </a:solidFill>
          <a:ln cap="flat" cmpd="sng" w="12250">
            <a:solidFill>
              <a:srgbClr val="D6006E"/>
            </a:solidFill>
            <a:prstDash val="solid"/>
            <a:round/>
            <a:headEnd len="sm" w="sm" type="none"/>
            <a:tailEnd len="sm" w="sm" type="none"/>
          </a:ln>
        </p:spPr>
        <p:txBody>
          <a:bodyPr anchorCtr="0" anchor="t" bIns="44025" lIns="88100" spcFirstLastPara="1" rIns="88100" wrap="square" tIns="44025">
            <a:noAutofit/>
          </a:bodyPr>
          <a:lstStyle/>
          <a:p>
            <a:pPr indent="0" lvl="0" marL="0" marR="0" rtl="0" algn="l">
              <a:spcBef>
                <a:spcPts val="0"/>
              </a:spcBef>
              <a:spcAft>
                <a:spcPts val="0"/>
              </a:spcAft>
              <a:buNone/>
            </a:pPr>
            <a:r>
              <a:t/>
            </a:r>
            <a:endParaRPr sz="1798">
              <a:solidFill>
                <a:schemeClr val="dk1"/>
              </a:solidFill>
              <a:latin typeface="Calibri"/>
              <a:ea typeface="Calibri"/>
              <a:cs typeface="Calibri"/>
              <a:sym typeface="Calibri"/>
            </a:endParaRPr>
          </a:p>
        </p:txBody>
      </p:sp>
      <p:sp>
        <p:nvSpPr>
          <p:cNvPr id="528" name="Google Shape;528;g3e114453f6b_0_99"/>
          <p:cNvSpPr/>
          <p:nvPr/>
        </p:nvSpPr>
        <p:spPr>
          <a:xfrm>
            <a:off x="5130210" y="3971535"/>
            <a:ext cx="1409700" cy="308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F3D14"/>
              </a:buClr>
              <a:buSzPts val="1028"/>
              <a:buFont typeface="Calibri"/>
              <a:buNone/>
            </a:pPr>
            <a:r>
              <a:rPr b="1" lang="en" sz="1228">
                <a:solidFill>
                  <a:srgbClr val="6C9137"/>
                </a:solidFill>
                <a:latin typeface="Assistant"/>
                <a:ea typeface="Assistant"/>
                <a:cs typeface="Assistant"/>
                <a:sym typeface="Assistant"/>
              </a:rPr>
              <a:t>NURSE</a:t>
            </a:r>
            <a:endParaRPr sz="1228">
              <a:solidFill>
                <a:srgbClr val="6C9137"/>
              </a:solidFill>
              <a:latin typeface="Assistant"/>
              <a:ea typeface="Assistant"/>
              <a:cs typeface="Assistant"/>
              <a:sym typeface="Assistant"/>
            </a:endParaRPr>
          </a:p>
        </p:txBody>
      </p:sp>
      <p:sp>
        <p:nvSpPr>
          <p:cNvPr id="529" name="Google Shape;529;g3e114453f6b_0_99"/>
          <p:cNvSpPr/>
          <p:nvPr/>
        </p:nvSpPr>
        <p:spPr>
          <a:xfrm>
            <a:off x="7068279" y="3971535"/>
            <a:ext cx="1409700" cy="308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68500"/>
              </a:buClr>
              <a:buSzPts val="1028"/>
              <a:buFont typeface="Calibri"/>
              <a:buNone/>
            </a:pPr>
            <a:r>
              <a:rPr b="1" lang="en" sz="1228">
                <a:solidFill>
                  <a:srgbClr val="D65D00"/>
                </a:solidFill>
                <a:latin typeface="Assistant"/>
                <a:ea typeface="Assistant"/>
                <a:cs typeface="Assistant"/>
                <a:sym typeface="Assistant"/>
              </a:rPr>
              <a:t>PHARMACIST</a:t>
            </a:r>
            <a:endParaRPr sz="1228">
              <a:solidFill>
                <a:srgbClr val="D65D00"/>
              </a:solidFill>
              <a:latin typeface="Assistant"/>
              <a:ea typeface="Assistant"/>
              <a:cs typeface="Assistant"/>
              <a:sym typeface="Assistant"/>
            </a:endParaRPr>
          </a:p>
        </p:txBody>
      </p:sp>
      <p:sp>
        <p:nvSpPr>
          <p:cNvPr id="530" name="Google Shape;530;g3e114453f6b_0_99"/>
          <p:cNvSpPr/>
          <p:nvPr/>
        </p:nvSpPr>
        <p:spPr>
          <a:xfrm>
            <a:off x="6099244" y="1152512"/>
            <a:ext cx="1409700" cy="308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0392B"/>
              </a:buClr>
              <a:buSzPts val="1028"/>
              <a:buFont typeface="Calibri"/>
              <a:buNone/>
            </a:pPr>
            <a:r>
              <a:rPr b="1" lang="en" sz="1228">
                <a:solidFill>
                  <a:srgbClr val="D6006E"/>
                </a:solidFill>
                <a:latin typeface="Assistant"/>
                <a:ea typeface="Assistant"/>
                <a:cs typeface="Assistant"/>
                <a:sym typeface="Assistant"/>
              </a:rPr>
              <a:t>PATIENT</a:t>
            </a:r>
            <a:endParaRPr sz="1228">
              <a:solidFill>
                <a:srgbClr val="D6006E"/>
              </a:solidFill>
              <a:latin typeface="Assistant"/>
              <a:ea typeface="Assistant"/>
              <a:cs typeface="Assistant"/>
              <a:sym typeface="Assistant"/>
            </a:endParaRPr>
          </a:p>
        </p:txBody>
      </p:sp>
      <p:sp>
        <p:nvSpPr>
          <p:cNvPr id="531" name="Google Shape;531;g3e114453f6b_0_99"/>
          <p:cNvSpPr/>
          <p:nvPr/>
        </p:nvSpPr>
        <p:spPr>
          <a:xfrm>
            <a:off x="6055197" y="2518160"/>
            <a:ext cx="14979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A2226"/>
              </a:buClr>
              <a:buSzPts val="1028"/>
              <a:buFont typeface="Calibri"/>
              <a:buNone/>
            </a:pPr>
            <a:r>
              <a:rPr b="1" lang="en" sz="1328">
                <a:solidFill>
                  <a:srgbClr val="FDFDFD"/>
                </a:solidFill>
                <a:latin typeface="Assistant"/>
                <a:ea typeface="Assistant"/>
                <a:cs typeface="Assistant"/>
                <a:sym typeface="Assistant"/>
              </a:rPr>
              <a:t>SAFE</a:t>
            </a:r>
            <a:endParaRPr sz="1328">
              <a:solidFill>
                <a:srgbClr val="FDFDFD"/>
              </a:solidFill>
              <a:latin typeface="Assistant"/>
              <a:ea typeface="Assistant"/>
              <a:cs typeface="Assistant"/>
              <a:sym typeface="Assistant"/>
            </a:endParaRPr>
          </a:p>
          <a:p>
            <a:pPr indent="0" lvl="0" marL="0" marR="0" rtl="0" algn="ctr">
              <a:spcBef>
                <a:spcPts val="0"/>
              </a:spcBef>
              <a:spcAft>
                <a:spcPts val="0"/>
              </a:spcAft>
              <a:buClr>
                <a:srgbClr val="1A2226"/>
              </a:buClr>
              <a:buSzPts val="1028"/>
              <a:buFont typeface="Calibri"/>
              <a:buNone/>
            </a:pPr>
            <a:r>
              <a:rPr b="1" lang="en" sz="1328">
                <a:solidFill>
                  <a:srgbClr val="FDFDFD"/>
                </a:solidFill>
                <a:latin typeface="Assistant"/>
                <a:ea typeface="Assistant"/>
                <a:cs typeface="Assistant"/>
                <a:sym typeface="Assistant"/>
              </a:rPr>
              <a:t>PRESCRIBING</a:t>
            </a:r>
            <a:endParaRPr sz="1328">
              <a:solidFill>
                <a:srgbClr val="FDFDFD"/>
              </a:solidFill>
              <a:latin typeface="Assistant"/>
              <a:ea typeface="Assistant"/>
              <a:cs typeface="Assistant"/>
              <a:sym typeface="Assistan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3ddaabc44cb_2_143"/>
          <p:cNvSpPr txBox="1"/>
          <p:nvPr>
            <p:ph idx="1" type="subTitle"/>
          </p:nvPr>
        </p:nvSpPr>
        <p:spPr>
          <a:xfrm>
            <a:off x="655025" y="3166612"/>
            <a:ext cx="22860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SzPts val="1800"/>
              <a:buNone/>
            </a:pPr>
            <a:r>
              <a:rPr lang="en"/>
              <a:t>Co-Moderator </a:t>
            </a:r>
            <a:endParaRPr/>
          </a:p>
        </p:txBody>
      </p:sp>
      <p:sp>
        <p:nvSpPr>
          <p:cNvPr id="264" name="Google Shape;264;g3ddaabc44cb_2_143"/>
          <p:cNvSpPr txBox="1"/>
          <p:nvPr>
            <p:ph idx="3" type="body"/>
          </p:nvPr>
        </p:nvSpPr>
        <p:spPr>
          <a:xfrm>
            <a:off x="3687600" y="760850"/>
            <a:ext cx="4562700" cy="3079800"/>
          </a:xfrm>
          <a:prstGeom prst="rect">
            <a:avLst/>
          </a:prstGeom>
          <a:solidFill>
            <a:srgbClr val="623791"/>
          </a:solid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0"/>
              </a:spcAft>
              <a:buSzPts val="1800"/>
              <a:buNone/>
            </a:pPr>
            <a:r>
              <a:rPr b="1" lang="en" sz="2400">
                <a:solidFill>
                  <a:srgbClr val="F0CB5E"/>
                </a:solidFill>
              </a:rPr>
              <a:t>Beth Ward </a:t>
            </a:r>
            <a:endParaRPr b="1" sz="2400">
              <a:solidFill>
                <a:srgbClr val="F0CB5E"/>
              </a:solidFill>
            </a:endParaRPr>
          </a:p>
          <a:p>
            <a:pPr indent="0" lvl="0" marL="0" rtl="0" algn="ctr">
              <a:lnSpc>
                <a:spcPct val="115000"/>
              </a:lnSpc>
              <a:spcBef>
                <a:spcPts val="0"/>
              </a:spcBef>
              <a:spcAft>
                <a:spcPts val="0"/>
              </a:spcAft>
              <a:buSzPts val="1800"/>
              <a:buNone/>
            </a:pPr>
            <a:r>
              <a:rPr b="1" lang="en" sz="900">
                <a:solidFill>
                  <a:srgbClr val="F0CB5E"/>
                </a:solidFill>
              </a:rPr>
              <a:t>BPharm MSc MBA (Health) FRCPharm</a:t>
            </a:r>
            <a:r>
              <a:rPr b="1" lang="en" sz="1300">
                <a:solidFill>
                  <a:srgbClr val="F0CB5E"/>
                </a:solidFill>
              </a:rPr>
              <a:t> </a:t>
            </a:r>
            <a:endParaRPr sz="1300">
              <a:solidFill>
                <a:srgbClr val="F0CB5E"/>
              </a:solidFill>
            </a:endParaRPr>
          </a:p>
          <a:p>
            <a:pPr indent="0" lvl="0" marL="0" rtl="0" algn="ctr">
              <a:lnSpc>
                <a:spcPct val="115000"/>
              </a:lnSpc>
              <a:spcBef>
                <a:spcPts val="1200"/>
              </a:spcBef>
              <a:spcAft>
                <a:spcPts val="0"/>
              </a:spcAft>
              <a:buSzPts val="1800"/>
              <a:buNone/>
            </a:pPr>
            <a:r>
              <a:rPr b="1" lang="en"/>
              <a:t>Strategic Lead:</a:t>
            </a:r>
            <a:br>
              <a:rPr b="1" lang="en"/>
            </a:br>
            <a:r>
              <a:rPr b="1" lang="en"/>
              <a:t>Workforce Capability Building</a:t>
            </a:r>
            <a:br>
              <a:rPr b="1" lang="en"/>
            </a:br>
            <a:r>
              <a:rPr lang="en"/>
              <a:t>Commonwealth Pharmacists Association</a:t>
            </a:r>
            <a:endParaRPr/>
          </a:p>
          <a:p>
            <a:pPr indent="0" lvl="0" marL="0" rtl="0" algn="ctr">
              <a:lnSpc>
                <a:spcPct val="115000"/>
              </a:lnSpc>
              <a:spcBef>
                <a:spcPts val="1200"/>
              </a:spcBef>
              <a:spcAft>
                <a:spcPts val="1200"/>
              </a:spcAft>
              <a:buSzPts val="1800"/>
              <a:buNone/>
            </a:pPr>
            <a:r>
              <a:rPr b="1" lang="en" sz="1400"/>
              <a:t>United Kingdom</a:t>
            </a:r>
            <a:endParaRPr b="1" sz="1400"/>
          </a:p>
        </p:txBody>
      </p:sp>
      <p:pic>
        <p:nvPicPr>
          <p:cNvPr id="265" name="Google Shape;265;g3ddaabc44cb_2_143"/>
          <p:cNvPicPr preferRelativeResize="0"/>
          <p:nvPr/>
        </p:nvPicPr>
        <p:blipFill>
          <a:blip r:embed="rId3">
            <a:alphaModFix/>
          </a:blip>
          <a:stretch>
            <a:fillRect/>
          </a:stretch>
        </p:blipFill>
        <p:spPr>
          <a:xfrm>
            <a:off x="691475" y="796475"/>
            <a:ext cx="2213100" cy="2213100"/>
          </a:xfrm>
          <a:prstGeom prst="ellipse">
            <a:avLst/>
          </a:prstGeom>
          <a:noFill/>
          <a:ln>
            <a:noFill/>
          </a:ln>
        </p:spPr>
      </p:pic>
      <p:pic>
        <p:nvPicPr>
          <p:cNvPr id="266" name="Google Shape;266;g3ddaabc44cb_2_143"/>
          <p:cNvPicPr preferRelativeResize="0"/>
          <p:nvPr/>
        </p:nvPicPr>
        <p:blipFill rotWithShape="1">
          <a:blip r:embed="rId4">
            <a:alphaModFix/>
          </a:blip>
          <a:srcRect b="0" l="0" r="961" t="0"/>
          <a:stretch/>
        </p:blipFill>
        <p:spPr>
          <a:xfrm>
            <a:off x="4934909" y="4522350"/>
            <a:ext cx="1598275" cy="413700"/>
          </a:xfrm>
          <a:prstGeom prst="rect">
            <a:avLst/>
          </a:prstGeom>
          <a:noFill/>
          <a:ln>
            <a:noFill/>
          </a:ln>
        </p:spPr>
      </p:pic>
      <p:pic>
        <p:nvPicPr>
          <p:cNvPr id="267" name="Google Shape;267;g3ddaabc44cb_2_143" title="ecsahc_web_logo1-1.png"/>
          <p:cNvPicPr preferRelativeResize="0"/>
          <p:nvPr/>
        </p:nvPicPr>
        <p:blipFill rotWithShape="1">
          <a:blip r:embed="rId5">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g3e114453f6b_0_113"/>
          <p:cNvSpPr txBox="1"/>
          <p:nvPr>
            <p:ph type="title"/>
          </p:nvPr>
        </p:nvSpPr>
        <p:spPr>
          <a:xfrm>
            <a:off x="259650" y="99300"/>
            <a:ext cx="8572800" cy="62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t>Five Moves to Strengthen Prescribing Workforce Development in Africa</a:t>
            </a:r>
            <a:endParaRPr sz="2500"/>
          </a:p>
        </p:txBody>
      </p:sp>
      <p:sp>
        <p:nvSpPr>
          <p:cNvPr id="537" name="Google Shape;537;g3e114453f6b_0_113"/>
          <p:cNvSpPr txBox="1"/>
          <p:nvPr>
            <p:ph idx="1" type="body"/>
          </p:nvPr>
        </p:nvSpPr>
        <p:spPr>
          <a:xfrm>
            <a:off x="311725" y="1152475"/>
            <a:ext cx="8520600" cy="30453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AutoNum type="arabicParenR"/>
            </a:pPr>
            <a:r>
              <a:rPr b="1" lang="en" sz="1400"/>
              <a:t>Agree continental prescribing competencies</a:t>
            </a:r>
            <a:endParaRPr b="1" sz="1400"/>
          </a:p>
          <a:p>
            <a:pPr indent="-304800" lvl="0" marL="914400" rtl="0" algn="l">
              <a:lnSpc>
                <a:spcPct val="100000"/>
              </a:lnSpc>
              <a:spcBef>
                <a:spcPts val="0"/>
              </a:spcBef>
              <a:spcAft>
                <a:spcPts val="0"/>
              </a:spcAft>
              <a:buSzPts val="1200"/>
              <a:buChar char="●"/>
            </a:pPr>
            <a:r>
              <a:rPr lang="en" sz="1200"/>
              <a:t>Through AFREhealth, ECSA, CPA, and the regional regulatory councils — define the core prescribing competencies for nurses and pharmacists. One framework, country adaptation.</a:t>
            </a:r>
            <a:endParaRPr sz="1200"/>
          </a:p>
          <a:p>
            <a:pPr indent="-317500" lvl="0" marL="457200" rtl="0" algn="l">
              <a:lnSpc>
                <a:spcPct val="100000"/>
              </a:lnSpc>
              <a:spcBef>
                <a:spcPts val="0"/>
              </a:spcBef>
              <a:spcAft>
                <a:spcPts val="0"/>
              </a:spcAft>
              <a:buSzPts val="1400"/>
              <a:buAutoNum type="arabicParenR"/>
            </a:pPr>
            <a:r>
              <a:rPr b="1" lang="en" sz="1400"/>
              <a:t>Accredit programmes against harmonised standards</a:t>
            </a:r>
            <a:endParaRPr b="1" sz="1400"/>
          </a:p>
          <a:p>
            <a:pPr indent="-304800" lvl="0" marL="914400" rtl="0" algn="l">
              <a:lnSpc>
                <a:spcPct val="100000"/>
              </a:lnSpc>
              <a:spcBef>
                <a:spcPts val="0"/>
              </a:spcBef>
              <a:spcAft>
                <a:spcPts val="0"/>
              </a:spcAft>
              <a:buSzPts val="1200"/>
              <a:buChar char="●"/>
            </a:pPr>
            <a:r>
              <a:rPr lang="en" sz="1200"/>
              <a:t>Use AHPEQS-aligned quality benchmarks for every prescribing programme on the continent. So a graduate from Kampala, Lusaka, or Lagos means the same thing.</a:t>
            </a:r>
            <a:endParaRPr sz="1200"/>
          </a:p>
          <a:p>
            <a:pPr indent="-317500" lvl="0" marL="457200" rtl="0" algn="l">
              <a:lnSpc>
                <a:spcPct val="100000"/>
              </a:lnSpc>
              <a:spcBef>
                <a:spcPts val="0"/>
              </a:spcBef>
              <a:spcAft>
                <a:spcPts val="0"/>
              </a:spcAft>
              <a:buSzPts val="1400"/>
              <a:buAutoNum type="arabicParenR"/>
            </a:pPr>
            <a:r>
              <a:rPr b="1" lang="en" sz="1400"/>
              <a:t>Invest in supervised workplace-based training</a:t>
            </a:r>
            <a:endParaRPr sz="1400"/>
          </a:p>
          <a:p>
            <a:pPr indent="-304800" lvl="0" marL="914400" rtl="0" algn="l">
              <a:lnSpc>
                <a:spcPct val="100000"/>
              </a:lnSpc>
              <a:spcBef>
                <a:spcPts val="0"/>
              </a:spcBef>
              <a:spcAft>
                <a:spcPts val="0"/>
              </a:spcAft>
              <a:buSzPts val="1200"/>
              <a:buChar char="●"/>
            </a:pPr>
            <a:r>
              <a:rPr lang="en" sz="1200"/>
              <a:t>Funding shifts from didactic short courses to structured supervision in PHC facilities. Mentor capacity is itself a training investment.</a:t>
            </a:r>
            <a:endParaRPr sz="1200"/>
          </a:p>
          <a:p>
            <a:pPr indent="-317500" lvl="0" marL="457200" rtl="0" algn="l">
              <a:lnSpc>
                <a:spcPct val="100000"/>
              </a:lnSpc>
              <a:spcBef>
                <a:spcPts val="0"/>
              </a:spcBef>
              <a:spcAft>
                <a:spcPts val="0"/>
              </a:spcAft>
              <a:buSzPts val="1400"/>
              <a:buAutoNum type="arabicParenR"/>
            </a:pPr>
            <a:r>
              <a:rPr b="1" lang="en" sz="1400"/>
              <a:t>Make interprofessional education the default, not the innovation</a:t>
            </a:r>
            <a:endParaRPr sz="1400"/>
          </a:p>
          <a:p>
            <a:pPr indent="-304800" lvl="0" marL="914400" rtl="0" algn="l">
              <a:lnSpc>
                <a:spcPct val="100000"/>
              </a:lnSpc>
              <a:spcBef>
                <a:spcPts val="0"/>
              </a:spcBef>
              <a:spcAft>
                <a:spcPts val="0"/>
              </a:spcAft>
              <a:buSzPts val="1200"/>
              <a:buChar char="●"/>
            </a:pPr>
            <a:r>
              <a:rPr lang="en" sz="1200"/>
              <a:t>Pharmacy and nursing schools co-deliver medicines management training. Build the team in the classroom before deploying it in the clinic.</a:t>
            </a:r>
            <a:endParaRPr sz="1200"/>
          </a:p>
          <a:p>
            <a:pPr indent="-318712" lvl="0" marL="457200" rtl="0" algn="l">
              <a:lnSpc>
                <a:spcPct val="100000"/>
              </a:lnSpc>
              <a:spcBef>
                <a:spcPts val="0"/>
              </a:spcBef>
              <a:spcAft>
                <a:spcPts val="0"/>
              </a:spcAft>
              <a:buSzPts val="1419"/>
              <a:buAutoNum type="arabicParenR"/>
            </a:pPr>
            <a:r>
              <a:rPr b="1" lang="en" sz="1419"/>
              <a:t>Build the evidence - and own it</a:t>
            </a:r>
            <a:endParaRPr sz="1419"/>
          </a:p>
          <a:p>
            <a:pPr indent="-304800" lvl="0" marL="914400" rtl="0" algn="l">
              <a:lnSpc>
                <a:spcPct val="100000"/>
              </a:lnSpc>
              <a:spcBef>
                <a:spcPts val="0"/>
              </a:spcBef>
              <a:spcAft>
                <a:spcPts val="0"/>
              </a:spcAft>
              <a:buSzPts val="1200"/>
              <a:buChar char="●"/>
            </a:pPr>
            <a:r>
              <a:rPr lang="en" sz="1200"/>
              <a:t>African-led research on cost-effectiveness, retention, and patient outcomes of expanded prescribing roles. End reliance on imported evidence for local decisions.</a:t>
            </a:r>
            <a:endParaRPr sz="1200"/>
          </a:p>
        </p:txBody>
      </p:sp>
      <p:pic>
        <p:nvPicPr>
          <p:cNvPr id="538" name="Google Shape;538;g3e114453f6b_0_113"/>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539" name="Google Shape;539;g3e114453f6b_0_113"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g3e114453f6b_0_120"/>
          <p:cNvSpPr txBox="1"/>
          <p:nvPr>
            <p:ph type="title"/>
          </p:nvPr>
        </p:nvSpPr>
        <p:spPr>
          <a:xfrm>
            <a:off x="668100" y="543275"/>
            <a:ext cx="7807800" cy="35094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b="1" lang="en">
                <a:solidFill>
                  <a:srgbClr val="F0CB5E"/>
                </a:solidFill>
              </a:rPr>
              <a:t>Africa's prescribing workforce</a:t>
            </a:r>
            <a:br>
              <a:rPr b="1" lang="en">
                <a:solidFill>
                  <a:srgbClr val="F0CB5E"/>
                </a:solidFill>
              </a:rPr>
            </a:br>
            <a:r>
              <a:rPr b="1" lang="en">
                <a:solidFill>
                  <a:srgbClr val="F0CB5E"/>
                </a:solidFill>
              </a:rPr>
              <a:t>will not be built by accident</a:t>
            </a:r>
            <a:br>
              <a:rPr b="1" lang="en">
                <a:solidFill>
                  <a:srgbClr val="F0CB5E"/>
                </a:solidFill>
              </a:rPr>
            </a:br>
            <a:r>
              <a:rPr b="1" lang="en">
                <a:solidFill>
                  <a:srgbClr val="F0CB5E"/>
                </a:solidFill>
              </a:rPr>
              <a:t>— or by import.</a:t>
            </a:r>
            <a:endParaRPr b="1">
              <a:solidFill>
                <a:srgbClr val="F0CB5E"/>
              </a:solidFill>
            </a:endParaRPr>
          </a:p>
          <a:p>
            <a:pPr indent="0" lvl="0" marL="0" rtl="0" algn="l">
              <a:spcBef>
                <a:spcPts val="0"/>
              </a:spcBef>
              <a:spcAft>
                <a:spcPts val="0"/>
              </a:spcAft>
              <a:buNone/>
            </a:pPr>
            <a:r>
              <a:t/>
            </a:r>
            <a:endParaRPr b="1" sz="2400"/>
          </a:p>
          <a:p>
            <a:pPr indent="0" lvl="0" marL="0" rtl="0" algn="l">
              <a:spcBef>
                <a:spcPts val="0"/>
              </a:spcBef>
              <a:spcAft>
                <a:spcPts val="0"/>
              </a:spcAft>
              <a:buNone/>
            </a:pPr>
            <a:r>
              <a:rPr b="1" lang="en" sz="2400"/>
              <a:t>It will be built by African institutions training African professionals to harmonised standards for African patients — at a cost our systems can sustain.</a:t>
            </a:r>
            <a:endParaRPr b="1" sz="24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g3e0a985d830_3_6"/>
          <p:cNvSpPr txBox="1"/>
          <p:nvPr>
            <p:ph idx="1" type="subTitle"/>
          </p:nvPr>
        </p:nvSpPr>
        <p:spPr>
          <a:xfrm>
            <a:off x="346500" y="3580550"/>
            <a:ext cx="8451000" cy="5541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a:t>Commonwealth Pharmacists Association</a:t>
            </a:r>
            <a:endParaRPr/>
          </a:p>
        </p:txBody>
      </p:sp>
      <p:sp>
        <p:nvSpPr>
          <p:cNvPr id="550" name="Google Shape;550;g3e0a985d830_3_6"/>
          <p:cNvSpPr txBox="1"/>
          <p:nvPr>
            <p:ph type="title"/>
          </p:nvPr>
        </p:nvSpPr>
        <p:spPr>
          <a:xfrm>
            <a:off x="315450" y="1757525"/>
            <a:ext cx="8416200" cy="1151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Country Case Studies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3dacd8d7cca_0_18"/>
          <p:cNvSpPr txBox="1"/>
          <p:nvPr>
            <p:ph idx="1" type="subTitle"/>
          </p:nvPr>
        </p:nvSpPr>
        <p:spPr>
          <a:xfrm>
            <a:off x="655025" y="3178558"/>
            <a:ext cx="22860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SzPts val="1800"/>
              <a:buNone/>
            </a:pPr>
            <a:r>
              <a:rPr lang="en"/>
              <a:t>Guest Speaker </a:t>
            </a:r>
            <a:endParaRPr/>
          </a:p>
        </p:txBody>
      </p:sp>
      <p:sp>
        <p:nvSpPr>
          <p:cNvPr id="556" name="Google Shape;556;g3dacd8d7cca_0_18"/>
          <p:cNvSpPr txBox="1"/>
          <p:nvPr>
            <p:ph idx="3" type="body"/>
          </p:nvPr>
        </p:nvSpPr>
        <p:spPr>
          <a:xfrm>
            <a:off x="3687600" y="760850"/>
            <a:ext cx="4562700" cy="3079800"/>
          </a:xfrm>
          <a:prstGeom prst="rect">
            <a:avLst/>
          </a:prstGeom>
          <a:solidFill>
            <a:srgbClr val="623791"/>
          </a:solid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0"/>
              </a:spcAft>
              <a:buSzPts val="1800"/>
              <a:buNone/>
            </a:pPr>
            <a:r>
              <a:rPr b="1" lang="en" sz="2400">
                <a:solidFill>
                  <a:srgbClr val="F0CB5E"/>
                </a:solidFill>
              </a:rPr>
              <a:t>Gift T. Chareka</a:t>
            </a:r>
            <a:endParaRPr sz="2400">
              <a:solidFill>
                <a:srgbClr val="F0CB5E"/>
              </a:solidFill>
            </a:endParaRPr>
          </a:p>
          <a:p>
            <a:pPr indent="0" lvl="0" marL="0" rtl="0" algn="ctr">
              <a:spcBef>
                <a:spcPts val="1200"/>
              </a:spcBef>
              <a:spcAft>
                <a:spcPts val="0"/>
              </a:spcAft>
              <a:buSzPts val="1800"/>
              <a:buNone/>
            </a:pPr>
            <a:r>
              <a:rPr b="1" lang="en"/>
              <a:t>Past President</a:t>
            </a:r>
            <a:br>
              <a:rPr b="1" lang="en"/>
            </a:br>
            <a:r>
              <a:rPr lang="en"/>
              <a:t>Pharmaceutical Society of Zimbabwe</a:t>
            </a:r>
            <a:endParaRPr/>
          </a:p>
          <a:p>
            <a:pPr indent="0" lvl="0" marL="0" rtl="0" algn="ctr">
              <a:spcBef>
                <a:spcPts val="1200"/>
              </a:spcBef>
              <a:spcAft>
                <a:spcPts val="1200"/>
              </a:spcAft>
              <a:buSzPts val="1800"/>
              <a:buNone/>
            </a:pPr>
            <a:r>
              <a:rPr b="1" lang="en" sz="1400"/>
              <a:t>Zimbabwe</a:t>
            </a:r>
            <a:endParaRPr b="1" sz="1400"/>
          </a:p>
        </p:txBody>
      </p:sp>
      <p:pic>
        <p:nvPicPr>
          <p:cNvPr id="557" name="Google Shape;557;g3dacd8d7cca_0_18"/>
          <p:cNvPicPr preferRelativeResize="0"/>
          <p:nvPr/>
        </p:nvPicPr>
        <p:blipFill rotWithShape="1">
          <a:blip r:embed="rId3">
            <a:alphaModFix/>
          </a:blip>
          <a:srcRect b="30839" l="9876" r="7894" t="0"/>
          <a:stretch/>
        </p:blipFill>
        <p:spPr>
          <a:xfrm>
            <a:off x="692975" y="799050"/>
            <a:ext cx="2210100" cy="2214600"/>
          </a:xfrm>
          <a:prstGeom prst="ellipse">
            <a:avLst/>
          </a:prstGeom>
          <a:noFill/>
          <a:ln>
            <a:noFill/>
          </a:ln>
        </p:spPr>
      </p:pic>
      <p:pic>
        <p:nvPicPr>
          <p:cNvPr id="558" name="Google Shape;558;g3dacd8d7cca_0_18"/>
          <p:cNvPicPr preferRelativeResize="0"/>
          <p:nvPr/>
        </p:nvPicPr>
        <p:blipFill rotWithShape="1">
          <a:blip r:embed="rId4">
            <a:alphaModFix/>
          </a:blip>
          <a:srcRect b="0" l="0" r="961" t="0"/>
          <a:stretch/>
        </p:blipFill>
        <p:spPr>
          <a:xfrm>
            <a:off x="4934909" y="4522350"/>
            <a:ext cx="1598275" cy="413700"/>
          </a:xfrm>
          <a:prstGeom prst="rect">
            <a:avLst/>
          </a:prstGeom>
          <a:noFill/>
          <a:ln>
            <a:noFill/>
          </a:ln>
        </p:spPr>
      </p:pic>
      <p:pic>
        <p:nvPicPr>
          <p:cNvPr id="559" name="Google Shape;559;g3dacd8d7cca_0_18" title="ecsahc_web_logo1-1.png"/>
          <p:cNvPicPr preferRelativeResize="0"/>
          <p:nvPr/>
        </p:nvPicPr>
        <p:blipFill rotWithShape="1">
          <a:blip r:embed="rId5">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3e0a985d830_3_12"/>
          <p:cNvSpPr txBox="1"/>
          <p:nvPr>
            <p:ph type="title"/>
          </p:nvPr>
        </p:nvSpPr>
        <p:spPr>
          <a:xfrm>
            <a:off x="315450" y="1757525"/>
            <a:ext cx="8416200" cy="1151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3600"/>
              <a:t>Pharmacists in Zimbabwe: Medicines Management &amp; Prescribing Landscape</a:t>
            </a:r>
            <a:endParaRPr sz="3600"/>
          </a:p>
        </p:txBody>
      </p:sp>
      <p:sp>
        <p:nvSpPr>
          <p:cNvPr id="565" name="Google Shape;565;g3e0a985d830_3_12"/>
          <p:cNvSpPr txBox="1"/>
          <p:nvPr>
            <p:ph idx="1" type="subTitle"/>
          </p:nvPr>
        </p:nvSpPr>
        <p:spPr>
          <a:xfrm>
            <a:off x="346500" y="3580550"/>
            <a:ext cx="8451000" cy="5541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a:t>Gift T. Chareka (R.Ph, MPS)</a:t>
            </a:r>
            <a:endParaRPr/>
          </a:p>
        </p:txBody>
      </p:sp>
      <p:pic>
        <p:nvPicPr>
          <p:cNvPr id="566" name="Google Shape;566;g3e0a985d830_3_12" title="fb4da745-d8eb-49b7-bd1f-fbe2fe6b1f37.png"/>
          <p:cNvPicPr preferRelativeResize="0"/>
          <p:nvPr/>
        </p:nvPicPr>
        <p:blipFill>
          <a:blip r:embed="rId3">
            <a:alphaModFix/>
          </a:blip>
          <a:stretch>
            <a:fillRect/>
          </a:stretch>
        </p:blipFill>
        <p:spPr>
          <a:xfrm>
            <a:off x="4066550" y="335925"/>
            <a:ext cx="1074587" cy="7502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3dc3c138b2f_0_1930"/>
          <p:cNvSpPr txBox="1"/>
          <p:nvPr>
            <p:ph type="title"/>
          </p:nvPr>
        </p:nvSpPr>
        <p:spPr>
          <a:xfrm>
            <a:off x="259650" y="99300"/>
            <a:ext cx="8572800" cy="62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Medicine</a:t>
            </a:r>
            <a:r>
              <a:rPr lang="en"/>
              <a:t> Management &amp; </a:t>
            </a:r>
            <a:r>
              <a:rPr lang="en"/>
              <a:t>Pharmaceutical</a:t>
            </a:r>
            <a:r>
              <a:rPr lang="en"/>
              <a:t> Care</a:t>
            </a:r>
            <a:endParaRPr i="1"/>
          </a:p>
        </p:txBody>
      </p:sp>
      <p:pic>
        <p:nvPicPr>
          <p:cNvPr id="572" name="Google Shape;572;g3dc3c138b2f_0_1930"/>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573" name="Google Shape;573;g3dc3c138b2f_0_1930"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
        <p:nvSpPr>
          <p:cNvPr id="574" name="Google Shape;574;g3dc3c138b2f_0_1930"/>
          <p:cNvSpPr txBox="1"/>
          <p:nvPr>
            <p:ph idx="1" type="body"/>
          </p:nvPr>
        </p:nvSpPr>
        <p:spPr>
          <a:xfrm>
            <a:off x="311725" y="1152475"/>
            <a:ext cx="8520600" cy="3045300"/>
          </a:xfrm>
          <a:prstGeom prst="rect">
            <a:avLst/>
          </a:prstGeom>
          <a:noFill/>
          <a:ln>
            <a:noFill/>
          </a:ln>
        </p:spPr>
        <p:txBody>
          <a:bodyPr anchorCtr="0" anchor="ctr" bIns="34275" lIns="68575" spcFirstLastPara="1" rIns="68575" wrap="square" tIns="34275">
            <a:noAutofit/>
          </a:bodyPr>
          <a:lstStyle/>
          <a:p>
            <a:pPr indent="-342900" lvl="0" marL="457200" rtl="0" algn="l">
              <a:lnSpc>
                <a:spcPct val="115000"/>
              </a:lnSpc>
              <a:spcBef>
                <a:spcPts val="0"/>
              </a:spcBef>
              <a:spcAft>
                <a:spcPts val="0"/>
              </a:spcAft>
              <a:buClr>
                <a:srgbClr val="2C2C2C"/>
              </a:buClr>
              <a:buSzPts val="1800"/>
              <a:buChar char="●"/>
            </a:pPr>
            <a:r>
              <a:rPr lang="en">
                <a:solidFill>
                  <a:srgbClr val="2C2C2C"/>
                </a:solidFill>
              </a:rPr>
              <a:t>Custodians of Medicines</a:t>
            </a:r>
            <a:endParaRPr>
              <a:solidFill>
                <a:srgbClr val="2C2C2C"/>
              </a:solidFill>
            </a:endParaRPr>
          </a:p>
          <a:p>
            <a:pPr indent="-330200" lvl="1" marL="914400" rtl="0" algn="l">
              <a:lnSpc>
                <a:spcPct val="115000"/>
              </a:lnSpc>
              <a:spcBef>
                <a:spcPts val="0"/>
              </a:spcBef>
              <a:spcAft>
                <a:spcPts val="0"/>
              </a:spcAft>
              <a:buClr>
                <a:srgbClr val="2C2C2C"/>
              </a:buClr>
              <a:buSzPts val="1600"/>
              <a:buChar char="○"/>
            </a:pPr>
            <a:r>
              <a:rPr lang="en">
                <a:solidFill>
                  <a:srgbClr val="2C2C2C"/>
                </a:solidFill>
              </a:rPr>
              <a:t>Safeguarding supply chain integrity</a:t>
            </a:r>
            <a:endParaRPr>
              <a:solidFill>
                <a:srgbClr val="2C2C2C"/>
              </a:solidFill>
            </a:endParaRPr>
          </a:p>
          <a:p>
            <a:pPr indent="-342900" lvl="0" marL="457200" rtl="0" algn="l">
              <a:lnSpc>
                <a:spcPct val="115000"/>
              </a:lnSpc>
              <a:spcBef>
                <a:spcPts val="0"/>
              </a:spcBef>
              <a:spcAft>
                <a:spcPts val="0"/>
              </a:spcAft>
              <a:buClr>
                <a:srgbClr val="2C2C2C"/>
              </a:buClr>
              <a:buSzPts val="1800"/>
              <a:buChar char="●"/>
            </a:pPr>
            <a:r>
              <a:rPr lang="en">
                <a:solidFill>
                  <a:srgbClr val="2C2C2C"/>
                </a:solidFill>
              </a:rPr>
              <a:t>Clinical Review</a:t>
            </a:r>
            <a:endParaRPr>
              <a:solidFill>
                <a:srgbClr val="2C2C2C"/>
              </a:solidFill>
            </a:endParaRPr>
          </a:p>
          <a:p>
            <a:pPr indent="-330200" lvl="1" marL="914400" rtl="0" algn="l">
              <a:lnSpc>
                <a:spcPct val="115000"/>
              </a:lnSpc>
              <a:spcBef>
                <a:spcPts val="0"/>
              </a:spcBef>
              <a:spcAft>
                <a:spcPts val="0"/>
              </a:spcAft>
              <a:buClr>
                <a:srgbClr val="2C2C2C"/>
              </a:buClr>
              <a:buSzPts val="1600"/>
              <a:buChar char="○"/>
            </a:pPr>
            <a:r>
              <a:rPr lang="en">
                <a:solidFill>
                  <a:srgbClr val="2C2C2C"/>
                </a:solidFill>
              </a:rPr>
              <a:t>Monitoring patient charts for interactions, contraindications, adverse drug reactions</a:t>
            </a:r>
            <a:endParaRPr>
              <a:solidFill>
                <a:srgbClr val="2C2C2C"/>
              </a:solidFill>
            </a:endParaRPr>
          </a:p>
          <a:p>
            <a:pPr indent="-342900" lvl="0" marL="457200" rtl="0" algn="l">
              <a:lnSpc>
                <a:spcPct val="115000"/>
              </a:lnSpc>
              <a:spcBef>
                <a:spcPts val="0"/>
              </a:spcBef>
              <a:spcAft>
                <a:spcPts val="0"/>
              </a:spcAft>
              <a:buClr>
                <a:srgbClr val="2C2C2C"/>
              </a:buClr>
              <a:buSzPts val="1800"/>
              <a:buChar char="●"/>
            </a:pPr>
            <a:r>
              <a:rPr lang="en">
                <a:solidFill>
                  <a:srgbClr val="2C2C2C"/>
                </a:solidFill>
              </a:rPr>
              <a:t>Rational Drug Use for Short-Term and Chronic Illnesses</a:t>
            </a:r>
            <a:endParaRPr>
              <a:solidFill>
                <a:srgbClr val="2C2C2C"/>
              </a:solidFill>
            </a:endParaRPr>
          </a:p>
          <a:p>
            <a:pPr indent="-330200" lvl="1" marL="914400" rtl="0" algn="l">
              <a:lnSpc>
                <a:spcPct val="115000"/>
              </a:lnSpc>
              <a:spcBef>
                <a:spcPts val="0"/>
              </a:spcBef>
              <a:spcAft>
                <a:spcPts val="0"/>
              </a:spcAft>
              <a:buClr>
                <a:srgbClr val="2C2C2C"/>
              </a:buClr>
              <a:buSzPts val="1600"/>
              <a:buChar char="○"/>
            </a:pPr>
            <a:r>
              <a:rPr lang="en">
                <a:solidFill>
                  <a:srgbClr val="2C2C2C"/>
                </a:solidFill>
              </a:rPr>
              <a:t>Supporting HIV/AIDS programmes, hypertension, diabetes, rheumatoid arthritis, oncology</a:t>
            </a:r>
            <a:endParaRPr>
              <a:solidFill>
                <a:srgbClr val="2C2C2C"/>
              </a:solidFill>
            </a:endParaRPr>
          </a:p>
          <a:p>
            <a:pPr indent="-342900" lvl="0" marL="457200" rtl="0" algn="l">
              <a:lnSpc>
                <a:spcPct val="115000"/>
              </a:lnSpc>
              <a:spcBef>
                <a:spcPts val="0"/>
              </a:spcBef>
              <a:spcAft>
                <a:spcPts val="0"/>
              </a:spcAft>
              <a:buClr>
                <a:srgbClr val="2C2C2C"/>
              </a:buClr>
              <a:buSzPts val="1800"/>
              <a:buChar char="●"/>
            </a:pPr>
            <a:r>
              <a:rPr lang="en">
                <a:solidFill>
                  <a:srgbClr val="2C2C2C"/>
                </a:solidFill>
              </a:rPr>
              <a:t>Inventory &amp; Cold Chain</a:t>
            </a:r>
            <a:endParaRPr>
              <a:solidFill>
                <a:srgbClr val="2C2C2C"/>
              </a:solidFill>
            </a:endParaRPr>
          </a:p>
          <a:p>
            <a:pPr indent="-330200" lvl="1" marL="914400" rtl="0" algn="l">
              <a:lnSpc>
                <a:spcPct val="115000"/>
              </a:lnSpc>
              <a:spcBef>
                <a:spcPts val="0"/>
              </a:spcBef>
              <a:spcAft>
                <a:spcPts val="0"/>
              </a:spcAft>
              <a:buClr>
                <a:srgbClr val="2C2C2C"/>
              </a:buClr>
              <a:buSzPts val="1600"/>
              <a:buChar char="○"/>
            </a:pPr>
            <a:r>
              <a:rPr lang="en">
                <a:solidFill>
                  <a:srgbClr val="2C2C2C"/>
                </a:solidFill>
              </a:rPr>
              <a:t>Managing vaccines/biologics and all temperature sensitive medicines</a:t>
            </a:r>
            <a:endParaRPr>
              <a:solidFill>
                <a:srgbClr val="2C2C2C"/>
              </a:solidFill>
            </a:endParaRPr>
          </a:p>
          <a:p>
            <a:pPr indent="-342900" lvl="0" marL="457200" rtl="0" algn="l">
              <a:lnSpc>
                <a:spcPct val="115000"/>
              </a:lnSpc>
              <a:spcBef>
                <a:spcPts val="0"/>
              </a:spcBef>
              <a:spcAft>
                <a:spcPts val="0"/>
              </a:spcAft>
              <a:buClr>
                <a:srgbClr val="2C2C2C"/>
              </a:buClr>
              <a:buSzPts val="1800"/>
              <a:buChar char="●"/>
            </a:pPr>
            <a:r>
              <a:rPr lang="en">
                <a:solidFill>
                  <a:srgbClr val="2C2C2C"/>
                </a:solidFill>
              </a:rPr>
              <a:t>Patient Counseling</a:t>
            </a:r>
            <a:endParaRPr>
              <a:solidFill>
                <a:srgbClr val="2C2C2C"/>
              </a:solidFill>
            </a:endParaRPr>
          </a:p>
          <a:p>
            <a:pPr indent="-330200" lvl="1" marL="914400" rtl="0" algn="l">
              <a:lnSpc>
                <a:spcPct val="115000"/>
              </a:lnSpc>
              <a:spcBef>
                <a:spcPts val="0"/>
              </a:spcBef>
              <a:spcAft>
                <a:spcPts val="0"/>
              </a:spcAft>
              <a:buClr>
                <a:srgbClr val="2C2C2C"/>
              </a:buClr>
              <a:buSzPts val="1600"/>
              <a:buChar char="○"/>
            </a:pPr>
            <a:r>
              <a:rPr lang="en">
                <a:solidFill>
                  <a:srgbClr val="2C2C2C"/>
                </a:solidFill>
              </a:rPr>
              <a:t>Promoting and monitoring treatment adherence for better patient outcomes</a:t>
            </a:r>
            <a:endParaRPr>
              <a:solidFill>
                <a:srgbClr val="2C2C2C"/>
              </a:solidFill>
            </a:endParaRPr>
          </a:p>
        </p:txBody>
      </p:sp>
      <p:pic>
        <p:nvPicPr>
          <p:cNvPr id="575" name="Google Shape;575;g3dc3c138b2f_0_1930"/>
          <p:cNvPicPr preferRelativeResize="0"/>
          <p:nvPr/>
        </p:nvPicPr>
        <p:blipFill rotWithShape="1">
          <a:blip r:embed="rId5">
            <a:alphaModFix/>
          </a:blip>
          <a:srcRect b="63552" l="29239" r="27751" t="6506"/>
          <a:stretch/>
        </p:blipFill>
        <p:spPr>
          <a:xfrm>
            <a:off x="1772772" y="4522350"/>
            <a:ext cx="594253" cy="413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g3dc3c138b2f_0_1937"/>
          <p:cNvSpPr txBox="1"/>
          <p:nvPr>
            <p:ph type="title"/>
          </p:nvPr>
        </p:nvSpPr>
        <p:spPr>
          <a:xfrm>
            <a:off x="259650" y="99300"/>
            <a:ext cx="8572800" cy="62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Current P</a:t>
            </a:r>
            <a:r>
              <a:rPr lang="en"/>
              <a:t>rescribing</a:t>
            </a:r>
            <a:r>
              <a:rPr lang="en"/>
              <a:t> Landscape</a:t>
            </a:r>
            <a:endParaRPr i="1"/>
          </a:p>
        </p:txBody>
      </p:sp>
      <p:pic>
        <p:nvPicPr>
          <p:cNvPr id="581" name="Google Shape;581;g3dc3c138b2f_0_1937"/>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582" name="Google Shape;582;g3dc3c138b2f_0_1937"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
        <p:nvSpPr>
          <p:cNvPr id="583" name="Google Shape;583;g3dc3c138b2f_0_1937"/>
          <p:cNvSpPr txBox="1"/>
          <p:nvPr>
            <p:ph idx="1" type="body"/>
          </p:nvPr>
        </p:nvSpPr>
        <p:spPr>
          <a:xfrm>
            <a:off x="311725" y="1152475"/>
            <a:ext cx="8520600" cy="3045300"/>
          </a:xfrm>
          <a:prstGeom prst="rect">
            <a:avLst/>
          </a:prstGeom>
          <a:noFill/>
          <a:ln>
            <a:noFill/>
          </a:ln>
        </p:spPr>
        <p:txBody>
          <a:bodyPr anchorCtr="0" anchor="t" bIns="34275" lIns="68575" spcFirstLastPara="1" rIns="68575" wrap="square" tIns="34275">
            <a:normAutofit lnSpcReduction="10000"/>
          </a:bodyPr>
          <a:lstStyle/>
          <a:p>
            <a:pPr indent="-336550" lvl="0" marL="457200" rtl="0" algn="l">
              <a:lnSpc>
                <a:spcPct val="115000"/>
              </a:lnSpc>
              <a:spcBef>
                <a:spcPts val="0"/>
              </a:spcBef>
              <a:spcAft>
                <a:spcPts val="0"/>
              </a:spcAft>
              <a:buClr>
                <a:srgbClr val="2C2C2C"/>
              </a:buClr>
              <a:buSzPts val="1700"/>
              <a:buChar char="●"/>
            </a:pPr>
            <a:r>
              <a:rPr lang="en" sz="1700">
                <a:solidFill>
                  <a:srgbClr val="2C2C2C"/>
                </a:solidFill>
              </a:rPr>
              <a:t>Governance</a:t>
            </a:r>
            <a:endParaRPr sz="1700">
              <a:solidFill>
                <a:srgbClr val="2C2C2C"/>
              </a:solidFill>
            </a:endParaRPr>
          </a:p>
          <a:p>
            <a:pPr indent="-323850" lvl="1" marL="914400" rtl="0" algn="l">
              <a:lnSpc>
                <a:spcPct val="115000"/>
              </a:lnSpc>
              <a:spcBef>
                <a:spcPts val="0"/>
              </a:spcBef>
              <a:spcAft>
                <a:spcPts val="0"/>
              </a:spcAft>
              <a:buClr>
                <a:srgbClr val="2C2C2C"/>
              </a:buClr>
              <a:buSzPts val="1500"/>
              <a:buChar char="○"/>
            </a:pPr>
            <a:r>
              <a:rPr lang="en" sz="1500">
                <a:solidFill>
                  <a:srgbClr val="2C2C2C"/>
                </a:solidFill>
              </a:rPr>
              <a:t>Medical Aid Society of Central Africa and Medicines Control Authority of Zimbabwe oversight</a:t>
            </a:r>
            <a:endParaRPr sz="1500">
              <a:solidFill>
                <a:srgbClr val="2C2C2C"/>
              </a:solidFill>
            </a:endParaRPr>
          </a:p>
          <a:p>
            <a:pPr indent="-336550" lvl="0" marL="457200" rtl="0" algn="l">
              <a:lnSpc>
                <a:spcPct val="115000"/>
              </a:lnSpc>
              <a:spcBef>
                <a:spcPts val="0"/>
              </a:spcBef>
              <a:spcAft>
                <a:spcPts val="0"/>
              </a:spcAft>
              <a:buClr>
                <a:srgbClr val="2C2C2C"/>
              </a:buClr>
              <a:buSzPts val="1700"/>
              <a:buChar char="●"/>
            </a:pPr>
            <a:r>
              <a:rPr lang="en" sz="1700">
                <a:solidFill>
                  <a:srgbClr val="2C2C2C"/>
                </a:solidFill>
              </a:rPr>
              <a:t>Traditional Scope</a:t>
            </a:r>
            <a:endParaRPr sz="1700">
              <a:solidFill>
                <a:srgbClr val="2C2C2C"/>
              </a:solidFill>
            </a:endParaRPr>
          </a:p>
          <a:p>
            <a:pPr indent="-323850" lvl="1" marL="914400" rtl="0" algn="l">
              <a:lnSpc>
                <a:spcPct val="115000"/>
              </a:lnSpc>
              <a:spcBef>
                <a:spcPts val="0"/>
              </a:spcBef>
              <a:spcAft>
                <a:spcPts val="0"/>
              </a:spcAft>
              <a:buClr>
                <a:srgbClr val="2C2C2C"/>
              </a:buClr>
              <a:buSzPts val="1500"/>
              <a:buChar char="○"/>
            </a:pPr>
            <a:r>
              <a:rPr lang="en" sz="1500">
                <a:solidFill>
                  <a:srgbClr val="2C2C2C"/>
                </a:solidFill>
              </a:rPr>
              <a:t>Dispensing and over-the-counter recommendations</a:t>
            </a:r>
            <a:endParaRPr sz="1500">
              <a:solidFill>
                <a:srgbClr val="2C2C2C"/>
              </a:solidFill>
            </a:endParaRPr>
          </a:p>
          <a:p>
            <a:pPr indent="-336550" lvl="0" marL="457200" rtl="0" algn="l">
              <a:lnSpc>
                <a:spcPct val="115000"/>
              </a:lnSpc>
              <a:spcBef>
                <a:spcPts val="0"/>
              </a:spcBef>
              <a:spcAft>
                <a:spcPts val="0"/>
              </a:spcAft>
              <a:buClr>
                <a:srgbClr val="2C2C2C"/>
              </a:buClr>
              <a:buSzPts val="1700"/>
              <a:buChar char="●"/>
            </a:pPr>
            <a:r>
              <a:rPr lang="en" sz="1700">
                <a:solidFill>
                  <a:srgbClr val="2C2C2C"/>
                </a:solidFill>
              </a:rPr>
              <a:t>Primary Care Role</a:t>
            </a:r>
            <a:endParaRPr sz="1700">
              <a:solidFill>
                <a:srgbClr val="2C2C2C"/>
              </a:solidFill>
            </a:endParaRPr>
          </a:p>
          <a:p>
            <a:pPr indent="-323850" lvl="1" marL="914400" rtl="0" algn="l">
              <a:lnSpc>
                <a:spcPct val="115000"/>
              </a:lnSpc>
              <a:spcBef>
                <a:spcPts val="0"/>
              </a:spcBef>
              <a:spcAft>
                <a:spcPts val="0"/>
              </a:spcAft>
              <a:buClr>
                <a:srgbClr val="2C2C2C"/>
              </a:buClr>
              <a:buSzPts val="1500"/>
              <a:buChar char="○"/>
            </a:pPr>
            <a:r>
              <a:rPr lang="en" sz="1500">
                <a:solidFill>
                  <a:srgbClr val="2C2C2C"/>
                </a:solidFill>
              </a:rPr>
              <a:t>First contact for minor ailments/emergencies</a:t>
            </a:r>
            <a:endParaRPr sz="1500">
              <a:solidFill>
                <a:srgbClr val="2C2C2C"/>
              </a:solidFill>
            </a:endParaRPr>
          </a:p>
          <a:p>
            <a:pPr indent="-336550" lvl="0" marL="457200" rtl="0" algn="l">
              <a:lnSpc>
                <a:spcPct val="115000"/>
              </a:lnSpc>
              <a:spcBef>
                <a:spcPts val="0"/>
              </a:spcBef>
              <a:spcAft>
                <a:spcPts val="0"/>
              </a:spcAft>
              <a:buClr>
                <a:srgbClr val="2C2C2C"/>
              </a:buClr>
              <a:buSzPts val="1700"/>
              <a:buChar char="●"/>
            </a:pPr>
            <a:r>
              <a:rPr lang="en" sz="1700">
                <a:solidFill>
                  <a:srgbClr val="2C2C2C"/>
                </a:solidFill>
              </a:rPr>
              <a:t>Pharmacist-Initiated Medicines</a:t>
            </a:r>
            <a:endParaRPr sz="1700">
              <a:solidFill>
                <a:srgbClr val="2C2C2C"/>
              </a:solidFill>
            </a:endParaRPr>
          </a:p>
          <a:p>
            <a:pPr indent="-323850" lvl="1" marL="914400" rtl="0" algn="l">
              <a:lnSpc>
                <a:spcPct val="115000"/>
              </a:lnSpc>
              <a:spcBef>
                <a:spcPts val="0"/>
              </a:spcBef>
              <a:spcAft>
                <a:spcPts val="0"/>
              </a:spcAft>
              <a:buClr>
                <a:srgbClr val="2C2C2C"/>
              </a:buClr>
              <a:buSzPts val="1500"/>
              <a:buChar char="○"/>
            </a:pPr>
            <a:r>
              <a:rPr lang="en" sz="1500">
                <a:solidFill>
                  <a:srgbClr val="2C2C2C"/>
                </a:solidFill>
              </a:rPr>
              <a:t>Emerging framework under current protocols</a:t>
            </a:r>
            <a:endParaRPr sz="1500">
              <a:solidFill>
                <a:srgbClr val="2C2C2C"/>
              </a:solidFill>
            </a:endParaRPr>
          </a:p>
          <a:p>
            <a:pPr indent="-323850" lvl="2" marL="1371600" rtl="0" algn="l">
              <a:lnSpc>
                <a:spcPct val="115000"/>
              </a:lnSpc>
              <a:spcBef>
                <a:spcPts val="0"/>
              </a:spcBef>
              <a:spcAft>
                <a:spcPts val="0"/>
              </a:spcAft>
              <a:buClr>
                <a:srgbClr val="2C2C2C"/>
              </a:buClr>
              <a:buSzPts val="1500"/>
              <a:buChar char="■"/>
            </a:pPr>
            <a:r>
              <a:rPr i="1" lang="en" sz="1500">
                <a:solidFill>
                  <a:srgbClr val="2C2C2C"/>
                </a:solidFill>
              </a:rPr>
              <a:t>PHASE Z (pharmacy-led HIV prevention, implementation research will be led by the Ministry of Health and Child Care and supported by funding partners, and involvement in the Expanded Programme on Immunization)</a:t>
            </a:r>
            <a:endParaRPr i="1" sz="1500">
              <a:solidFill>
                <a:srgbClr val="2C2C2C"/>
              </a:solidFill>
            </a:endParaRPr>
          </a:p>
        </p:txBody>
      </p:sp>
      <p:pic>
        <p:nvPicPr>
          <p:cNvPr id="584" name="Google Shape;584;g3dc3c138b2f_0_1937"/>
          <p:cNvPicPr preferRelativeResize="0"/>
          <p:nvPr/>
        </p:nvPicPr>
        <p:blipFill rotWithShape="1">
          <a:blip r:embed="rId5">
            <a:alphaModFix/>
          </a:blip>
          <a:srcRect b="63552" l="29239" r="27751" t="6506"/>
          <a:stretch/>
        </p:blipFill>
        <p:spPr>
          <a:xfrm>
            <a:off x="1772772" y="4522350"/>
            <a:ext cx="594253" cy="413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3dc3c138b2f_0_1945"/>
          <p:cNvSpPr txBox="1"/>
          <p:nvPr>
            <p:ph type="title"/>
          </p:nvPr>
        </p:nvSpPr>
        <p:spPr>
          <a:xfrm>
            <a:off x="259650" y="99300"/>
            <a:ext cx="8572800" cy="62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Evolving Prescribing </a:t>
            </a:r>
            <a:r>
              <a:rPr lang="en"/>
              <a:t>Initiatives</a:t>
            </a:r>
            <a:endParaRPr i="1"/>
          </a:p>
        </p:txBody>
      </p:sp>
      <p:pic>
        <p:nvPicPr>
          <p:cNvPr id="590" name="Google Shape;590;g3dc3c138b2f_0_1945"/>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591" name="Google Shape;591;g3dc3c138b2f_0_1945"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
        <p:nvSpPr>
          <p:cNvPr id="592" name="Google Shape;592;g3dc3c138b2f_0_1945"/>
          <p:cNvSpPr txBox="1"/>
          <p:nvPr>
            <p:ph idx="1" type="body"/>
          </p:nvPr>
        </p:nvSpPr>
        <p:spPr>
          <a:xfrm>
            <a:off x="311725" y="1152475"/>
            <a:ext cx="8520600" cy="3045300"/>
          </a:xfrm>
          <a:prstGeom prst="rect">
            <a:avLst/>
          </a:prstGeom>
          <a:noFill/>
          <a:ln>
            <a:noFill/>
          </a:ln>
        </p:spPr>
        <p:txBody>
          <a:bodyPr anchorCtr="0" anchor="t" bIns="34275" lIns="68575" spcFirstLastPara="1" rIns="68575" wrap="square" tIns="34275">
            <a:normAutofit/>
          </a:bodyPr>
          <a:lstStyle/>
          <a:p>
            <a:pPr indent="-342900" lvl="0" marL="457200" rtl="0" algn="l">
              <a:lnSpc>
                <a:spcPct val="115000"/>
              </a:lnSpc>
              <a:spcBef>
                <a:spcPts val="0"/>
              </a:spcBef>
              <a:spcAft>
                <a:spcPts val="0"/>
              </a:spcAft>
              <a:buClr>
                <a:srgbClr val="2C2C2C"/>
              </a:buClr>
              <a:buSzPts val="1800"/>
              <a:buChar char="●"/>
            </a:pPr>
            <a:r>
              <a:rPr lang="en">
                <a:solidFill>
                  <a:srgbClr val="2C2C2C"/>
                </a:solidFill>
              </a:rPr>
              <a:t>HIV Prevention</a:t>
            </a:r>
            <a:endParaRPr>
              <a:solidFill>
                <a:srgbClr val="2C2C2C"/>
              </a:solidFill>
            </a:endParaRPr>
          </a:p>
          <a:p>
            <a:pPr indent="-330200" lvl="1" marL="914400" rtl="0" algn="l">
              <a:lnSpc>
                <a:spcPct val="115000"/>
              </a:lnSpc>
              <a:spcBef>
                <a:spcPts val="0"/>
              </a:spcBef>
              <a:spcAft>
                <a:spcPts val="0"/>
              </a:spcAft>
              <a:buClr>
                <a:srgbClr val="2C2C2C"/>
              </a:buClr>
              <a:buSzPts val="1600"/>
              <a:buChar char="○"/>
            </a:pPr>
            <a:r>
              <a:rPr lang="en">
                <a:solidFill>
                  <a:srgbClr val="2C2C2C"/>
                </a:solidFill>
              </a:rPr>
              <a:t>Community pharmacists prescribing of pre-exposure prophylaxis (PrEP) and post-exposure prophylaxis (PEP)</a:t>
            </a:r>
            <a:br>
              <a:rPr lang="en">
                <a:solidFill>
                  <a:srgbClr val="2C2C2C"/>
                </a:solidFill>
              </a:rPr>
            </a:br>
            <a:endParaRPr>
              <a:solidFill>
                <a:srgbClr val="2C2C2C"/>
              </a:solidFill>
            </a:endParaRPr>
          </a:p>
          <a:p>
            <a:pPr indent="-342900" lvl="0" marL="457200" rtl="0" algn="l">
              <a:lnSpc>
                <a:spcPct val="115000"/>
              </a:lnSpc>
              <a:spcBef>
                <a:spcPts val="0"/>
              </a:spcBef>
              <a:spcAft>
                <a:spcPts val="0"/>
              </a:spcAft>
              <a:buClr>
                <a:srgbClr val="2C2C2C"/>
              </a:buClr>
              <a:buSzPts val="1800"/>
              <a:buChar char="●"/>
            </a:pPr>
            <a:r>
              <a:rPr lang="en">
                <a:solidFill>
                  <a:srgbClr val="2C2C2C"/>
                </a:solidFill>
              </a:rPr>
              <a:t>Vaccination</a:t>
            </a:r>
            <a:endParaRPr>
              <a:solidFill>
                <a:srgbClr val="2C2C2C"/>
              </a:solidFill>
            </a:endParaRPr>
          </a:p>
          <a:p>
            <a:pPr indent="-330200" lvl="1" marL="914400" rtl="0" algn="l">
              <a:lnSpc>
                <a:spcPct val="115000"/>
              </a:lnSpc>
              <a:spcBef>
                <a:spcPts val="0"/>
              </a:spcBef>
              <a:spcAft>
                <a:spcPts val="0"/>
              </a:spcAft>
              <a:buClr>
                <a:srgbClr val="2C2C2C"/>
              </a:buClr>
              <a:buSzPts val="1600"/>
              <a:buChar char="○"/>
            </a:pPr>
            <a:r>
              <a:rPr lang="en">
                <a:solidFill>
                  <a:srgbClr val="2C2C2C"/>
                </a:solidFill>
              </a:rPr>
              <a:t>Prescribing and administration of vaccines within community pharmacies</a:t>
            </a:r>
            <a:br>
              <a:rPr lang="en">
                <a:solidFill>
                  <a:srgbClr val="2C2C2C"/>
                </a:solidFill>
              </a:rPr>
            </a:br>
            <a:endParaRPr>
              <a:solidFill>
                <a:srgbClr val="2C2C2C"/>
              </a:solidFill>
            </a:endParaRPr>
          </a:p>
          <a:p>
            <a:pPr indent="-342900" lvl="0" marL="457200" rtl="0" algn="l">
              <a:lnSpc>
                <a:spcPct val="115000"/>
              </a:lnSpc>
              <a:spcBef>
                <a:spcPts val="0"/>
              </a:spcBef>
              <a:spcAft>
                <a:spcPts val="0"/>
              </a:spcAft>
              <a:buClr>
                <a:srgbClr val="2C2C2C"/>
              </a:buClr>
              <a:buSzPts val="1800"/>
              <a:buChar char="●"/>
            </a:pPr>
            <a:r>
              <a:rPr lang="en">
                <a:solidFill>
                  <a:srgbClr val="2C2C2C"/>
                </a:solidFill>
              </a:rPr>
              <a:t>Strategic Goal</a:t>
            </a:r>
            <a:endParaRPr>
              <a:solidFill>
                <a:srgbClr val="2C2C2C"/>
              </a:solidFill>
            </a:endParaRPr>
          </a:p>
          <a:p>
            <a:pPr indent="-330200" lvl="1" marL="914400" rtl="0" algn="l">
              <a:lnSpc>
                <a:spcPct val="115000"/>
              </a:lnSpc>
              <a:spcBef>
                <a:spcPts val="0"/>
              </a:spcBef>
              <a:spcAft>
                <a:spcPts val="0"/>
              </a:spcAft>
              <a:buClr>
                <a:srgbClr val="2C2C2C"/>
              </a:buClr>
              <a:buSzPts val="1600"/>
              <a:buChar char="○"/>
            </a:pPr>
            <a:r>
              <a:rPr lang="en">
                <a:solidFill>
                  <a:srgbClr val="2C2C2C"/>
                </a:solidFill>
              </a:rPr>
              <a:t>Expanded pharmacist prescribing to strengthen PHC to cement </a:t>
            </a:r>
            <a:r>
              <a:rPr lang="en">
                <a:solidFill>
                  <a:srgbClr val="2C2C2C"/>
                </a:solidFill>
              </a:rPr>
              <a:t>universal</a:t>
            </a:r>
            <a:r>
              <a:rPr lang="en">
                <a:solidFill>
                  <a:srgbClr val="2C2C2C"/>
                </a:solidFill>
              </a:rPr>
              <a:t> health coverage (UHC)</a:t>
            </a:r>
            <a:endParaRPr>
              <a:solidFill>
                <a:srgbClr val="2C2C2C"/>
              </a:solidFill>
            </a:endParaRPr>
          </a:p>
        </p:txBody>
      </p:sp>
      <p:pic>
        <p:nvPicPr>
          <p:cNvPr id="593" name="Google Shape;593;g3dc3c138b2f_0_1945"/>
          <p:cNvPicPr preferRelativeResize="0"/>
          <p:nvPr/>
        </p:nvPicPr>
        <p:blipFill rotWithShape="1">
          <a:blip r:embed="rId5">
            <a:alphaModFix/>
          </a:blip>
          <a:srcRect b="63552" l="29239" r="27751" t="6506"/>
          <a:stretch/>
        </p:blipFill>
        <p:spPr>
          <a:xfrm>
            <a:off x="1772772" y="4522350"/>
            <a:ext cx="594253" cy="413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g3dc3c138b2f_0_1953"/>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599" name="Google Shape;599;g3dc3c138b2f_0_1953"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
        <p:nvSpPr>
          <p:cNvPr id="600" name="Google Shape;600;g3dc3c138b2f_0_1953"/>
          <p:cNvSpPr txBox="1"/>
          <p:nvPr>
            <p:ph idx="1" type="body"/>
          </p:nvPr>
        </p:nvSpPr>
        <p:spPr>
          <a:xfrm>
            <a:off x="311725" y="1152475"/>
            <a:ext cx="8520600" cy="3045300"/>
          </a:xfrm>
          <a:prstGeom prst="rect">
            <a:avLst/>
          </a:prstGeom>
          <a:noFill/>
          <a:ln>
            <a:noFill/>
          </a:ln>
        </p:spPr>
        <p:txBody>
          <a:bodyPr anchorCtr="0" anchor="t" bIns="34275" lIns="68575" spcFirstLastPara="1" rIns="68575" wrap="square" tIns="3427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Prohibition of medical insurance companies from offering health services</a:t>
            </a:r>
            <a:endParaRPr>
              <a:solidFill>
                <a:schemeClr val="dk1"/>
              </a:solidFill>
            </a:endParaRPr>
          </a:p>
          <a:p>
            <a:pPr indent="-330200" lvl="1" marL="914400" rtl="0" algn="l">
              <a:lnSpc>
                <a:spcPct val="115000"/>
              </a:lnSpc>
              <a:spcBef>
                <a:spcPts val="0"/>
              </a:spcBef>
              <a:spcAft>
                <a:spcPts val="0"/>
              </a:spcAft>
              <a:buClr>
                <a:schemeClr val="dk1"/>
              </a:buClr>
              <a:buSzPts val="1600"/>
              <a:buChar char="○"/>
            </a:pPr>
            <a:r>
              <a:rPr lang="en">
                <a:solidFill>
                  <a:schemeClr val="dk1"/>
                </a:solidFill>
              </a:rPr>
              <a:t>All local key stakeholders are involved in this discussion to agree on the most pragmatic and patient-favorable recommendation</a:t>
            </a:r>
            <a:br>
              <a:rPr lang="en">
                <a:solidFill>
                  <a:schemeClr val="dk1"/>
                </a:solidFill>
              </a:rPr>
            </a:b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Potential impact:</a:t>
            </a:r>
            <a:endParaRPr>
              <a:solidFill>
                <a:schemeClr val="dk1"/>
              </a:solidFill>
            </a:endParaRPr>
          </a:p>
          <a:p>
            <a:pPr indent="-330200" lvl="1" marL="914400" rtl="0" algn="l">
              <a:lnSpc>
                <a:spcPct val="115000"/>
              </a:lnSpc>
              <a:spcBef>
                <a:spcPts val="0"/>
              </a:spcBef>
              <a:spcAft>
                <a:spcPts val="0"/>
              </a:spcAft>
              <a:buClr>
                <a:schemeClr val="dk1"/>
              </a:buClr>
              <a:buSzPts val="1600"/>
              <a:buChar char="○"/>
            </a:pPr>
            <a:r>
              <a:rPr lang="en">
                <a:solidFill>
                  <a:schemeClr val="dk1"/>
                </a:solidFill>
              </a:rPr>
              <a:t>Restructuring of service delivery models</a:t>
            </a:r>
            <a:endParaRPr>
              <a:solidFill>
                <a:schemeClr val="dk1"/>
              </a:solidFill>
            </a:endParaRPr>
          </a:p>
          <a:p>
            <a:pPr indent="-330200" lvl="1" marL="914400" rtl="0" algn="l">
              <a:lnSpc>
                <a:spcPct val="115000"/>
              </a:lnSpc>
              <a:spcBef>
                <a:spcPts val="0"/>
              </a:spcBef>
              <a:spcAft>
                <a:spcPts val="0"/>
              </a:spcAft>
              <a:buClr>
                <a:schemeClr val="dk1"/>
              </a:buClr>
              <a:buSzPts val="1600"/>
              <a:buChar char="○"/>
            </a:pPr>
            <a:r>
              <a:rPr lang="en">
                <a:solidFill>
                  <a:schemeClr val="dk1"/>
                </a:solidFill>
              </a:rPr>
              <a:t>Greater reliance on public sector and professional associations</a:t>
            </a:r>
            <a:endParaRPr>
              <a:solidFill>
                <a:schemeClr val="dk1"/>
              </a:solidFill>
            </a:endParaRPr>
          </a:p>
          <a:p>
            <a:pPr indent="-330200" lvl="1" marL="914400" rtl="0" algn="l">
              <a:lnSpc>
                <a:spcPct val="115000"/>
              </a:lnSpc>
              <a:spcBef>
                <a:spcPts val="0"/>
              </a:spcBef>
              <a:spcAft>
                <a:spcPts val="0"/>
              </a:spcAft>
              <a:buClr>
                <a:schemeClr val="dk1"/>
              </a:buClr>
              <a:buSzPts val="1600"/>
              <a:buChar char="○"/>
            </a:pPr>
            <a:r>
              <a:rPr lang="en">
                <a:solidFill>
                  <a:schemeClr val="dk1"/>
                </a:solidFill>
              </a:rPr>
              <a:t>Expanded pharmacist role in PHC</a:t>
            </a:r>
            <a:endParaRPr>
              <a:solidFill>
                <a:schemeClr val="dk1"/>
              </a:solidFill>
            </a:endParaRPr>
          </a:p>
          <a:p>
            <a:pPr indent="-330200" lvl="1" marL="914400" rtl="0" algn="l">
              <a:lnSpc>
                <a:spcPct val="115000"/>
              </a:lnSpc>
              <a:spcBef>
                <a:spcPts val="0"/>
              </a:spcBef>
              <a:spcAft>
                <a:spcPts val="0"/>
              </a:spcAft>
              <a:buClr>
                <a:schemeClr val="dk1"/>
              </a:buClr>
              <a:buSzPts val="1600"/>
              <a:buChar char="○"/>
            </a:pPr>
            <a:r>
              <a:rPr lang="en">
                <a:solidFill>
                  <a:schemeClr val="dk1"/>
                </a:solidFill>
              </a:rPr>
              <a:t>Need for stronger regulatory and financing frameworks</a:t>
            </a:r>
            <a:endParaRPr/>
          </a:p>
        </p:txBody>
      </p:sp>
      <p:pic>
        <p:nvPicPr>
          <p:cNvPr id="601" name="Google Shape;601;g3dc3c138b2f_0_1953"/>
          <p:cNvPicPr preferRelativeResize="0"/>
          <p:nvPr/>
        </p:nvPicPr>
        <p:blipFill rotWithShape="1">
          <a:blip r:embed="rId5">
            <a:alphaModFix/>
          </a:blip>
          <a:srcRect b="63552" l="29239" r="27751" t="6506"/>
          <a:stretch/>
        </p:blipFill>
        <p:spPr>
          <a:xfrm>
            <a:off x="1772772" y="4522350"/>
            <a:ext cx="594253" cy="413700"/>
          </a:xfrm>
          <a:prstGeom prst="rect">
            <a:avLst/>
          </a:prstGeom>
          <a:noFill/>
          <a:ln>
            <a:noFill/>
          </a:ln>
        </p:spPr>
      </p:pic>
      <p:sp>
        <p:nvSpPr>
          <p:cNvPr id="602" name="Google Shape;602;g3dc3c138b2f_0_1953"/>
          <p:cNvSpPr txBox="1"/>
          <p:nvPr>
            <p:ph type="title"/>
          </p:nvPr>
        </p:nvSpPr>
        <p:spPr>
          <a:xfrm>
            <a:off x="259650" y="99300"/>
            <a:ext cx="8572800" cy="62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t>Implications for Proposed SI 330 of 2000</a:t>
            </a:r>
            <a:endParaRPr sz="2500"/>
          </a:p>
          <a:p>
            <a:pPr indent="0" lvl="0" marL="0" rtl="0" algn="ctr">
              <a:spcBef>
                <a:spcPts val="0"/>
              </a:spcBef>
              <a:spcAft>
                <a:spcPts val="0"/>
              </a:spcAft>
              <a:buNone/>
            </a:pPr>
            <a:r>
              <a:rPr lang="en" sz="2500"/>
              <a:t>(Medical Aid Societies Regulations)</a:t>
            </a:r>
            <a:endParaRPr sz="25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3dc3c138b2f_0_1961"/>
          <p:cNvSpPr txBox="1"/>
          <p:nvPr>
            <p:ph type="title"/>
          </p:nvPr>
        </p:nvSpPr>
        <p:spPr>
          <a:xfrm>
            <a:off x="259650" y="99300"/>
            <a:ext cx="8572800" cy="62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Conclusion</a:t>
            </a:r>
            <a:endParaRPr i="1"/>
          </a:p>
        </p:txBody>
      </p:sp>
      <p:pic>
        <p:nvPicPr>
          <p:cNvPr id="608" name="Google Shape;608;g3dc3c138b2f_0_1961"/>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609" name="Google Shape;609;g3dc3c138b2f_0_1961"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
        <p:nvSpPr>
          <p:cNvPr id="610" name="Google Shape;610;g3dc3c138b2f_0_1961"/>
          <p:cNvSpPr txBox="1"/>
          <p:nvPr>
            <p:ph idx="1" type="body"/>
          </p:nvPr>
        </p:nvSpPr>
        <p:spPr>
          <a:xfrm>
            <a:off x="311725" y="1152475"/>
            <a:ext cx="8520600" cy="3045300"/>
          </a:xfrm>
          <a:prstGeom prst="rect">
            <a:avLst/>
          </a:prstGeom>
          <a:noFill/>
          <a:ln>
            <a:noFill/>
          </a:ln>
        </p:spPr>
        <p:txBody>
          <a:bodyPr anchorCtr="0" anchor="t" bIns="34275" lIns="68575" spcFirstLastPara="1" rIns="68575" wrap="square" tIns="34275">
            <a:normAutofit/>
          </a:bodyPr>
          <a:lstStyle/>
          <a:p>
            <a:pPr indent="-342900" lvl="0" marL="457200" rtl="0" algn="l">
              <a:lnSpc>
                <a:spcPct val="90000"/>
              </a:lnSpc>
              <a:spcBef>
                <a:spcPts val="0"/>
              </a:spcBef>
              <a:spcAft>
                <a:spcPts val="0"/>
              </a:spcAft>
              <a:buClr>
                <a:srgbClr val="2C2C2C"/>
              </a:buClr>
              <a:buSzPts val="1800"/>
              <a:buChar char="●"/>
            </a:pPr>
            <a:r>
              <a:rPr lang="en">
                <a:solidFill>
                  <a:srgbClr val="2C2C2C"/>
                </a:solidFill>
              </a:rPr>
              <a:t>Pharmacists are central to medicine management and patient safety.</a:t>
            </a:r>
            <a:br>
              <a:rPr lang="en">
                <a:solidFill>
                  <a:srgbClr val="2C2C2C"/>
                </a:solidFill>
              </a:rPr>
            </a:br>
            <a:endParaRPr>
              <a:solidFill>
                <a:srgbClr val="2C2C2C"/>
              </a:solidFill>
            </a:endParaRPr>
          </a:p>
          <a:p>
            <a:pPr indent="-342900" lvl="0" marL="457200" rtl="0" algn="l">
              <a:lnSpc>
                <a:spcPct val="90000"/>
              </a:lnSpc>
              <a:spcBef>
                <a:spcPts val="0"/>
              </a:spcBef>
              <a:spcAft>
                <a:spcPts val="0"/>
              </a:spcAft>
              <a:buClr>
                <a:srgbClr val="2C2C2C"/>
              </a:buClr>
              <a:buSzPts val="1800"/>
              <a:buChar char="●"/>
            </a:pPr>
            <a:r>
              <a:rPr lang="en">
                <a:solidFill>
                  <a:srgbClr val="2C2C2C"/>
                </a:solidFill>
              </a:rPr>
              <a:t>Prescribing rights are expected to evolve in the near future (PrEP, PEP, vaccination).</a:t>
            </a:r>
            <a:br>
              <a:rPr lang="en">
                <a:solidFill>
                  <a:srgbClr val="2C2C2C"/>
                </a:solidFill>
              </a:rPr>
            </a:br>
            <a:endParaRPr>
              <a:solidFill>
                <a:srgbClr val="2C2C2C"/>
              </a:solidFill>
            </a:endParaRPr>
          </a:p>
          <a:p>
            <a:pPr indent="-342900" lvl="0" marL="457200" rtl="0" algn="l">
              <a:lnSpc>
                <a:spcPct val="90000"/>
              </a:lnSpc>
              <a:spcBef>
                <a:spcPts val="0"/>
              </a:spcBef>
              <a:spcAft>
                <a:spcPts val="0"/>
              </a:spcAft>
              <a:buClr>
                <a:srgbClr val="2C2C2C"/>
              </a:buClr>
              <a:buSzPts val="1800"/>
              <a:buChar char="●"/>
            </a:pPr>
            <a:r>
              <a:rPr lang="en">
                <a:solidFill>
                  <a:srgbClr val="2C2C2C"/>
                </a:solidFill>
              </a:rPr>
              <a:t>Proposed policy shifts may accelerate pharmacist integration into PHC.</a:t>
            </a:r>
            <a:br>
              <a:rPr lang="en">
                <a:solidFill>
                  <a:srgbClr val="2C2C2C"/>
                </a:solidFill>
              </a:rPr>
            </a:br>
            <a:endParaRPr>
              <a:solidFill>
                <a:srgbClr val="2C2C2C"/>
              </a:solidFill>
            </a:endParaRPr>
          </a:p>
          <a:p>
            <a:pPr indent="-342900" lvl="0" marL="457200" rtl="0" algn="l">
              <a:lnSpc>
                <a:spcPct val="90000"/>
              </a:lnSpc>
              <a:spcBef>
                <a:spcPts val="0"/>
              </a:spcBef>
              <a:spcAft>
                <a:spcPts val="0"/>
              </a:spcAft>
              <a:buClr>
                <a:srgbClr val="2C2C2C"/>
              </a:buClr>
              <a:buSzPts val="1800"/>
              <a:buChar char="●"/>
            </a:pPr>
            <a:r>
              <a:rPr lang="en">
                <a:solidFill>
                  <a:srgbClr val="2C2C2C"/>
                </a:solidFill>
              </a:rPr>
              <a:t>Multi-professional collaborations are essential for sustainable prescribing capacity.</a:t>
            </a:r>
            <a:endParaRPr>
              <a:solidFill>
                <a:srgbClr val="2C2C2C"/>
              </a:solidFill>
            </a:endParaRPr>
          </a:p>
        </p:txBody>
      </p:sp>
      <p:pic>
        <p:nvPicPr>
          <p:cNvPr id="611" name="Google Shape;611;g3dc3c138b2f_0_1961"/>
          <p:cNvPicPr preferRelativeResize="0"/>
          <p:nvPr/>
        </p:nvPicPr>
        <p:blipFill rotWithShape="1">
          <a:blip r:embed="rId5">
            <a:alphaModFix/>
          </a:blip>
          <a:srcRect b="63552" l="29239" r="27751" t="6506"/>
          <a:stretch/>
        </p:blipFill>
        <p:spPr>
          <a:xfrm>
            <a:off x="1772772" y="4522350"/>
            <a:ext cx="594253" cy="413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
          <p:cNvSpPr txBox="1"/>
          <p:nvPr>
            <p:ph idx="1" type="body"/>
          </p:nvPr>
        </p:nvSpPr>
        <p:spPr>
          <a:xfrm>
            <a:off x="311725" y="1152475"/>
            <a:ext cx="8520600" cy="30453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b="1" lang="en">
                <a:solidFill>
                  <a:srgbClr val="623791"/>
                </a:solidFill>
              </a:rPr>
              <a:t>Microphones</a:t>
            </a:r>
            <a:r>
              <a:rPr b="1" lang="en"/>
              <a:t> </a:t>
            </a:r>
            <a:r>
              <a:rPr lang="en">
                <a:solidFill>
                  <a:srgbClr val="2C2C2C"/>
                </a:solidFill>
              </a:rPr>
              <a:t>will remain muted</a:t>
            </a:r>
            <a:endParaRPr>
              <a:solidFill>
                <a:srgbClr val="2C2C2C"/>
              </a:solidFill>
            </a:endParaRPr>
          </a:p>
          <a:p>
            <a:pPr indent="-342900" lvl="0" marL="457200" rtl="0" algn="l">
              <a:lnSpc>
                <a:spcPct val="115000"/>
              </a:lnSpc>
              <a:spcBef>
                <a:spcPts val="0"/>
              </a:spcBef>
              <a:spcAft>
                <a:spcPts val="0"/>
              </a:spcAft>
              <a:buSzPts val="1800"/>
              <a:buChar char="●"/>
            </a:pPr>
            <a:r>
              <a:rPr b="1" lang="en">
                <a:solidFill>
                  <a:srgbClr val="623791"/>
                </a:solidFill>
              </a:rPr>
              <a:t>Cameras</a:t>
            </a:r>
            <a:r>
              <a:rPr b="1" lang="en"/>
              <a:t> </a:t>
            </a:r>
            <a:r>
              <a:rPr lang="en">
                <a:solidFill>
                  <a:srgbClr val="2C2C2C"/>
                </a:solidFill>
              </a:rPr>
              <a:t>will remain off</a:t>
            </a:r>
            <a:endParaRPr>
              <a:solidFill>
                <a:srgbClr val="2C2C2C"/>
              </a:solidFill>
            </a:endParaRPr>
          </a:p>
          <a:p>
            <a:pPr indent="-342900" lvl="0" marL="457200" rtl="0" algn="l">
              <a:lnSpc>
                <a:spcPct val="115000"/>
              </a:lnSpc>
              <a:spcBef>
                <a:spcPts val="0"/>
              </a:spcBef>
              <a:spcAft>
                <a:spcPts val="0"/>
              </a:spcAft>
              <a:buSzPts val="1800"/>
              <a:buChar char="●"/>
            </a:pPr>
            <a:r>
              <a:rPr b="1" lang="en">
                <a:solidFill>
                  <a:srgbClr val="623791"/>
                </a:solidFill>
              </a:rPr>
              <a:t>Questions</a:t>
            </a:r>
            <a:r>
              <a:rPr lang="en">
                <a:solidFill>
                  <a:srgbClr val="2C2C2C"/>
                </a:solidFill>
              </a:rPr>
              <a:t>: We encourage active participation. If you have any questions, please type them in the chat box and we will do our best to get to them.</a:t>
            </a:r>
            <a:endParaRPr>
              <a:solidFill>
                <a:srgbClr val="2C2C2C"/>
              </a:solidFill>
            </a:endParaRPr>
          </a:p>
          <a:p>
            <a:pPr indent="-342900" lvl="0" marL="457200" rtl="0" algn="l">
              <a:lnSpc>
                <a:spcPct val="115000"/>
              </a:lnSpc>
              <a:spcBef>
                <a:spcPts val="0"/>
              </a:spcBef>
              <a:spcAft>
                <a:spcPts val="0"/>
              </a:spcAft>
              <a:buSzPts val="1800"/>
              <a:buChar char="●"/>
            </a:pPr>
            <a:r>
              <a:rPr b="1" lang="en">
                <a:solidFill>
                  <a:srgbClr val="623791"/>
                </a:solidFill>
              </a:rPr>
              <a:t>Survey</a:t>
            </a:r>
            <a:r>
              <a:rPr lang="en">
                <a:solidFill>
                  <a:srgbClr val="2C2C2C"/>
                </a:solidFill>
              </a:rPr>
              <a:t>: We will put an anonymous feedback survey in the chat box towards the end of this session. Please complete this survey so that we can continue to improve our webinar content in future.</a:t>
            </a:r>
            <a:endParaRPr>
              <a:solidFill>
                <a:srgbClr val="2C2C2C"/>
              </a:solidFill>
            </a:endParaRPr>
          </a:p>
          <a:p>
            <a:pPr indent="-342900" lvl="0" marL="457200" rtl="0" algn="l">
              <a:lnSpc>
                <a:spcPct val="115000"/>
              </a:lnSpc>
              <a:spcBef>
                <a:spcPts val="0"/>
              </a:spcBef>
              <a:spcAft>
                <a:spcPts val="0"/>
              </a:spcAft>
              <a:buSzPts val="1800"/>
              <a:buChar char="●"/>
            </a:pPr>
            <a:r>
              <a:rPr b="1" lang="en">
                <a:solidFill>
                  <a:srgbClr val="623791"/>
                </a:solidFill>
              </a:rPr>
              <a:t>Recording and Confidentiality</a:t>
            </a:r>
            <a:r>
              <a:rPr lang="en">
                <a:solidFill>
                  <a:srgbClr val="2C2C2C"/>
                </a:solidFill>
              </a:rPr>
              <a:t>: This webinar is being recorded for future reference and may be shared publicly.</a:t>
            </a:r>
            <a:endParaRPr>
              <a:solidFill>
                <a:srgbClr val="2C2C2C"/>
              </a:solidFill>
            </a:endParaRPr>
          </a:p>
        </p:txBody>
      </p:sp>
      <p:sp>
        <p:nvSpPr>
          <p:cNvPr id="273" name="Google Shape;273;p4"/>
          <p:cNvSpPr txBox="1"/>
          <p:nvPr>
            <p:ph type="title"/>
          </p:nvPr>
        </p:nvSpPr>
        <p:spPr>
          <a:xfrm>
            <a:off x="259650" y="99300"/>
            <a:ext cx="8572800" cy="62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Housekeeping Reminder</a:t>
            </a:r>
            <a:endParaRPr/>
          </a:p>
        </p:txBody>
      </p:sp>
      <p:pic>
        <p:nvPicPr>
          <p:cNvPr id="274" name="Google Shape;274;p4"/>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275" name="Google Shape;275;p4"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g3dacd8d7cca_0_40"/>
          <p:cNvSpPr txBox="1"/>
          <p:nvPr>
            <p:ph idx="1" type="subTitle"/>
          </p:nvPr>
        </p:nvSpPr>
        <p:spPr>
          <a:xfrm>
            <a:off x="655025" y="3212405"/>
            <a:ext cx="22860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SzPts val="1800"/>
              <a:buNone/>
            </a:pPr>
            <a:r>
              <a:rPr lang="en"/>
              <a:t>Guest Speaker </a:t>
            </a:r>
            <a:endParaRPr/>
          </a:p>
        </p:txBody>
      </p:sp>
      <p:sp>
        <p:nvSpPr>
          <p:cNvPr id="617" name="Google Shape;617;g3dacd8d7cca_0_40"/>
          <p:cNvSpPr txBox="1"/>
          <p:nvPr>
            <p:ph idx="3" type="body"/>
          </p:nvPr>
        </p:nvSpPr>
        <p:spPr>
          <a:xfrm>
            <a:off x="3687600" y="760850"/>
            <a:ext cx="4562700" cy="3079800"/>
          </a:xfrm>
          <a:prstGeom prst="rect">
            <a:avLst/>
          </a:prstGeom>
          <a:solidFill>
            <a:srgbClr val="623791"/>
          </a:solid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0"/>
              </a:spcAft>
              <a:buSzPts val="1800"/>
              <a:buNone/>
            </a:pPr>
            <a:r>
              <a:rPr b="1" lang="en" sz="2400">
                <a:solidFill>
                  <a:srgbClr val="F0CB5E"/>
                </a:solidFill>
              </a:rPr>
              <a:t>Seeletso Ndicky Modibedi</a:t>
            </a:r>
            <a:endParaRPr sz="2400">
              <a:solidFill>
                <a:srgbClr val="F0CB5E"/>
              </a:solidFill>
            </a:endParaRPr>
          </a:p>
          <a:p>
            <a:pPr indent="0" lvl="0" marL="0" rtl="0" algn="ctr">
              <a:spcBef>
                <a:spcPts val="1200"/>
              </a:spcBef>
              <a:spcAft>
                <a:spcPts val="0"/>
              </a:spcAft>
              <a:buSzPts val="1800"/>
              <a:buNone/>
            </a:pPr>
            <a:r>
              <a:rPr b="1" lang="en"/>
              <a:t>Family Nurse </a:t>
            </a:r>
            <a:r>
              <a:rPr b="1" lang="en"/>
              <a:t>Practitioner</a:t>
            </a:r>
            <a:r>
              <a:rPr b="1" lang="en"/>
              <a:t> and Lecturer</a:t>
            </a:r>
            <a:br>
              <a:rPr b="1" lang="en"/>
            </a:br>
            <a:r>
              <a:rPr lang="en"/>
              <a:t>Institute of Health Sciences - Serowe</a:t>
            </a:r>
            <a:r>
              <a:rPr b="1" lang="en"/>
              <a:t> </a:t>
            </a:r>
            <a:endParaRPr b="1"/>
          </a:p>
          <a:p>
            <a:pPr indent="0" lvl="0" marL="0" rtl="0" algn="ctr">
              <a:spcBef>
                <a:spcPts val="1200"/>
              </a:spcBef>
              <a:spcAft>
                <a:spcPts val="1200"/>
              </a:spcAft>
              <a:buSzPts val="1800"/>
              <a:buNone/>
            </a:pPr>
            <a:r>
              <a:rPr b="1" lang="en" sz="1400"/>
              <a:t>Botswana</a:t>
            </a:r>
            <a:endParaRPr b="1" sz="1400"/>
          </a:p>
        </p:txBody>
      </p:sp>
      <p:pic>
        <p:nvPicPr>
          <p:cNvPr id="618" name="Google Shape;618;g3dacd8d7cca_0_40"/>
          <p:cNvPicPr preferRelativeResize="0"/>
          <p:nvPr/>
        </p:nvPicPr>
        <p:blipFill rotWithShape="1">
          <a:blip r:embed="rId3">
            <a:alphaModFix/>
          </a:blip>
          <a:srcRect b="26842" l="8705" r="12802" t="0"/>
          <a:stretch/>
        </p:blipFill>
        <p:spPr>
          <a:xfrm>
            <a:off x="689975" y="798525"/>
            <a:ext cx="2216100" cy="2214300"/>
          </a:xfrm>
          <a:prstGeom prst="ellipse">
            <a:avLst/>
          </a:prstGeom>
          <a:noFill/>
          <a:ln>
            <a:noFill/>
          </a:ln>
        </p:spPr>
      </p:pic>
      <p:pic>
        <p:nvPicPr>
          <p:cNvPr id="619" name="Google Shape;619;g3dacd8d7cca_0_40"/>
          <p:cNvPicPr preferRelativeResize="0"/>
          <p:nvPr/>
        </p:nvPicPr>
        <p:blipFill rotWithShape="1">
          <a:blip r:embed="rId4">
            <a:alphaModFix/>
          </a:blip>
          <a:srcRect b="0" l="0" r="961" t="0"/>
          <a:stretch/>
        </p:blipFill>
        <p:spPr>
          <a:xfrm>
            <a:off x="4934909" y="4522350"/>
            <a:ext cx="1598275" cy="413700"/>
          </a:xfrm>
          <a:prstGeom prst="rect">
            <a:avLst/>
          </a:prstGeom>
          <a:noFill/>
          <a:ln>
            <a:noFill/>
          </a:ln>
        </p:spPr>
      </p:pic>
      <p:pic>
        <p:nvPicPr>
          <p:cNvPr id="620" name="Google Shape;620;g3dacd8d7cca_0_40" title="ecsahc_web_logo1-1.png"/>
          <p:cNvPicPr preferRelativeResize="0"/>
          <p:nvPr/>
        </p:nvPicPr>
        <p:blipFill rotWithShape="1">
          <a:blip r:embed="rId5">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3e0a985d830_3_21"/>
          <p:cNvSpPr txBox="1"/>
          <p:nvPr>
            <p:ph idx="1" type="subTitle"/>
          </p:nvPr>
        </p:nvSpPr>
        <p:spPr>
          <a:xfrm>
            <a:off x="346500" y="3580550"/>
            <a:ext cx="8451000" cy="5541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a:t>Modibedi S. N. (MNS-FNP, BNS)</a:t>
            </a:r>
            <a:endParaRPr/>
          </a:p>
        </p:txBody>
      </p:sp>
      <p:sp>
        <p:nvSpPr>
          <p:cNvPr id="626" name="Google Shape;626;g3e0a985d830_3_21"/>
          <p:cNvSpPr txBox="1"/>
          <p:nvPr>
            <p:ph type="title"/>
          </p:nvPr>
        </p:nvSpPr>
        <p:spPr>
          <a:xfrm>
            <a:off x="315450" y="1757525"/>
            <a:ext cx="8416200" cy="1151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Workforce Training Models:</a:t>
            </a:r>
            <a:br>
              <a:rPr lang="en"/>
            </a:br>
            <a:r>
              <a:rPr lang="en"/>
              <a:t>Botswana Case Study</a:t>
            </a:r>
            <a:endParaRPr/>
          </a:p>
        </p:txBody>
      </p:sp>
      <p:pic>
        <p:nvPicPr>
          <p:cNvPr id="627" name="Google Shape;627;g3e0a985d830_3_21" title="2891eb37-cc73-43fc-b53f-7fd82ad254d5.png"/>
          <p:cNvPicPr preferRelativeResize="0"/>
          <p:nvPr/>
        </p:nvPicPr>
        <p:blipFill>
          <a:blip r:embed="rId3">
            <a:alphaModFix/>
          </a:blip>
          <a:stretch>
            <a:fillRect/>
          </a:stretch>
        </p:blipFill>
        <p:spPr>
          <a:xfrm>
            <a:off x="4298173" y="335925"/>
            <a:ext cx="842954" cy="7502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g3dc3c138b2f_0_591"/>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Objectives</a:t>
            </a:r>
            <a:endParaRPr/>
          </a:p>
        </p:txBody>
      </p:sp>
      <p:sp>
        <p:nvSpPr>
          <p:cNvPr id="633" name="Google Shape;633;g3dc3c138b2f_0_591"/>
          <p:cNvSpPr txBox="1"/>
          <p:nvPr>
            <p:ph idx="1" type="body"/>
          </p:nvPr>
        </p:nvSpPr>
        <p:spPr>
          <a:xfrm>
            <a:off x="311725" y="1152475"/>
            <a:ext cx="8520600" cy="3045300"/>
          </a:xfrm>
          <a:prstGeom prst="rect">
            <a:avLst/>
          </a:prstGeom>
          <a:noFill/>
          <a:ln>
            <a:noFill/>
          </a:ln>
        </p:spPr>
        <p:txBody>
          <a:bodyPr anchorCtr="0" anchor="t" bIns="34275" lIns="68575" spcFirstLastPara="1" rIns="68575" wrap="square" tIns="34275">
            <a:normAutofit/>
          </a:bodyPr>
          <a:lstStyle/>
          <a:p>
            <a:pPr indent="-342900" lvl="0" marL="457200" rtl="0" algn="l">
              <a:lnSpc>
                <a:spcPct val="115000"/>
              </a:lnSpc>
              <a:spcBef>
                <a:spcPts val="0"/>
              </a:spcBef>
              <a:spcAft>
                <a:spcPts val="0"/>
              </a:spcAft>
              <a:buClr>
                <a:srgbClr val="2C2C2C"/>
              </a:buClr>
              <a:buSzPts val="1800"/>
              <a:buChar char="●"/>
            </a:pPr>
            <a:r>
              <a:rPr lang="en">
                <a:solidFill>
                  <a:srgbClr val="2C2C2C"/>
                </a:solidFill>
              </a:rPr>
              <a:t>Discuss workforce training models (WTMs) supporting family nurse practitioner (FNP) prescribing in PHC</a:t>
            </a:r>
            <a:endParaRPr>
              <a:solidFill>
                <a:srgbClr val="2C2C2C"/>
              </a:solidFill>
            </a:endParaRPr>
          </a:p>
          <a:p>
            <a:pPr indent="-342900" lvl="0" marL="457200" rtl="0" algn="l">
              <a:lnSpc>
                <a:spcPct val="115000"/>
              </a:lnSpc>
              <a:spcBef>
                <a:spcPts val="1200"/>
              </a:spcBef>
              <a:spcAft>
                <a:spcPts val="0"/>
              </a:spcAft>
              <a:buClr>
                <a:srgbClr val="2C2C2C"/>
              </a:buClr>
              <a:buSzPts val="1800"/>
              <a:buChar char="●"/>
            </a:pPr>
            <a:r>
              <a:rPr lang="en">
                <a:solidFill>
                  <a:srgbClr val="2C2C2C"/>
                </a:solidFill>
              </a:rPr>
              <a:t>Examine the alignment of competency-based education with the national health needs and FNP prescribing competence</a:t>
            </a:r>
            <a:endParaRPr>
              <a:solidFill>
                <a:srgbClr val="2C2C2C"/>
              </a:solidFill>
            </a:endParaRPr>
          </a:p>
          <a:p>
            <a:pPr indent="-342900" lvl="0" marL="457200" rtl="0" algn="l">
              <a:lnSpc>
                <a:spcPct val="115000"/>
              </a:lnSpc>
              <a:spcBef>
                <a:spcPts val="1200"/>
              </a:spcBef>
              <a:spcAft>
                <a:spcPts val="0"/>
              </a:spcAft>
              <a:buClr>
                <a:srgbClr val="2C2C2C"/>
              </a:buClr>
              <a:buSzPts val="1800"/>
              <a:buChar char="●"/>
            </a:pPr>
            <a:r>
              <a:rPr lang="en">
                <a:solidFill>
                  <a:srgbClr val="2C2C2C"/>
                </a:solidFill>
              </a:rPr>
              <a:t>Analy</a:t>
            </a:r>
            <a:r>
              <a:rPr lang="en"/>
              <a:t>s</a:t>
            </a:r>
            <a:r>
              <a:rPr lang="en">
                <a:solidFill>
                  <a:srgbClr val="2C2C2C"/>
                </a:solidFill>
              </a:rPr>
              <a:t>e the strengths and challenges of WTMs affecting FNPs’ prescribing in Botswana </a:t>
            </a:r>
            <a:endParaRPr>
              <a:solidFill>
                <a:srgbClr val="2C2C2C"/>
              </a:solidFill>
            </a:endParaRPr>
          </a:p>
        </p:txBody>
      </p:sp>
      <p:pic>
        <p:nvPicPr>
          <p:cNvPr id="634" name="Google Shape;634;g3dc3c138b2f_0_591"/>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635" name="Google Shape;635;g3dc3c138b2f_0_591"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pic>
        <p:nvPicPr>
          <p:cNvPr descr="MINISTRY OF HEALTH INSTITUTE OF HEALTH SCIENCES –ADMISSIONS FOR ACADEMIC  YEAR 2016/2017 Institute of Health Sciences Coord" id="636" name="Google Shape;636;g3dc3c138b2f_0_591"/>
          <p:cNvPicPr preferRelativeResize="0"/>
          <p:nvPr/>
        </p:nvPicPr>
        <p:blipFill rotWithShape="1">
          <a:blip r:embed="rId5">
            <a:alphaModFix/>
          </a:blip>
          <a:srcRect b="9080" l="6288" r="16462" t="8153"/>
          <a:stretch/>
        </p:blipFill>
        <p:spPr>
          <a:xfrm>
            <a:off x="1907802" y="4522350"/>
            <a:ext cx="459223" cy="413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g3dc3c138b2f_0_598"/>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Overview</a:t>
            </a:r>
            <a:endParaRPr/>
          </a:p>
        </p:txBody>
      </p:sp>
      <p:sp>
        <p:nvSpPr>
          <p:cNvPr id="642" name="Google Shape;642;g3dc3c138b2f_0_598"/>
          <p:cNvSpPr txBox="1"/>
          <p:nvPr>
            <p:ph idx="1" type="body"/>
          </p:nvPr>
        </p:nvSpPr>
        <p:spPr>
          <a:xfrm>
            <a:off x="311725" y="1152475"/>
            <a:ext cx="8520600" cy="3045300"/>
          </a:xfrm>
          <a:prstGeom prst="rect">
            <a:avLst/>
          </a:prstGeom>
          <a:noFill/>
          <a:ln>
            <a:noFill/>
          </a:ln>
        </p:spPr>
        <p:txBody>
          <a:bodyPr anchorCtr="0" anchor="t" bIns="34275" lIns="68575" spcFirstLastPara="1" rIns="68575" wrap="square" tIns="34275">
            <a:normAutofit/>
          </a:bodyPr>
          <a:lstStyle/>
          <a:p>
            <a:pPr indent="-342900" lvl="0" marL="457200" rtl="0" algn="l">
              <a:lnSpc>
                <a:spcPct val="95000"/>
              </a:lnSpc>
              <a:spcBef>
                <a:spcPts val="0"/>
              </a:spcBef>
              <a:spcAft>
                <a:spcPts val="0"/>
              </a:spcAft>
              <a:buClr>
                <a:srgbClr val="2C2C2C"/>
              </a:buClr>
              <a:buSzPts val="1800"/>
              <a:buChar char="●"/>
            </a:pPr>
            <a:r>
              <a:rPr lang="en">
                <a:solidFill>
                  <a:srgbClr val="2C2C2C"/>
                </a:solidFill>
              </a:rPr>
              <a:t>Global </a:t>
            </a:r>
            <a:r>
              <a:rPr lang="en"/>
              <a:t>PHC </a:t>
            </a:r>
            <a:r>
              <a:rPr lang="en">
                <a:solidFill>
                  <a:srgbClr val="2C2C2C"/>
                </a:solidFill>
              </a:rPr>
              <a:t>systems face critical workforce shortages.</a:t>
            </a:r>
            <a:endParaRPr>
              <a:solidFill>
                <a:srgbClr val="2C2C2C"/>
              </a:solidFill>
            </a:endParaRPr>
          </a:p>
          <a:p>
            <a:pPr indent="-342900" lvl="0" marL="457200" rtl="0" algn="l">
              <a:lnSpc>
                <a:spcPct val="95000"/>
              </a:lnSpc>
              <a:spcBef>
                <a:spcPts val="1200"/>
              </a:spcBef>
              <a:spcAft>
                <a:spcPts val="0"/>
              </a:spcAft>
              <a:buClr>
                <a:srgbClr val="2C2C2C"/>
              </a:buClr>
              <a:buSzPts val="1800"/>
              <a:buChar char="●"/>
            </a:pPr>
            <a:r>
              <a:rPr lang="en">
                <a:solidFill>
                  <a:srgbClr val="2C2C2C"/>
                </a:solidFill>
              </a:rPr>
              <a:t>Nurse prescribing roles are expanding worldwide.</a:t>
            </a:r>
            <a:endParaRPr>
              <a:solidFill>
                <a:srgbClr val="2C2C2C"/>
              </a:solidFill>
            </a:endParaRPr>
          </a:p>
          <a:p>
            <a:pPr indent="-342900" lvl="0" marL="457200" rtl="0" algn="l">
              <a:lnSpc>
                <a:spcPct val="95000"/>
              </a:lnSpc>
              <a:spcBef>
                <a:spcPts val="1200"/>
              </a:spcBef>
              <a:spcAft>
                <a:spcPts val="0"/>
              </a:spcAft>
              <a:buClr>
                <a:srgbClr val="2C2C2C"/>
              </a:buClr>
              <a:buSzPts val="1800"/>
              <a:buChar char="●"/>
            </a:pPr>
            <a:r>
              <a:rPr lang="en">
                <a:solidFill>
                  <a:srgbClr val="2C2C2C"/>
                </a:solidFill>
              </a:rPr>
              <a:t>Botswana, like other lower-middle-income countries, is alive to these global trends (Nkomazana et al, 2014)</a:t>
            </a:r>
            <a:endParaRPr>
              <a:solidFill>
                <a:srgbClr val="2C2C2C"/>
              </a:solidFill>
            </a:endParaRPr>
          </a:p>
        </p:txBody>
      </p:sp>
      <p:pic>
        <p:nvPicPr>
          <p:cNvPr id="643" name="Google Shape;643;g3dc3c138b2f_0_598"/>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644" name="Google Shape;644;g3dc3c138b2f_0_598"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pic>
        <p:nvPicPr>
          <p:cNvPr descr="MINISTRY OF HEALTH INSTITUTE OF HEALTH SCIENCES –ADMISSIONS FOR ACADEMIC  YEAR 2016/2017 Institute of Health Sciences Coord" id="645" name="Google Shape;645;g3dc3c138b2f_0_598"/>
          <p:cNvPicPr preferRelativeResize="0"/>
          <p:nvPr/>
        </p:nvPicPr>
        <p:blipFill rotWithShape="1">
          <a:blip r:embed="rId5">
            <a:alphaModFix/>
          </a:blip>
          <a:srcRect b="9080" l="6288" r="16462" t="8153"/>
          <a:stretch/>
        </p:blipFill>
        <p:spPr>
          <a:xfrm>
            <a:off x="1907802" y="4522350"/>
            <a:ext cx="459223" cy="413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g3dc3c138b2f_0_603"/>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WTMs</a:t>
            </a:r>
            <a:endParaRPr/>
          </a:p>
        </p:txBody>
      </p:sp>
      <p:sp>
        <p:nvSpPr>
          <p:cNvPr id="651" name="Google Shape;651;g3dc3c138b2f_0_603"/>
          <p:cNvSpPr txBox="1"/>
          <p:nvPr>
            <p:ph idx="1" type="body"/>
          </p:nvPr>
        </p:nvSpPr>
        <p:spPr>
          <a:xfrm>
            <a:off x="311725" y="1152475"/>
            <a:ext cx="8520600" cy="3045300"/>
          </a:xfrm>
          <a:prstGeom prst="rect">
            <a:avLst/>
          </a:prstGeom>
          <a:noFill/>
          <a:ln>
            <a:noFill/>
          </a:ln>
        </p:spPr>
        <p:txBody>
          <a:bodyPr anchorCtr="0" anchor="t" bIns="34275" lIns="68575" spcFirstLastPara="1" rIns="68575" wrap="square" tIns="34275">
            <a:normAutofit/>
          </a:bodyPr>
          <a:lstStyle/>
          <a:p>
            <a:pPr indent="0" lvl="0" marL="139700" rtl="0" algn="ctr">
              <a:lnSpc>
                <a:spcPct val="95000"/>
              </a:lnSpc>
              <a:spcBef>
                <a:spcPts val="0"/>
              </a:spcBef>
              <a:spcAft>
                <a:spcPts val="0"/>
              </a:spcAft>
              <a:buNone/>
            </a:pPr>
            <a:r>
              <a:rPr b="1" lang="en" sz="2400">
                <a:solidFill>
                  <a:srgbClr val="2C2C2C"/>
                </a:solidFill>
              </a:rPr>
              <a:t>A competency-based model that aligns nursing education</a:t>
            </a:r>
            <a:r>
              <a:rPr b="1" lang="en" sz="2400"/>
              <a:t> </a:t>
            </a:r>
            <a:r>
              <a:rPr b="1" lang="en" sz="2400">
                <a:solidFill>
                  <a:srgbClr val="2C2C2C"/>
                </a:solidFill>
              </a:rPr>
              <a:t>with the immediate needs of the population to ensure nurses safely prescribe and manage outcomes</a:t>
            </a:r>
            <a:endParaRPr sz="2400">
              <a:solidFill>
                <a:srgbClr val="2C2C2C"/>
              </a:solidFill>
            </a:endParaRPr>
          </a:p>
          <a:p>
            <a:pPr indent="0" lvl="0" marL="139700" rtl="0" algn="l">
              <a:lnSpc>
                <a:spcPct val="95000"/>
              </a:lnSpc>
              <a:spcBef>
                <a:spcPts val="0"/>
              </a:spcBef>
              <a:spcAft>
                <a:spcPts val="0"/>
              </a:spcAft>
              <a:buNone/>
            </a:pPr>
            <a:r>
              <a:t/>
            </a:r>
            <a:endParaRPr sz="2400">
              <a:solidFill>
                <a:srgbClr val="2C2C2C"/>
              </a:solidFill>
            </a:endParaRPr>
          </a:p>
          <a:p>
            <a:pPr indent="0" lvl="0" marL="139700" rtl="0" algn="l">
              <a:lnSpc>
                <a:spcPct val="95000"/>
              </a:lnSpc>
              <a:spcBef>
                <a:spcPts val="0"/>
              </a:spcBef>
              <a:spcAft>
                <a:spcPts val="0"/>
              </a:spcAft>
              <a:buNone/>
            </a:pPr>
            <a:r>
              <a:rPr lang="en">
                <a:solidFill>
                  <a:srgbClr val="2C2C2C"/>
                </a:solidFill>
              </a:rPr>
              <a:t>(Mlauzi, Goel &amp; Molosiwa, 2025)</a:t>
            </a:r>
            <a:endParaRPr>
              <a:solidFill>
                <a:srgbClr val="2C2C2C"/>
              </a:solidFill>
            </a:endParaRPr>
          </a:p>
        </p:txBody>
      </p:sp>
      <p:pic>
        <p:nvPicPr>
          <p:cNvPr id="652" name="Google Shape;652;g3dc3c138b2f_0_603"/>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653" name="Google Shape;653;g3dc3c138b2f_0_603"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pic>
        <p:nvPicPr>
          <p:cNvPr descr="MINISTRY OF HEALTH INSTITUTE OF HEALTH SCIENCES –ADMISSIONS FOR ACADEMIC  YEAR 2016/2017 Institute of Health Sciences Coord" id="654" name="Google Shape;654;g3dc3c138b2f_0_603"/>
          <p:cNvPicPr preferRelativeResize="0"/>
          <p:nvPr/>
        </p:nvPicPr>
        <p:blipFill rotWithShape="1">
          <a:blip r:embed="rId5">
            <a:alphaModFix/>
          </a:blip>
          <a:srcRect b="9080" l="6288" r="16462" t="8153"/>
          <a:stretch/>
        </p:blipFill>
        <p:spPr>
          <a:xfrm>
            <a:off x="1907802" y="4522350"/>
            <a:ext cx="459223" cy="4137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g3dc3c138b2f_0_608"/>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WTMs</a:t>
            </a:r>
            <a:endParaRPr/>
          </a:p>
        </p:txBody>
      </p:sp>
      <p:pic>
        <p:nvPicPr>
          <p:cNvPr id="660" name="Google Shape;660;g3dc3c138b2f_0_608"/>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661" name="Google Shape;661;g3dc3c138b2f_0_608"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
        <p:nvSpPr>
          <p:cNvPr id="662" name="Google Shape;662;g3dc3c138b2f_0_608"/>
          <p:cNvSpPr/>
          <p:nvPr/>
        </p:nvSpPr>
        <p:spPr>
          <a:xfrm>
            <a:off x="311725" y="1056725"/>
            <a:ext cx="3959400" cy="914400"/>
          </a:xfrm>
          <a:prstGeom prst="rect">
            <a:avLst/>
          </a:prstGeom>
          <a:solidFill>
            <a:srgbClr val="623791"/>
          </a:solidFill>
          <a:ln cap="flat" cmpd="sng" w="9650">
            <a:solidFill>
              <a:srgbClr val="623791"/>
            </a:solidFill>
            <a:prstDash val="solid"/>
            <a:round/>
            <a:headEnd len="sm" w="sm" type="none"/>
            <a:tailEnd len="sm" w="sm" type="none"/>
          </a:ln>
        </p:spPr>
        <p:txBody>
          <a:bodyPr anchorCtr="0" anchor="ctr" bIns="31650" lIns="63300" spcFirstLastPara="1" rIns="63300" wrap="square" tIns="31650">
            <a:noAutofit/>
          </a:bodyPr>
          <a:lstStyle/>
          <a:p>
            <a:pPr indent="0" lvl="0" marL="0" marR="0" rtl="0" algn="ctr">
              <a:spcBef>
                <a:spcPts val="0"/>
              </a:spcBef>
              <a:spcAft>
                <a:spcPts val="0"/>
              </a:spcAft>
              <a:buNone/>
            </a:pPr>
            <a:r>
              <a:rPr b="1" i="0" lang="en" sz="1446" u="none" cap="none" strike="noStrike">
                <a:solidFill>
                  <a:srgbClr val="FDFDFD"/>
                </a:solidFill>
                <a:latin typeface="Assistant"/>
                <a:ea typeface="Assistant"/>
                <a:cs typeface="Assistant"/>
                <a:sym typeface="Assistant"/>
              </a:rPr>
              <a:t>NATIONAL HEALTH NEEDS</a:t>
            </a:r>
            <a:endParaRPr b="1" i="0" sz="1446" u="none" cap="none" strike="noStrike">
              <a:solidFill>
                <a:srgbClr val="FDFDFD"/>
              </a:solidFill>
              <a:latin typeface="Assistant"/>
              <a:ea typeface="Assistant"/>
              <a:cs typeface="Assistant"/>
              <a:sym typeface="Assistant"/>
            </a:endParaRPr>
          </a:p>
        </p:txBody>
      </p:sp>
      <p:sp>
        <p:nvSpPr>
          <p:cNvPr id="663" name="Google Shape;663;g3dc3c138b2f_0_608"/>
          <p:cNvSpPr/>
          <p:nvPr/>
        </p:nvSpPr>
        <p:spPr>
          <a:xfrm>
            <a:off x="4872443" y="1056725"/>
            <a:ext cx="3960000" cy="914400"/>
          </a:xfrm>
          <a:prstGeom prst="rect">
            <a:avLst/>
          </a:prstGeom>
          <a:solidFill>
            <a:srgbClr val="F0CB5E"/>
          </a:solidFill>
          <a:ln cap="flat" cmpd="sng" w="9650">
            <a:solidFill>
              <a:srgbClr val="F0CB5E"/>
            </a:solidFill>
            <a:prstDash val="solid"/>
            <a:round/>
            <a:headEnd len="sm" w="sm" type="none"/>
            <a:tailEnd len="sm" w="sm" type="none"/>
          </a:ln>
        </p:spPr>
        <p:txBody>
          <a:bodyPr anchorCtr="0" anchor="ctr" bIns="31650" lIns="63300" spcFirstLastPara="1" rIns="63300" wrap="square" tIns="31650">
            <a:noAutofit/>
          </a:bodyPr>
          <a:lstStyle/>
          <a:p>
            <a:pPr indent="0" lvl="0" marL="0" marR="0" rtl="0" algn="ctr">
              <a:spcBef>
                <a:spcPts val="0"/>
              </a:spcBef>
              <a:spcAft>
                <a:spcPts val="0"/>
              </a:spcAft>
              <a:buNone/>
            </a:pPr>
            <a:r>
              <a:rPr b="1" i="0" lang="en" sz="1446" u="none" cap="none" strike="noStrike">
                <a:solidFill>
                  <a:srgbClr val="2C2C2C"/>
                </a:solidFill>
                <a:latin typeface="Assistant"/>
                <a:ea typeface="Assistant"/>
                <a:cs typeface="Assistant"/>
                <a:sym typeface="Assistant"/>
              </a:rPr>
              <a:t>POLICY &amp; REGULATORY FRAMEWORKS</a:t>
            </a:r>
            <a:endParaRPr b="1" i="0" sz="1446" u="none" cap="none" strike="noStrike">
              <a:solidFill>
                <a:srgbClr val="2C2C2C"/>
              </a:solidFill>
              <a:latin typeface="Assistant"/>
              <a:ea typeface="Assistant"/>
              <a:cs typeface="Assistant"/>
              <a:sym typeface="Assistant"/>
            </a:endParaRPr>
          </a:p>
        </p:txBody>
      </p:sp>
      <p:sp>
        <p:nvSpPr>
          <p:cNvPr id="664" name="Google Shape;664;g3dc3c138b2f_0_608"/>
          <p:cNvSpPr/>
          <p:nvPr/>
        </p:nvSpPr>
        <p:spPr>
          <a:xfrm>
            <a:off x="4872443" y="2229629"/>
            <a:ext cx="3960000" cy="914400"/>
          </a:xfrm>
          <a:prstGeom prst="rect">
            <a:avLst/>
          </a:prstGeom>
          <a:solidFill>
            <a:srgbClr val="623791"/>
          </a:solidFill>
          <a:ln cap="flat" cmpd="sng" w="9650">
            <a:solidFill>
              <a:srgbClr val="623791"/>
            </a:solidFill>
            <a:prstDash val="solid"/>
            <a:round/>
            <a:headEnd len="sm" w="sm" type="none"/>
            <a:tailEnd len="sm" w="sm" type="none"/>
          </a:ln>
        </p:spPr>
        <p:txBody>
          <a:bodyPr anchorCtr="0" anchor="ctr" bIns="31650" lIns="63300" spcFirstLastPara="1" rIns="63300" wrap="square" tIns="31650">
            <a:noAutofit/>
          </a:bodyPr>
          <a:lstStyle/>
          <a:p>
            <a:pPr indent="0" lvl="0" marL="0" marR="0" rtl="0" algn="ctr">
              <a:spcBef>
                <a:spcPts val="0"/>
              </a:spcBef>
              <a:spcAft>
                <a:spcPts val="0"/>
              </a:spcAft>
              <a:buNone/>
            </a:pPr>
            <a:r>
              <a:rPr b="1" i="0" lang="en" sz="1446" u="none" cap="none" strike="noStrike">
                <a:solidFill>
                  <a:srgbClr val="FDFDFD"/>
                </a:solidFill>
                <a:latin typeface="Assistant"/>
                <a:ea typeface="Assistant"/>
                <a:cs typeface="Assistant"/>
                <a:sym typeface="Assistant"/>
              </a:rPr>
              <a:t>EDUCATION (COMPETENCY</a:t>
            </a:r>
            <a:r>
              <a:rPr b="1" lang="en" sz="1446">
                <a:solidFill>
                  <a:srgbClr val="FDFDFD"/>
                </a:solidFill>
                <a:latin typeface="Assistant"/>
                <a:ea typeface="Assistant"/>
                <a:cs typeface="Assistant"/>
                <a:sym typeface="Assistant"/>
              </a:rPr>
              <a:t>-</a:t>
            </a:r>
            <a:r>
              <a:rPr b="1" i="0" lang="en" sz="1446" u="none" cap="none" strike="noStrike">
                <a:solidFill>
                  <a:srgbClr val="FDFDFD"/>
                </a:solidFill>
                <a:latin typeface="Assistant"/>
                <a:ea typeface="Assistant"/>
                <a:cs typeface="Assistant"/>
                <a:sym typeface="Assistant"/>
              </a:rPr>
              <a:t>BASED CURRICULUM)</a:t>
            </a:r>
            <a:endParaRPr b="1" i="0" sz="1446" u="none" cap="none" strike="noStrike">
              <a:solidFill>
                <a:srgbClr val="FDFDFD"/>
              </a:solidFill>
              <a:latin typeface="Assistant"/>
              <a:ea typeface="Assistant"/>
              <a:cs typeface="Assistant"/>
              <a:sym typeface="Assistant"/>
            </a:endParaRPr>
          </a:p>
        </p:txBody>
      </p:sp>
      <p:sp>
        <p:nvSpPr>
          <p:cNvPr id="665" name="Google Shape;665;g3dc3c138b2f_0_608"/>
          <p:cNvSpPr/>
          <p:nvPr/>
        </p:nvSpPr>
        <p:spPr>
          <a:xfrm>
            <a:off x="311725" y="2229625"/>
            <a:ext cx="3959400" cy="914400"/>
          </a:xfrm>
          <a:prstGeom prst="rect">
            <a:avLst/>
          </a:prstGeom>
          <a:solidFill>
            <a:srgbClr val="F0CB5E"/>
          </a:solidFill>
          <a:ln cap="flat" cmpd="sng" w="9650">
            <a:solidFill>
              <a:srgbClr val="F0CB5E"/>
            </a:solidFill>
            <a:prstDash val="solid"/>
            <a:round/>
            <a:headEnd len="sm" w="sm" type="none"/>
            <a:tailEnd len="sm" w="sm" type="none"/>
          </a:ln>
        </p:spPr>
        <p:txBody>
          <a:bodyPr anchorCtr="0" anchor="ctr" bIns="31650" lIns="63300" spcFirstLastPara="1" rIns="63300" wrap="square" tIns="31650">
            <a:noAutofit/>
          </a:bodyPr>
          <a:lstStyle/>
          <a:p>
            <a:pPr indent="0" lvl="0" marL="0" marR="0" rtl="0" algn="ctr">
              <a:spcBef>
                <a:spcPts val="0"/>
              </a:spcBef>
              <a:spcAft>
                <a:spcPts val="0"/>
              </a:spcAft>
              <a:buNone/>
            </a:pPr>
            <a:r>
              <a:rPr b="1" i="0" lang="en" sz="1446" u="none" cap="none" strike="noStrike">
                <a:solidFill>
                  <a:srgbClr val="2C2C2C"/>
                </a:solidFill>
                <a:latin typeface="Assistant"/>
                <a:ea typeface="Assistant"/>
                <a:cs typeface="Assistant"/>
                <a:sym typeface="Assistant"/>
              </a:rPr>
              <a:t>TRANSITION TO PRACTICE</a:t>
            </a:r>
            <a:endParaRPr b="1" i="0" sz="1446" u="none" cap="none" strike="noStrike">
              <a:solidFill>
                <a:srgbClr val="2C2C2C"/>
              </a:solidFill>
              <a:latin typeface="Assistant"/>
              <a:ea typeface="Assistant"/>
              <a:cs typeface="Assistant"/>
              <a:sym typeface="Assistant"/>
            </a:endParaRPr>
          </a:p>
        </p:txBody>
      </p:sp>
      <p:sp>
        <p:nvSpPr>
          <p:cNvPr id="666" name="Google Shape;666;g3dc3c138b2f_0_608"/>
          <p:cNvSpPr/>
          <p:nvPr/>
        </p:nvSpPr>
        <p:spPr>
          <a:xfrm>
            <a:off x="4872456" y="3402523"/>
            <a:ext cx="3960000" cy="914400"/>
          </a:xfrm>
          <a:prstGeom prst="rect">
            <a:avLst/>
          </a:prstGeom>
          <a:solidFill>
            <a:srgbClr val="F0CB5E"/>
          </a:solidFill>
          <a:ln cap="flat" cmpd="sng" w="9650">
            <a:solidFill>
              <a:srgbClr val="F0CB5E"/>
            </a:solidFill>
            <a:prstDash val="solid"/>
            <a:round/>
            <a:headEnd len="sm" w="sm" type="none"/>
            <a:tailEnd len="sm" w="sm" type="none"/>
          </a:ln>
        </p:spPr>
        <p:txBody>
          <a:bodyPr anchorCtr="0" anchor="ctr" bIns="31650" lIns="63300" spcFirstLastPara="1" rIns="63300" wrap="square" tIns="31650">
            <a:noAutofit/>
          </a:bodyPr>
          <a:lstStyle/>
          <a:p>
            <a:pPr indent="0" lvl="0" marL="0" marR="0" rtl="0" algn="ctr">
              <a:spcBef>
                <a:spcPts val="0"/>
              </a:spcBef>
              <a:spcAft>
                <a:spcPts val="0"/>
              </a:spcAft>
              <a:buNone/>
            </a:pPr>
            <a:r>
              <a:rPr b="1" i="0" lang="en" sz="1446" u="none" cap="none" strike="noStrike">
                <a:solidFill>
                  <a:srgbClr val="2C2C2C"/>
                </a:solidFill>
                <a:latin typeface="Assistant"/>
                <a:ea typeface="Assistant"/>
                <a:cs typeface="Assistant"/>
                <a:sym typeface="Assistant"/>
              </a:rPr>
              <a:t>HEALTH SYSTEMS OUTCOMES</a:t>
            </a:r>
            <a:endParaRPr b="1" i="0" sz="1446" u="none" cap="none" strike="noStrike">
              <a:solidFill>
                <a:srgbClr val="2C2C2C"/>
              </a:solidFill>
              <a:latin typeface="Assistant"/>
              <a:ea typeface="Assistant"/>
              <a:cs typeface="Assistant"/>
              <a:sym typeface="Assistant"/>
            </a:endParaRPr>
          </a:p>
        </p:txBody>
      </p:sp>
      <p:sp>
        <p:nvSpPr>
          <p:cNvPr id="667" name="Google Shape;667;g3dc3c138b2f_0_608"/>
          <p:cNvSpPr/>
          <p:nvPr/>
        </p:nvSpPr>
        <p:spPr>
          <a:xfrm>
            <a:off x="311724" y="3402536"/>
            <a:ext cx="3959400" cy="914400"/>
          </a:xfrm>
          <a:prstGeom prst="rect">
            <a:avLst/>
          </a:prstGeom>
          <a:solidFill>
            <a:srgbClr val="623791"/>
          </a:solidFill>
          <a:ln cap="flat" cmpd="sng" w="9650">
            <a:solidFill>
              <a:srgbClr val="623791"/>
            </a:solidFill>
            <a:prstDash val="solid"/>
            <a:round/>
            <a:headEnd len="sm" w="sm" type="none"/>
            <a:tailEnd len="sm" w="sm" type="none"/>
          </a:ln>
        </p:spPr>
        <p:txBody>
          <a:bodyPr anchorCtr="0" anchor="ctr" bIns="31650" lIns="63300" spcFirstLastPara="1" rIns="63300" wrap="square" tIns="31650">
            <a:noAutofit/>
          </a:bodyPr>
          <a:lstStyle/>
          <a:p>
            <a:pPr indent="0" lvl="0" marL="0" marR="0" rtl="0" algn="ctr">
              <a:spcBef>
                <a:spcPts val="0"/>
              </a:spcBef>
              <a:spcAft>
                <a:spcPts val="0"/>
              </a:spcAft>
              <a:buNone/>
            </a:pPr>
            <a:r>
              <a:rPr b="1" i="0" lang="en" u="none" cap="none" strike="noStrike">
                <a:solidFill>
                  <a:srgbClr val="FDFDFD"/>
                </a:solidFill>
                <a:latin typeface="Assistant"/>
                <a:ea typeface="Assistant"/>
                <a:cs typeface="Assistant"/>
                <a:sym typeface="Assistant"/>
              </a:rPr>
              <a:t>DEPLOYMENT IN PHC SETTINGS &amp; </a:t>
            </a:r>
            <a:r>
              <a:rPr b="1" lang="en">
                <a:solidFill>
                  <a:srgbClr val="FDFDFD"/>
                </a:solidFill>
                <a:latin typeface="Assistant"/>
                <a:ea typeface="Assistant"/>
                <a:cs typeface="Assistant"/>
                <a:sym typeface="Assistant"/>
              </a:rPr>
              <a:t>CPD</a:t>
            </a:r>
            <a:endParaRPr b="1" i="0" u="none" cap="none" strike="noStrike">
              <a:solidFill>
                <a:srgbClr val="FDFDFD"/>
              </a:solidFill>
              <a:latin typeface="Assistant"/>
              <a:ea typeface="Assistant"/>
              <a:cs typeface="Assistant"/>
              <a:sym typeface="Assistant"/>
            </a:endParaRPr>
          </a:p>
        </p:txBody>
      </p:sp>
      <p:sp>
        <p:nvSpPr>
          <p:cNvPr id="668" name="Google Shape;668;g3dc3c138b2f_0_608"/>
          <p:cNvSpPr/>
          <p:nvPr/>
        </p:nvSpPr>
        <p:spPr>
          <a:xfrm>
            <a:off x="4323538" y="1370226"/>
            <a:ext cx="496500" cy="287400"/>
          </a:xfrm>
          <a:prstGeom prst="rightArrow">
            <a:avLst>
              <a:gd fmla="val 50000" name="adj1"/>
              <a:gd fmla="val 50000" name="adj2"/>
            </a:avLst>
          </a:prstGeom>
          <a:solidFill>
            <a:srgbClr val="00BCD5"/>
          </a:solidFill>
          <a:ln cap="flat" cmpd="sng" w="9650">
            <a:solidFill>
              <a:srgbClr val="00BCD5"/>
            </a:solidFill>
            <a:prstDash val="solid"/>
            <a:round/>
            <a:headEnd len="sm" w="sm" type="none"/>
            <a:tailEnd len="sm" w="sm" type="none"/>
          </a:ln>
        </p:spPr>
        <p:txBody>
          <a:bodyPr anchorCtr="0" anchor="ctr" bIns="31650" lIns="63300" spcFirstLastPara="1" rIns="63300" wrap="square" tIns="31650">
            <a:noAutofit/>
          </a:bodyPr>
          <a:lstStyle/>
          <a:p>
            <a:pPr indent="0" lvl="0" marL="0" marR="0" rtl="0" algn="ctr">
              <a:spcBef>
                <a:spcPts val="0"/>
              </a:spcBef>
              <a:spcAft>
                <a:spcPts val="0"/>
              </a:spcAft>
              <a:buNone/>
            </a:pPr>
            <a:r>
              <a:t/>
            </a:r>
            <a:endParaRPr b="0" i="0" sz="1246" u="none" cap="none" strike="noStrike">
              <a:solidFill>
                <a:srgbClr val="FFFFFF"/>
              </a:solidFill>
              <a:latin typeface="Century Schoolbook"/>
              <a:ea typeface="Century Schoolbook"/>
              <a:cs typeface="Century Schoolbook"/>
              <a:sym typeface="Century Schoolbook"/>
            </a:endParaRPr>
          </a:p>
        </p:txBody>
      </p:sp>
      <p:pic>
        <p:nvPicPr>
          <p:cNvPr descr="MINISTRY OF HEALTH INSTITUTE OF HEALTH SCIENCES –ADMISSIONS FOR ACADEMIC  YEAR 2016/2017 Institute of Health Sciences Coord" id="669" name="Google Shape;669;g3dc3c138b2f_0_608"/>
          <p:cNvPicPr preferRelativeResize="0"/>
          <p:nvPr/>
        </p:nvPicPr>
        <p:blipFill rotWithShape="1">
          <a:blip r:embed="rId5">
            <a:alphaModFix/>
          </a:blip>
          <a:srcRect b="9080" l="6288" r="16462" t="8153"/>
          <a:stretch/>
        </p:blipFill>
        <p:spPr>
          <a:xfrm>
            <a:off x="1907802" y="4522350"/>
            <a:ext cx="459223" cy="413700"/>
          </a:xfrm>
          <a:prstGeom prst="rect">
            <a:avLst/>
          </a:prstGeom>
          <a:noFill/>
          <a:ln>
            <a:noFill/>
          </a:ln>
        </p:spPr>
      </p:pic>
      <p:sp>
        <p:nvSpPr>
          <p:cNvPr id="670" name="Google Shape;670;g3dc3c138b2f_0_608"/>
          <p:cNvSpPr/>
          <p:nvPr/>
        </p:nvSpPr>
        <p:spPr>
          <a:xfrm rot="-10797923">
            <a:off x="4323467" y="2543080"/>
            <a:ext cx="496500" cy="287400"/>
          </a:xfrm>
          <a:prstGeom prst="rightArrow">
            <a:avLst>
              <a:gd fmla="val 50000" name="adj1"/>
              <a:gd fmla="val 50000" name="adj2"/>
            </a:avLst>
          </a:prstGeom>
          <a:solidFill>
            <a:srgbClr val="BCADD4"/>
          </a:solidFill>
          <a:ln cap="flat" cmpd="sng" w="9650">
            <a:solidFill>
              <a:srgbClr val="BCADD4"/>
            </a:solidFill>
            <a:prstDash val="solid"/>
            <a:round/>
            <a:headEnd len="sm" w="sm" type="none"/>
            <a:tailEnd len="sm" w="sm" type="none"/>
          </a:ln>
        </p:spPr>
        <p:txBody>
          <a:bodyPr anchorCtr="0" anchor="ctr" bIns="31650" lIns="63300" spcFirstLastPara="1" rIns="63300" wrap="square" tIns="31650">
            <a:noAutofit/>
          </a:bodyPr>
          <a:lstStyle/>
          <a:p>
            <a:pPr indent="0" lvl="0" marL="0" marR="0" rtl="0" algn="ctr">
              <a:spcBef>
                <a:spcPts val="0"/>
              </a:spcBef>
              <a:spcAft>
                <a:spcPts val="0"/>
              </a:spcAft>
              <a:buNone/>
            </a:pPr>
            <a:r>
              <a:t/>
            </a:r>
            <a:endParaRPr b="0" i="0" sz="1246" u="none" cap="none" strike="noStrike">
              <a:solidFill>
                <a:srgbClr val="FFFFFF"/>
              </a:solidFill>
              <a:latin typeface="Century Schoolbook"/>
              <a:ea typeface="Century Schoolbook"/>
              <a:cs typeface="Century Schoolbook"/>
              <a:sym typeface="Century Schoolbook"/>
            </a:endParaRPr>
          </a:p>
        </p:txBody>
      </p:sp>
      <p:sp>
        <p:nvSpPr>
          <p:cNvPr id="671" name="Google Shape;671;g3dc3c138b2f_0_608"/>
          <p:cNvSpPr/>
          <p:nvPr/>
        </p:nvSpPr>
        <p:spPr>
          <a:xfrm rot="5400000">
            <a:off x="6604188" y="2018201"/>
            <a:ext cx="496500" cy="287400"/>
          </a:xfrm>
          <a:prstGeom prst="rightArrow">
            <a:avLst>
              <a:gd fmla="val 50000" name="adj1"/>
              <a:gd fmla="val 50000" name="adj2"/>
            </a:avLst>
          </a:prstGeom>
          <a:solidFill>
            <a:srgbClr val="00BCD5"/>
          </a:solidFill>
          <a:ln cap="flat" cmpd="sng" w="9650">
            <a:solidFill>
              <a:srgbClr val="00BCD5"/>
            </a:solidFill>
            <a:prstDash val="solid"/>
            <a:round/>
            <a:headEnd len="sm" w="sm" type="none"/>
            <a:tailEnd len="sm" w="sm" type="none"/>
          </a:ln>
        </p:spPr>
        <p:txBody>
          <a:bodyPr anchorCtr="0" anchor="ctr" bIns="31650" lIns="63300" spcFirstLastPara="1" rIns="63300" wrap="square" tIns="31650">
            <a:noAutofit/>
          </a:bodyPr>
          <a:lstStyle/>
          <a:p>
            <a:pPr indent="0" lvl="0" marL="0" marR="0" rtl="0" algn="ctr">
              <a:spcBef>
                <a:spcPts val="0"/>
              </a:spcBef>
              <a:spcAft>
                <a:spcPts val="0"/>
              </a:spcAft>
              <a:buNone/>
            </a:pPr>
            <a:r>
              <a:t/>
            </a:r>
            <a:endParaRPr b="0" i="0" sz="1246" u="none" cap="none" strike="noStrike">
              <a:solidFill>
                <a:srgbClr val="FFFFFF"/>
              </a:solidFill>
              <a:latin typeface="Century Schoolbook"/>
              <a:ea typeface="Century Schoolbook"/>
              <a:cs typeface="Century Schoolbook"/>
              <a:sym typeface="Century Schoolbook"/>
            </a:endParaRPr>
          </a:p>
        </p:txBody>
      </p:sp>
      <p:sp>
        <p:nvSpPr>
          <p:cNvPr id="672" name="Google Shape;672;g3dc3c138b2f_0_608"/>
          <p:cNvSpPr/>
          <p:nvPr/>
        </p:nvSpPr>
        <p:spPr>
          <a:xfrm rot="5400000">
            <a:off x="2043163" y="3193876"/>
            <a:ext cx="496500" cy="287400"/>
          </a:xfrm>
          <a:prstGeom prst="rightArrow">
            <a:avLst>
              <a:gd fmla="val 50000" name="adj1"/>
              <a:gd fmla="val 50000" name="adj2"/>
            </a:avLst>
          </a:prstGeom>
          <a:solidFill>
            <a:srgbClr val="BCADD4"/>
          </a:solidFill>
          <a:ln cap="flat" cmpd="sng" w="9650">
            <a:solidFill>
              <a:srgbClr val="BCADD4"/>
            </a:solidFill>
            <a:prstDash val="solid"/>
            <a:round/>
            <a:headEnd len="sm" w="sm" type="none"/>
            <a:tailEnd len="sm" w="sm" type="none"/>
          </a:ln>
        </p:spPr>
        <p:txBody>
          <a:bodyPr anchorCtr="0" anchor="ctr" bIns="31650" lIns="63300" spcFirstLastPara="1" rIns="63300" wrap="square" tIns="31650">
            <a:noAutofit/>
          </a:bodyPr>
          <a:lstStyle/>
          <a:p>
            <a:pPr indent="0" lvl="0" marL="0" marR="0" rtl="0" algn="ctr">
              <a:spcBef>
                <a:spcPts val="0"/>
              </a:spcBef>
              <a:spcAft>
                <a:spcPts val="0"/>
              </a:spcAft>
              <a:buNone/>
            </a:pPr>
            <a:r>
              <a:t/>
            </a:r>
            <a:endParaRPr b="0" i="0" sz="1246" u="none" cap="none" strike="noStrike">
              <a:solidFill>
                <a:srgbClr val="FFFFFF"/>
              </a:solidFill>
              <a:latin typeface="Century Schoolbook"/>
              <a:ea typeface="Century Schoolbook"/>
              <a:cs typeface="Century Schoolbook"/>
              <a:sym typeface="Century Schoolbook"/>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g3e0a985d830_3_52"/>
          <p:cNvSpPr txBox="1"/>
          <p:nvPr>
            <p:ph idx="2" type="body"/>
          </p:nvPr>
        </p:nvSpPr>
        <p:spPr>
          <a:xfrm>
            <a:off x="311725" y="1731250"/>
            <a:ext cx="3888600" cy="2548500"/>
          </a:xfrm>
          <a:prstGeom prst="rect">
            <a:avLst/>
          </a:prstGeom>
        </p:spPr>
        <p:txBody>
          <a:bodyPr anchorCtr="0" anchor="t" bIns="91425" lIns="182875" spcFirstLastPara="1" rIns="182875" wrap="square" tIns="91425">
            <a:normAutofit/>
          </a:bodyPr>
          <a:lstStyle/>
          <a:p>
            <a:pPr indent="-342900" lvl="0" marL="457200" rtl="0" algn="l">
              <a:spcBef>
                <a:spcPts val="0"/>
              </a:spcBef>
              <a:spcAft>
                <a:spcPts val="0"/>
              </a:spcAft>
              <a:buClr>
                <a:srgbClr val="623791"/>
              </a:buClr>
              <a:buSzPts val="1800"/>
              <a:buChar char="●"/>
            </a:pPr>
            <a:r>
              <a:rPr lang="en"/>
              <a:t>Competency-driven assessment</a:t>
            </a:r>
            <a:br>
              <a:rPr lang="en"/>
            </a:br>
            <a:endParaRPr/>
          </a:p>
          <a:p>
            <a:pPr indent="-342900" lvl="0" marL="457200" rtl="0" algn="l">
              <a:spcBef>
                <a:spcPts val="0"/>
              </a:spcBef>
              <a:spcAft>
                <a:spcPts val="0"/>
              </a:spcAft>
              <a:buClr>
                <a:srgbClr val="623791"/>
              </a:buClr>
              <a:buSzPts val="1800"/>
              <a:buChar char="●"/>
            </a:pPr>
            <a:r>
              <a:rPr lang="en"/>
              <a:t>Continuity of care in PHC</a:t>
            </a:r>
            <a:br>
              <a:rPr lang="en"/>
            </a:br>
            <a:endParaRPr/>
          </a:p>
          <a:p>
            <a:pPr indent="-342900" lvl="0" marL="457200" rtl="0" algn="l">
              <a:spcBef>
                <a:spcPts val="0"/>
              </a:spcBef>
              <a:spcAft>
                <a:spcPts val="0"/>
              </a:spcAft>
              <a:buClr>
                <a:srgbClr val="623791"/>
              </a:buClr>
              <a:buSzPts val="1800"/>
              <a:buChar char="●"/>
            </a:pPr>
            <a:r>
              <a:rPr lang="en"/>
              <a:t>Evidence-based prescribing</a:t>
            </a:r>
            <a:endParaRPr/>
          </a:p>
        </p:txBody>
      </p:sp>
      <p:sp>
        <p:nvSpPr>
          <p:cNvPr id="678" name="Google Shape;678;g3e0a985d830_3_52"/>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WTMs Analysis</a:t>
            </a:r>
            <a:endParaRPr/>
          </a:p>
        </p:txBody>
      </p:sp>
      <p:sp>
        <p:nvSpPr>
          <p:cNvPr id="679" name="Google Shape;679;g3e0a985d830_3_52"/>
          <p:cNvSpPr txBox="1"/>
          <p:nvPr>
            <p:ph idx="1" type="subTitle"/>
          </p:nvPr>
        </p:nvSpPr>
        <p:spPr>
          <a:xfrm>
            <a:off x="311725" y="1152400"/>
            <a:ext cx="3888600" cy="625500"/>
          </a:xfrm>
          <a:prstGeom prst="rect">
            <a:avLst/>
          </a:prstGeom>
        </p:spPr>
        <p:txBody>
          <a:bodyPr anchorCtr="0" anchor="t" bIns="91425" lIns="182875" spcFirstLastPara="1" rIns="182875" wrap="square" tIns="91425">
            <a:normAutofit/>
          </a:bodyPr>
          <a:lstStyle/>
          <a:p>
            <a:pPr indent="0" lvl="0" marL="0" rtl="0" algn="l">
              <a:spcBef>
                <a:spcPts val="0"/>
              </a:spcBef>
              <a:spcAft>
                <a:spcPts val="1200"/>
              </a:spcAft>
              <a:buNone/>
            </a:pPr>
            <a:r>
              <a:rPr lang="en"/>
              <a:t>Strengths</a:t>
            </a:r>
            <a:endParaRPr/>
          </a:p>
        </p:txBody>
      </p:sp>
      <p:sp>
        <p:nvSpPr>
          <p:cNvPr id="680" name="Google Shape;680;g3e0a985d830_3_52"/>
          <p:cNvSpPr txBox="1"/>
          <p:nvPr>
            <p:ph idx="3" type="subTitle"/>
          </p:nvPr>
        </p:nvSpPr>
        <p:spPr>
          <a:xfrm>
            <a:off x="4943700" y="1152475"/>
            <a:ext cx="3888600" cy="625500"/>
          </a:xfrm>
          <a:prstGeom prst="rect">
            <a:avLst/>
          </a:prstGeom>
        </p:spPr>
        <p:txBody>
          <a:bodyPr anchorCtr="0" anchor="t" bIns="91425" lIns="182875" spcFirstLastPara="1" rIns="182875" wrap="square" tIns="91425">
            <a:normAutofit/>
          </a:bodyPr>
          <a:lstStyle/>
          <a:p>
            <a:pPr indent="0" lvl="0" marL="0" rtl="0" algn="l">
              <a:spcBef>
                <a:spcPts val="0"/>
              </a:spcBef>
              <a:spcAft>
                <a:spcPts val="1200"/>
              </a:spcAft>
              <a:buNone/>
            </a:pPr>
            <a:r>
              <a:rPr lang="en"/>
              <a:t>Challenges</a:t>
            </a:r>
            <a:endParaRPr/>
          </a:p>
        </p:txBody>
      </p:sp>
      <p:sp>
        <p:nvSpPr>
          <p:cNvPr id="681" name="Google Shape;681;g3e0a985d830_3_52"/>
          <p:cNvSpPr txBox="1"/>
          <p:nvPr>
            <p:ph idx="4" type="body"/>
          </p:nvPr>
        </p:nvSpPr>
        <p:spPr>
          <a:xfrm>
            <a:off x="4943700" y="1731250"/>
            <a:ext cx="3888600" cy="2548500"/>
          </a:xfrm>
          <a:prstGeom prst="rect">
            <a:avLst/>
          </a:prstGeom>
        </p:spPr>
        <p:txBody>
          <a:bodyPr anchorCtr="0" anchor="t" bIns="91425" lIns="182875" spcFirstLastPara="1" rIns="182875" wrap="square" tIns="91425">
            <a:normAutofit/>
          </a:bodyPr>
          <a:lstStyle/>
          <a:p>
            <a:pPr indent="-342900" lvl="0" marL="457200" rtl="0" algn="l">
              <a:spcBef>
                <a:spcPts val="0"/>
              </a:spcBef>
              <a:spcAft>
                <a:spcPts val="0"/>
              </a:spcAft>
              <a:buClr>
                <a:srgbClr val="D6006E"/>
              </a:buClr>
              <a:buSzPts val="1800"/>
              <a:buChar char="➔"/>
            </a:pPr>
            <a:r>
              <a:rPr lang="en"/>
              <a:t>Regulatory gaps</a:t>
            </a:r>
            <a:br>
              <a:rPr lang="en"/>
            </a:br>
            <a:endParaRPr/>
          </a:p>
          <a:p>
            <a:pPr indent="-342900" lvl="0" marL="457200" rtl="0" algn="l">
              <a:spcBef>
                <a:spcPts val="0"/>
              </a:spcBef>
              <a:spcAft>
                <a:spcPts val="0"/>
              </a:spcAft>
              <a:buClr>
                <a:srgbClr val="D6006E"/>
              </a:buClr>
              <a:buSzPts val="1800"/>
              <a:buChar char="➔"/>
            </a:pPr>
            <a:r>
              <a:rPr lang="en"/>
              <a:t>Multi-body oversight challenges</a:t>
            </a:r>
            <a:br>
              <a:rPr lang="en"/>
            </a:br>
            <a:endParaRPr/>
          </a:p>
          <a:p>
            <a:pPr indent="-342900" lvl="0" marL="457200" rtl="0" algn="l">
              <a:spcBef>
                <a:spcPts val="0"/>
              </a:spcBef>
              <a:spcAft>
                <a:spcPts val="0"/>
              </a:spcAft>
              <a:buClr>
                <a:srgbClr val="D6006E"/>
              </a:buClr>
              <a:buSzPts val="1800"/>
              <a:buChar char="➔"/>
            </a:pPr>
            <a:r>
              <a:rPr lang="en"/>
              <a:t>Training surpasses regulatory frameworks</a:t>
            </a:r>
            <a:endParaRPr/>
          </a:p>
        </p:txBody>
      </p:sp>
      <p:pic>
        <p:nvPicPr>
          <p:cNvPr id="682" name="Google Shape;682;g3e0a985d830_3_52"/>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683" name="Google Shape;683;g3e0a985d830_3_52"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pic>
        <p:nvPicPr>
          <p:cNvPr descr="MINISTRY OF HEALTH INSTITUTE OF HEALTH SCIENCES –ADMISSIONS FOR ACADEMIC  YEAR 2016/2017 Institute of Health Sciences Coord" id="684" name="Google Shape;684;g3e0a985d830_3_52"/>
          <p:cNvPicPr preferRelativeResize="0"/>
          <p:nvPr/>
        </p:nvPicPr>
        <p:blipFill rotWithShape="1">
          <a:blip r:embed="rId5">
            <a:alphaModFix/>
          </a:blip>
          <a:srcRect b="9080" l="6288" r="16462" t="8153"/>
          <a:stretch/>
        </p:blipFill>
        <p:spPr>
          <a:xfrm>
            <a:off x="1907802" y="4522350"/>
            <a:ext cx="459223" cy="413700"/>
          </a:xfrm>
          <a:prstGeom prst="rect">
            <a:avLst/>
          </a:prstGeom>
          <a:noFill/>
          <a:ln>
            <a:noFill/>
          </a:ln>
        </p:spPr>
      </p:pic>
      <p:pic>
        <p:nvPicPr>
          <p:cNvPr id="685" name="Google Shape;685;g3e0a985d830_3_52"/>
          <p:cNvPicPr preferRelativeResize="0"/>
          <p:nvPr/>
        </p:nvPicPr>
        <p:blipFill rotWithShape="1">
          <a:blip r:embed="rId6">
            <a:alphaModFix/>
          </a:blip>
          <a:srcRect b="6290" l="2671" r="2605" t="6229"/>
          <a:stretch/>
        </p:blipFill>
        <p:spPr>
          <a:xfrm>
            <a:off x="551724" y="1887850"/>
            <a:ext cx="204350" cy="188750"/>
          </a:xfrm>
          <a:prstGeom prst="rect">
            <a:avLst/>
          </a:prstGeom>
          <a:noFill/>
          <a:ln>
            <a:noFill/>
          </a:ln>
        </p:spPr>
      </p:pic>
      <p:pic>
        <p:nvPicPr>
          <p:cNvPr id="686" name="Google Shape;686;g3e0a985d830_3_52"/>
          <p:cNvPicPr preferRelativeResize="0"/>
          <p:nvPr/>
        </p:nvPicPr>
        <p:blipFill rotWithShape="1">
          <a:blip r:embed="rId6">
            <a:alphaModFix/>
          </a:blip>
          <a:srcRect b="6290" l="2671" r="2605" t="6229"/>
          <a:stretch/>
        </p:blipFill>
        <p:spPr>
          <a:xfrm>
            <a:off x="551724" y="3141975"/>
            <a:ext cx="204350" cy="188750"/>
          </a:xfrm>
          <a:prstGeom prst="rect">
            <a:avLst/>
          </a:prstGeom>
          <a:noFill/>
          <a:ln>
            <a:noFill/>
          </a:ln>
        </p:spPr>
      </p:pic>
      <p:pic>
        <p:nvPicPr>
          <p:cNvPr id="687" name="Google Shape;687;g3e0a985d830_3_52"/>
          <p:cNvPicPr preferRelativeResize="0"/>
          <p:nvPr/>
        </p:nvPicPr>
        <p:blipFill rotWithShape="1">
          <a:blip r:embed="rId6">
            <a:alphaModFix/>
          </a:blip>
          <a:srcRect b="6290" l="2671" r="2605" t="6229"/>
          <a:stretch/>
        </p:blipFill>
        <p:spPr>
          <a:xfrm>
            <a:off x="551724" y="2514913"/>
            <a:ext cx="204350" cy="188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g3e0a985d830_0_630"/>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Conclusion</a:t>
            </a:r>
            <a:endParaRPr/>
          </a:p>
        </p:txBody>
      </p:sp>
      <p:pic>
        <p:nvPicPr>
          <p:cNvPr id="693" name="Google Shape;693;g3e0a985d830_0_630"/>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694" name="Google Shape;694;g3e0a985d830_0_630"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
        <p:nvSpPr>
          <p:cNvPr id="695" name="Google Shape;695;g3e0a985d830_0_630"/>
          <p:cNvSpPr txBox="1"/>
          <p:nvPr>
            <p:ph idx="1" type="body"/>
          </p:nvPr>
        </p:nvSpPr>
        <p:spPr>
          <a:xfrm>
            <a:off x="311725" y="1152475"/>
            <a:ext cx="8520600" cy="3045300"/>
          </a:xfrm>
          <a:prstGeom prst="rect">
            <a:avLst/>
          </a:prstGeom>
          <a:noFill/>
          <a:ln>
            <a:noFill/>
          </a:ln>
        </p:spPr>
        <p:txBody>
          <a:bodyPr anchorCtr="0" anchor="t" bIns="34275" lIns="68575" spcFirstLastPara="1" rIns="68575" wrap="square" tIns="34275">
            <a:normAutofit/>
          </a:bodyPr>
          <a:lstStyle/>
          <a:p>
            <a:pPr indent="0" lvl="0" marL="0" rtl="0" algn="ctr">
              <a:lnSpc>
                <a:spcPct val="115000"/>
              </a:lnSpc>
              <a:spcBef>
                <a:spcPts val="0"/>
              </a:spcBef>
              <a:spcAft>
                <a:spcPts val="0"/>
              </a:spcAft>
              <a:buClr>
                <a:schemeClr val="dk1"/>
              </a:buClr>
              <a:buSzPts val="1800"/>
              <a:buFont typeface="Arial"/>
              <a:buNone/>
            </a:pPr>
            <a:r>
              <a:rPr b="1" lang="en" sz="2400">
                <a:solidFill>
                  <a:srgbClr val="2C2C2C"/>
                </a:solidFill>
              </a:rPr>
              <a:t>The Botswana experience demonstrates that a competency-based F</a:t>
            </a:r>
            <a:r>
              <a:rPr b="1" lang="en" sz="2400"/>
              <a:t>NP</a:t>
            </a:r>
            <a:r>
              <a:rPr b="1" lang="en" sz="2400">
                <a:solidFill>
                  <a:srgbClr val="2C2C2C"/>
                </a:solidFill>
              </a:rPr>
              <a:t> training can strengthen </a:t>
            </a:r>
            <a:r>
              <a:rPr b="1" lang="en" sz="2400"/>
              <a:t>PHC</a:t>
            </a:r>
            <a:r>
              <a:rPr b="1" lang="en" sz="2400">
                <a:solidFill>
                  <a:srgbClr val="2C2C2C"/>
                </a:solidFill>
              </a:rPr>
              <a:t> systems and promote health equity when education, policy and regulation, and clinical practice evolve together.</a:t>
            </a:r>
            <a:endParaRPr b="1" sz="2200">
              <a:solidFill>
                <a:srgbClr val="2C2C2C"/>
              </a:solidFill>
            </a:endParaRPr>
          </a:p>
        </p:txBody>
      </p:sp>
      <p:pic>
        <p:nvPicPr>
          <p:cNvPr descr="MINISTRY OF HEALTH INSTITUTE OF HEALTH SCIENCES –ADMISSIONS FOR ACADEMIC  YEAR 2016/2017 Institute of Health Sciences Coord" id="696" name="Google Shape;696;g3e0a985d830_0_630"/>
          <p:cNvPicPr preferRelativeResize="0"/>
          <p:nvPr/>
        </p:nvPicPr>
        <p:blipFill rotWithShape="1">
          <a:blip r:embed="rId5">
            <a:alphaModFix/>
          </a:blip>
          <a:srcRect b="9080" l="6288" r="16462" t="8153"/>
          <a:stretch/>
        </p:blipFill>
        <p:spPr>
          <a:xfrm>
            <a:off x="1907802" y="4522350"/>
            <a:ext cx="459223" cy="413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g3dc3c138b2f_0_653"/>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References</a:t>
            </a:r>
            <a:endParaRPr/>
          </a:p>
        </p:txBody>
      </p:sp>
      <p:sp>
        <p:nvSpPr>
          <p:cNvPr id="702" name="Google Shape;702;g3dc3c138b2f_0_653"/>
          <p:cNvSpPr txBox="1"/>
          <p:nvPr>
            <p:ph idx="1" type="body"/>
          </p:nvPr>
        </p:nvSpPr>
        <p:spPr>
          <a:xfrm>
            <a:off x="311725" y="1152475"/>
            <a:ext cx="8520600" cy="3045300"/>
          </a:xfrm>
          <a:prstGeom prst="rect">
            <a:avLst/>
          </a:prstGeom>
          <a:noFill/>
          <a:ln>
            <a:noFill/>
          </a:ln>
        </p:spPr>
        <p:txBody>
          <a:bodyPr anchorCtr="0" anchor="t" bIns="34275" lIns="68575" spcFirstLastPara="1" rIns="68575" wrap="square" tIns="34275">
            <a:normAutofit fontScale="77500" lnSpcReduction="20000"/>
          </a:bodyPr>
          <a:lstStyle/>
          <a:p>
            <a:pPr indent="0" lvl="0" marL="0" rtl="0" algn="l">
              <a:lnSpc>
                <a:spcPct val="115000"/>
              </a:lnSpc>
              <a:spcBef>
                <a:spcPts val="0"/>
              </a:spcBef>
              <a:spcAft>
                <a:spcPts val="0"/>
              </a:spcAft>
              <a:buClr>
                <a:schemeClr val="dk1"/>
              </a:buClr>
              <a:buSzPct val="80000"/>
              <a:buFont typeface="Arial"/>
              <a:buNone/>
            </a:pPr>
            <a:r>
              <a:rPr lang="en" sz="1500">
                <a:solidFill>
                  <a:srgbClr val="2C2C2C"/>
                </a:solidFill>
              </a:rPr>
              <a:t>Medicines and Related Substances Act of 2013, Botswana</a:t>
            </a:r>
            <a:endParaRPr sz="1500">
              <a:solidFill>
                <a:srgbClr val="2C2C2C"/>
              </a:solidFill>
            </a:endParaRPr>
          </a:p>
          <a:p>
            <a:pPr indent="0" lvl="0" marL="0" rtl="0" algn="l">
              <a:lnSpc>
                <a:spcPct val="115000"/>
              </a:lnSpc>
              <a:spcBef>
                <a:spcPts val="1200"/>
              </a:spcBef>
              <a:spcAft>
                <a:spcPts val="0"/>
              </a:spcAft>
              <a:buClr>
                <a:schemeClr val="dk1"/>
              </a:buClr>
              <a:buSzPct val="80000"/>
              <a:buFont typeface="Arial"/>
              <a:buNone/>
            </a:pPr>
            <a:r>
              <a:rPr lang="en" sz="1500">
                <a:solidFill>
                  <a:srgbClr val="2C2C2C"/>
                </a:solidFill>
              </a:rPr>
              <a:t>Ministry of Health. The Botswana 2023 Integrated HIV Clinical Care Guidelines</a:t>
            </a:r>
            <a:endParaRPr sz="1500">
              <a:solidFill>
                <a:srgbClr val="2C2C2C"/>
              </a:solidFill>
            </a:endParaRPr>
          </a:p>
          <a:p>
            <a:pPr indent="0" lvl="0" marL="0" rtl="0" algn="l">
              <a:lnSpc>
                <a:spcPct val="115000"/>
              </a:lnSpc>
              <a:spcBef>
                <a:spcPts val="1200"/>
              </a:spcBef>
              <a:spcAft>
                <a:spcPts val="0"/>
              </a:spcAft>
              <a:buClr>
                <a:schemeClr val="dk1"/>
              </a:buClr>
              <a:buSzPct val="80000"/>
              <a:buFont typeface="Arial"/>
              <a:buNone/>
            </a:pPr>
            <a:r>
              <a:rPr lang="en" sz="1500">
                <a:solidFill>
                  <a:srgbClr val="2C2C2C"/>
                </a:solidFill>
              </a:rPr>
              <a:t>Ministry of Health(a). (2011). National Health Policy: ‘Towards a Healthier Botswana'. Gaborone: Ministry of Health.</a:t>
            </a:r>
            <a:endParaRPr sz="1500">
              <a:solidFill>
                <a:srgbClr val="2C2C2C"/>
              </a:solidFill>
            </a:endParaRPr>
          </a:p>
          <a:p>
            <a:pPr indent="0" lvl="0" marL="0" rtl="0" algn="l">
              <a:lnSpc>
                <a:spcPct val="115000"/>
              </a:lnSpc>
              <a:spcBef>
                <a:spcPts val="1200"/>
              </a:spcBef>
              <a:spcAft>
                <a:spcPts val="0"/>
              </a:spcAft>
              <a:buClr>
                <a:schemeClr val="dk1"/>
              </a:buClr>
              <a:buSzPct val="80000"/>
              <a:buFont typeface="Arial"/>
              <a:buNone/>
            </a:pPr>
            <a:r>
              <a:rPr lang="en" sz="1500">
                <a:solidFill>
                  <a:srgbClr val="2C2C2C"/>
                </a:solidFill>
              </a:rPr>
              <a:t>Ministry of Health(b). (2016). BOTSWANA ESSENTIAL MEDICINES LIST 3RD EDITION ELECTRONIC VERSION: JUNE 2016. Ministry of Health.</a:t>
            </a:r>
            <a:endParaRPr sz="1500">
              <a:solidFill>
                <a:srgbClr val="2C2C2C"/>
              </a:solidFill>
            </a:endParaRPr>
          </a:p>
          <a:p>
            <a:pPr indent="0" lvl="0" marL="0" rtl="0" algn="l">
              <a:lnSpc>
                <a:spcPct val="115000"/>
              </a:lnSpc>
              <a:spcBef>
                <a:spcPts val="1200"/>
              </a:spcBef>
              <a:spcAft>
                <a:spcPts val="0"/>
              </a:spcAft>
              <a:buClr>
                <a:schemeClr val="dk1"/>
              </a:buClr>
              <a:buSzPct val="80000"/>
              <a:buFont typeface="Arial"/>
              <a:buNone/>
            </a:pPr>
            <a:r>
              <a:rPr lang="en" sz="1500">
                <a:solidFill>
                  <a:srgbClr val="2C2C2C"/>
                </a:solidFill>
              </a:rPr>
              <a:t>Ministry of Health(c). (2016). Botswana Primary Care Guidelines for Adults</a:t>
            </a:r>
            <a:endParaRPr sz="1500">
              <a:solidFill>
                <a:srgbClr val="2C2C2C"/>
              </a:solidFill>
            </a:endParaRPr>
          </a:p>
          <a:p>
            <a:pPr indent="0" lvl="0" marL="0" rtl="0" algn="l">
              <a:lnSpc>
                <a:spcPct val="115000"/>
              </a:lnSpc>
              <a:spcBef>
                <a:spcPts val="1200"/>
              </a:spcBef>
              <a:spcAft>
                <a:spcPts val="0"/>
              </a:spcAft>
              <a:buClr>
                <a:schemeClr val="dk1"/>
              </a:buClr>
              <a:buSzPct val="80000"/>
              <a:buFont typeface="Arial"/>
              <a:buNone/>
            </a:pPr>
            <a:r>
              <a:rPr lang="en" sz="1500">
                <a:solidFill>
                  <a:srgbClr val="2C2C2C"/>
                </a:solidFill>
              </a:rPr>
              <a:t>Mlauzi N.M., Goel S.R., Molosiwa D.S (2025) Reimagining  Health Systems for Better Health: Strategic Recommendations for Strengthening Health Workforce in Botswana – A Qualitative Study. Texila International Journal of Academic Research. DOI 10.21522/TJIAR.2014.12.04.Art012</a:t>
            </a:r>
            <a:endParaRPr sz="1500">
              <a:solidFill>
                <a:srgbClr val="2C2C2C"/>
              </a:solidFill>
            </a:endParaRPr>
          </a:p>
          <a:p>
            <a:pPr indent="0" lvl="0" marL="0" rtl="0" algn="l">
              <a:lnSpc>
                <a:spcPct val="115000"/>
              </a:lnSpc>
              <a:spcBef>
                <a:spcPts val="1200"/>
              </a:spcBef>
              <a:spcAft>
                <a:spcPts val="0"/>
              </a:spcAft>
              <a:buClr>
                <a:schemeClr val="dk1"/>
              </a:buClr>
              <a:buSzPct val="80000"/>
              <a:buFont typeface="Arial"/>
              <a:buNone/>
            </a:pPr>
            <a:r>
              <a:rPr lang="en" sz="1500">
                <a:solidFill>
                  <a:srgbClr val="2C2C2C"/>
                </a:solidFill>
              </a:rPr>
              <a:t>Nkomazana, O., Peersman, W., Willcox, M., Mash, R., &amp; Phaladze, N. (2014). Human resources for health in Botswana: The results of in-country database and reports analysis. African Journal of Primary Health Care &amp; Family Medicine, 6(1).</a:t>
            </a:r>
            <a:endParaRPr sz="1500">
              <a:solidFill>
                <a:srgbClr val="2C2C2C"/>
              </a:solidFill>
            </a:endParaRPr>
          </a:p>
          <a:p>
            <a:pPr indent="0" lvl="0" marL="0" rtl="0" algn="l">
              <a:lnSpc>
                <a:spcPct val="115000"/>
              </a:lnSpc>
              <a:spcBef>
                <a:spcPts val="1200"/>
              </a:spcBef>
              <a:spcAft>
                <a:spcPts val="0"/>
              </a:spcAft>
              <a:buClr>
                <a:schemeClr val="dk1"/>
              </a:buClr>
              <a:buSzPct val="80000"/>
              <a:buFont typeface="Arial"/>
              <a:buNone/>
            </a:pPr>
            <a:r>
              <a:rPr lang="en" sz="1500">
                <a:solidFill>
                  <a:srgbClr val="2C2C2C"/>
                </a:solidFill>
              </a:rPr>
              <a:t>Statistics Botswana. (2022) Botswana AIDS Impact Survey V (BAIS V) 2021: Detailed Report. Gaborone, Botswana</a:t>
            </a:r>
            <a:endParaRPr sz="1500">
              <a:solidFill>
                <a:srgbClr val="2C2C2C"/>
              </a:solidFill>
            </a:endParaRPr>
          </a:p>
        </p:txBody>
      </p:sp>
      <p:pic>
        <p:nvPicPr>
          <p:cNvPr id="703" name="Google Shape;703;g3dc3c138b2f_0_653"/>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704" name="Google Shape;704;g3dc3c138b2f_0_653"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pic>
        <p:nvPicPr>
          <p:cNvPr descr="MINISTRY OF HEALTH INSTITUTE OF HEALTH SCIENCES –ADMISSIONS FOR ACADEMIC  YEAR 2016/2017 Institute of Health Sciences Coord" id="705" name="Google Shape;705;g3dc3c138b2f_0_653"/>
          <p:cNvPicPr preferRelativeResize="0"/>
          <p:nvPr/>
        </p:nvPicPr>
        <p:blipFill rotWithShape="1">
          <a:blip r:embed="rId5">
            <a:alphaModFix/>
          </a:blip>
          <a:srcRect b="9080" l="6288" r="16462" t="8153"/>
          <a:stretch/>
        </p:blipFill>
        <p:spPr>
          <a:xfrm>
            <a:off x="1907802" y="4522350"/>
            <a:ext cx="459223" cy="413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g3dc655f9a8a_0_25"/>
          <p:cNvSpPr txBox="1"/>
          <p:nvPr>
            <p:ph idx="1" type="subTitle"/>
          </p:nvPr>
        </p:nvSpPr>
        <p:spPr>
          <a:xfrm>
            <a:off x="655025" y="3196945"/>
            <a:ext cx="22860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SzPts val="1800"/>
              <a:buNone/>
            </a:pPr>
            <a:r>
              <a:rPr lang="en"/>
              <a:t>Guest Speaker </a:t>
            </a:r>
            <a:endParaRPr/>
          </a:p>
        </p:txBody>
      </p:sp>
      <p:sp>
        <p:nvSpPr>
          <p:cNvPr id="711" name="Google Shape;711;g3dc655f9a8a_0_25"/>
          <p:cNvSpPr txBox="1"/>
          <p:nvPr>
            <p:ph idx="3" type="body"/>
          </p:nvPr>
        </p:nvSpPr>
        <p:spPr>
          <a:xfrm>
            <a:off x="3687600" y="760850"/>
            <a:ext cx="4562700" cy="3079800"/>
          </a:xfrm>
          <a:prstGeom prst="rect">
            <a:avLst/>
          </a:prstGeom>
          <a:solidFill>
            <a:srgbClr val="623791"/>
          </a:solid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0"/>
              </a:spcAft>
              <a:buSzPts val="1800"/>
              <a:buNone/>
            </a:pPr>
            <a:r>
              <a:rPr b="1" lang="en" sz="2400">
                <a:solidFill>
                  <a:srgbClr val="F0CB5E"/>
                </a:solidFill>
              </a:rPr>
              <a:t>Dr Wairimu Njuki</a:t>
            </a:r>
            <a:endParaRPr sz="2400">
              <a:solidFill>
                <a:srgbClr val="F0CB5E"/>
              </a:solidFill>
            </a:endParaRPr>
          </a:p>
          <a:p>
            <a:pPr indent="0" lvl="0" marL="0" rtl="0" algn="ctr">
              <a:spcBef>
                <a:spcPts val="1200"/>
              </a:spcBef>
              <a:spcAft>
                <a:spcPts val="0"/>
              </a:spcAft>
              <a:buSzPts val="1800"/>
              <a:buNone/>
            </a:pPr>
            <a:r>
              <a:rPr b="1" lang="en"/>
              <a:t>President</a:t>
            </a:r>
            <a:br>
              <a:rPr b="1" lang="en"/>
            </a:br>
            <a:r>
              <a:rPr lang="en"/>
              <a:t>Pharmaceutical Society of Kenya</a:t>
            </a:r>
            <a:endParaRPr/>
          </a:p>
          <a:p>
            <a:pPr indent="0" lvl="0" marL="0" rtl="0" algn="ctr">
              <a:spcBef>
                <a:spcPts val="1200"/>
              </a:spcBef>
              <a:spcAft>
                <a:spcPts val="1200"/>
              </a:spcAft>
              <a:buSzPts val="1800"/>
              <a:buNone/>
            </a:pPr>
            <a:r>
              <a:rPr b="1" lang="en" sz="1400"/>
              <a:t>Kenya</a:t>
            </a:r>
            <a:endParaRPr b="1" sz="1400"/>
          </a:p>
        </p:txBody>
      </p:sp>
      <p:pic>
        <p:nvPicPr>
          <p:cNvPr id="712" name="Google Shape;712;g3dc655f9a8a_0_25"/>
          <p:cNvPicPr preferRelativeResize="0"/>
          <p:nvPr/>
        </p:nvPicPr>
        <p:blipFill rotWithShape="1">
          <a:blip r:embed="rId3">
            <a:alphaModFix/>
          </a:blip>
          <a:srcRect b="58119" l="14835" r="9590" t="0"/>
          <a:stretch/>
        </p:blipFill>
        <p:spPr>
          <a:xfrm>
            <a:off x="696425" y="803125"/>
            <a:ext cx="2203200" cy="2207700"/>
          </a:xfrm>
          <a:prstGeom prst="ellipse">
            <a:avLst/>
          </a:prstGeom>
          <a:noFill/>
          <a:ln>
            <a:noFill/>
          </a:ln>
        </p:spPr>
      </p:pic>
      <p:pic>
        <p:nvPicPr>
          <p:cNvPr id="713" name="Google Shape;713;g3dc655f9a8a_0_25"/>
          <p:cNvPicPr preferRelativeResize="0"/>
          <p:nvPr/>
        </p:nvPicPr>
        <p:blipFill rotWithShape="1">
          <a:blip r:embed="rId4">
            <a:alphaModFix/>
          </a:blip>
          <a:srcRect b="0" l="0" r="961" t="0"/>
          <a:stretch/>
        </p:blipFill>
        <p:spPr>
          <a:xfrm>
            <a:off x="4934909" y="4522350"/>
            <a:ext cx="1598275" cy="413700"/>
          </a:xfrm>
          <a:prstGeom prst="rect">
            <a:avLst/>
          </a:prstGeom>
          <a:noFill/>
          <a:ln>
            <a:noFill/>
          </a:ln>
        </p:spPr>
      </p:pic>
      <p:pic>
        <p:nvPicPr>
          <p:cNvPr id="714" name="Google Shape;714;g3dc655f9a8a_0_25" title="ecsahc_web_logo1-1.png"/>
          <p:cNvPicPr preferRelativeResize="0"/>
          <p:nvPr/>
        </p:nvPicPr>
        <p:blipFill rotWithShape="1">
          <a:blip r:embed="rId5">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3ddaabc44cb_3_5"/>
          <p:cNvSpPr txBox="1"/>
          <p:nvPr/>
        </p:nvSpPr>
        <p:spPr>
          <a:xfrm>
            <a:off x="4197425" y="1145250"/>
            <a:ext cx="4773600" cy="368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 sz="1300" u="none" cap="none" strike="noStrike">
                <a:solidFill>
                  <a:srgbClr val="623791"/>
                </a:solidFill>
                <a:latin typeface="Assistant"/>
                <a:ea typeface="Assistant"/>
                <a:cs typeface="Assistant"/>
                <a:sym typeface="Assistant"/>
              </a:rPr>
              <a:t>Established in 1969</a:t>
            </a:r>
            <a:r>
              <a:rPr b="0" i="0" lang="en" sz="1300" u="none" cap="none" strike="noStrike">
                <a:solidFill>
                  <a:srgbClr val="2C2C2C"/>
                </a:solidFill>
                <a:latin typeface="Assistant"/>
                <a:ea typeface="Assistant"/>
                <a:cs typeface="Assistant"/>
                <a:sym typeface="Assistant"/>
              </a:rPr>
              <a:t>,</a:t>
            </a:r>
            <a:endParaRPr b="0" i="0" sz="1300" u="none" cap="none" strike="noStrike">
              <a:solidFill>
                <a:srgbClr val="2C2C2C"/>
              </a:solidFill>
              <a:latin typeface="Assistant"/>
              <a:ea typeface="Assistant"/>
              <a:cs typeface="Assistant"/>
              <a:sym typeface="Assistant"/>
            </a:endParaRPr>
          </a:p>
          <a:p>
            <a:pPr indent="0" lvl="0" marL="0" marR="0" rtl="0" algn="l">
              <a:lnSpc>
                <a:spcPct val="115000"/>
              </a:lnSpc>
              <a:spcBef>
                <a:spcPts val="1200"/>
              </a:spcBef>
              <a:spcAft>
                <a:spcPts val="0"/>
              </a:spcAft>
              <a:buClr>
                <a:srgbClr val="000000"/>
              </a:buClr>
              <a:buSzPts val="1800"/>
              <a:buFont typeface="Arial"/>
              <a:buNone/>
            </a:pPr>
            <a:r>
              <a:rPr lang="en" sz="1300">
                <a:solidFill>
                  <a:srgbClr val="2C2C2C"/>
                </a:solidFill>
                <a:latin typeface="Assistant"/>
                <a:ea typeface="Assistant"/>
                <a:cs typeface="Assistant"/>
                <a:sym typeface="Assistant"/>
              </a:rPr>
              <a:t>The Commonwealth Pharmacists Association (</a:t>
            </a:r>
            <a:r>
              <a:rPr b="0" i="0" lang="en" sz="1300" u="none" cap="none" strike="noStrike">
                <a:solidFill>
                  <a:srgbClr val="2C2C2C"/>
                </a:solidFill>
                <a:latin typeface="Assistant"/>
                <a:ea typeface="Assistant"/>
                <a:cs typeface="Assistant"/>
                <a:sym typeface="Assistant"/>
              </a:rPr>
              <a:t>CPA) is a registered charity, an</a:t>
            </a:r>
            <a:r>
              <a:rPr b="0" i="0" lang="en" sz="1300" u="none" cap="none" strike="noStrike">
                <a:solidFill>
                  <a:srgbClr val="3D3D3D"/>
                </a:solidFill>
                <a:latin typeface="Assistant"/>
                <a:ea typeface="Assistant"/>
                <a:cs typeface="Assistant"/>
                <a:sym typeface="Assistant"/>
              </a:rPr>
              <a:t> </a:t>
            </a:r>
            <a:r>
              <a:rPr b="1" i="0" lang="en" sz="1300" u="none" cap="none" strike="noStrike">
                <a:solidFill>
                  <a:srgbClr val="623791"/>
                </a:solidFill>
                <a:latin typeface="Assistant"/>
                <a:ea typeface="Assistant"/>
                <a:cs typeface="Assistant"/>
                <a:sym typeface="Assistant"/>
              </a:rPr>
              <a:t>Accredited Organisation of the Commonwealth</a:t>
            </a:r>
            <a:r>
              <a:rPr b="1" i="0" lang="en" sz="1300" u="none" cap="none" strike="noStrike">
                <a:solidFill>
                  <a:srgbClr val="3D3D3D"/>
                </a:solidFill>
                <a:latin typeface="Assistant"/>
                <a:ea typeface="Assistant"/>
                <a:cs typeface="Assistant"/>
                <a:sym typeface="Assistant"/>
              </a:rPr>
              <a:t> </a:t>
            </a:r>
            <a:r>
              <a:rPr b="0" i="0" lang="en" sz="1300" u="none" cap="none" strike="noStrike">
                <a:solidFill>
                  <a:srgbClr val="2C2C2C"/>
                </a:solidFill>
                <a:latin typeface="Assistant"/>
                <a:ea typeface="Assistant"/>
                <a:cs typeface="Assistant"/>
                <a:sym typeface="Assistant"/>
              </a:rPr>
              <a:t>and</a:t>
            </a:r>
            <a:r>
              <a:rPr b="0" i="0" lang="en" sz="1300" u="none" cap="none" strike="noStrike">
                <a:solidFill>
                  <a:srgbClr val="3D3D3D"/>
                </a:solidFill>
                <a:latin typeface="Assistant"/>
                <a:ea typeface="Assistant"/>
                <a:cs typeface="Assistant"/>
                <a:sym typeface="Assistant"/>
              </a:rPr>
              <a:t> </a:t>
            </a:r>
            <a:r>
              <a:rPr b="1" i="0" lang="en" sz="1300" u="none" cap="none" strike="noStrike">
                <a:solidFill>
                  <a:srgbClr val="623791"/>
                </a:solidFill>
                <a:latin typeface="Assistant"/>
                <a:ea typeface="Assistant"/>
                <a:cs typeface="Assistant"/>
                <a:sym typeface="Assistant"/>
              </a:rPr>
              <a:t>in</a:t>
            </a:r>
            <a:r>
              <a:rPr b="0" i="0" lang="en" sz="1300" u="none" cap="none" strike="noStrike">
                <a:solidFill>
                  <a:srgbClr val="623791"/>
                </a:solidFill>
                <a:latin typeface="Assistant"/>
                <a:ea typeface="Assistant"/>
                <a:cs typeface="Assistant"/>
                <a:sym typeface="Assistant"/>
              </a:rPr>
              <a:t> </a:t>
            </a:r>
            <a:r>
              <a:rPr b="1" i="0" lang="en" sz="1300" u="none" cap="none" strike="noStrike">
                <a:solidFill>
                  <a:srgbClr val="623791"/>
                </a:solidFill>
                <a:latin typeface="Assistant"/>
                <a:ea typeface="Assistant"/>
                <a:cs typeface="Assistant"/>
                <a:sym typeface="Assistant"/>
              </a:rPr>
              <a:t>official relations with the World Health Organisatio</a:t>
            </a:r>
            <a:r>
              <a:rPr b="1" lang="en" sz="1300">
                <a:solidFill>
                  <a:srgbClr val="623791"/>
                </a:solidFill>
                <a:latin typeface="Assistant"/>
                <a:ea typeface="Assistant"/>
                <a:cs typeface="Assistant"/>
                <a:sym typeface="Assistant"/>
              </a:rPr>
              <a:t>n</a:t>
            </a:r>
            <a:r>
              <a:rPr lang="en" sz="1300">
                <a:solidFill>
                  <a:srgbClr val="2C2C2C"/>
                </a:solidFill>
                <a:latin typeface="Assistant"/>
                <a:ea typeface="Assistant"/>
                <a:cs typeface="Assistant"/>
                <a:sym typeface="Assistant"/>
              </a:rPr>
              <a:t> (WHO)</a:t>
            </a:r>
            <a:r>
              <a:rPr b="0" i="0" lang="en" sz="1300" u="none" cap="none" strike="noStrike">
                <a:solidFill>
                  <a:srgbClr val="2C2C2C"/>
                </a:solidFill>
                <a:latin typeface="Assistant"/>
                <a:ea typeface="Assistant"/>
                <a:cs typeface="Assistant"/>
                <a:sym typeface="Assistant"/>
              </a:rPr>
              <a:t>.</a:t>
            </a:r>
            <a:endParaRPr b="0" i="0" sz="1300" u="none" cap="none" strike="noStrike">
              <a:solidFill>
                <a:srgbClr val="2C2C2C"/>
              </a:solidFill>
              <a:latin typeface="Assistant"/>
              <a:ea typeface="Assistant"/>
              <a:cs typeface="Assistant"/>
              <a:sym typeface="Assistant"/>
            </a:endParaRPr>
          </a:p>
          <a:p>
            <a:pPr indent="0" lvl="0" marL="0" marR="0" rtl="0" algn="l">
              <a:lnSpc>
                <a:spcPct val="115000"/>
              </a:lnSpc>
              <a:spcBef>
                <a:spcPts val="1200"/>
              </a:spcBef>
              <a:spcAft>
                <a:spcPts val="0"/>
              </a:spcAft>
              <a:buClr>
                <a:srgbClr val="000000"/>
              </a:buClr>
              <a:buSzPts val="1800"/>
              <a:buFont typeface="Arial"/>
              <a:buNone/>
            </a:pPr>
            <a:r>
              <a:rPr b="0" i="0" lang="en" sz="1300" u="none" cap="none" strike="noStrike">
                <a:solidFill>
                  <a:srgbClr val="2C2C2C"/>
                </a:solidFill>
                <a:latin typeface="Assistant"/>
                <a:ea typeface="Assistant"/>
                <a:cs typeface="Assistant"/>
                <a:sym typeface="Assistant"/>
              </a:rPr>
              <a:t>As the international body of the Commonwealth’s national pharmacy associations,</a:t>
            </a:r>
            <a:r>
              <a:rPr b="0" i="0" lang="en" sz="1300" u="none" cap="none" strike="noStrike">
                <a:solidFill>
                  <a:srgbClr val="3D3D3D"/>
                </a:solidFill>
                <a:latin typeface="Assistant"/>
                <a:ea typeface="Assistant"/>
                <a:cs typeface="Assistant"/>
                <a:sym typeface="Assistant"/>
              </a:rPr>
              <a:t> </a:t>
            </a:r>
            <a:r>
              <a:rPr b="1" i="0" lang="en" sz="1300" u="none" cap="none" strike="noStrike">
                <a:solidFill>
                  <a:srgbClr val="623791"/>
                </a:solidFill>
                <a:latin typeface="Assistant"/>
                <a:ea typeface="Assistant"/>
                <a:cs typeface="Assistant"/>
                <a:sym typeface="Assistant"/>
              </a:rPr>
              <a:t>we represent over 1 million pharmacists</a:t>
            </a:r>
            <a:r>
              <a:rPr b="1" i="0" lang="en" sz="1300" u="none" cap="none" strike="noStrike">
                <a:solidFill>
                  <a:srgbClr val="3D3D3D"/>
                </a:solidFill>
                <a:latin typeface="Assistant"/>
                <a:ea typeface="Assistant"/>
                <a:cs typeface="Assistant"/>
                <a:sym typeface="Assistant"/>
              </a:rPr>
              <a:t> </a:t>
            </a:r>
            <a:r>
              <a:rPr b="0" i="0" lang="en" sz="1300" u="none" cap="none" strike="noStrike">
                <a:solidFill>
                  <a:srgbClr val="2C2C2C"/>
                </a:solidFill>
                <a:latin typeface="Assistant"/>
                <a:ea typeface="Assistant"/>
                <a:cs typeface="Assistant"/>
                <a:sym typeface="Assistant"/>
              </a:rPr>
              <a:t>on the global stage.</a:t>
            </a:r>
            <a:endParaRPr b="0" i="0" sz="1300" u="none" cap="none" strike="noStrike">
              <a:solidFill>
                <a:srgbClr val="2C2C2C"/>
              </a:solidFill>
              <a:latin typeface="Assistant"/>
              <a:ea typeface="Assistant"/>
              <a:cs typeface="Assistant"/>
              <a:sym typeface="Assistant"/>
            </a:endParaRPr>
          </a:p>
          <a:p>
            <a:pPr indent="0" lvl="0" marL="0" marR="0" rtl="0" algn="l">
              <a:lnSpc>
                <a:spcPct val="115000"/>
              </a:lnSpc>
              <a:spcBef>
                <a:spcPts val="1200"/>
              </a:spcBef>
              <a:spcAft>
                <a:spcPts val="0"/>
              </a:spcAft>
              <a:buClr>
                <a:srgbClr val="000000"/>
              </a:buClr>
              <a:buSzPts val="1800"/>
              <a:buFont typeface="Arial"/>
              <a:buNone/>
            </a:pPr>
            <a:r>
              <a:rPr b="1" i="0" lang="en" sz="1300" u="none" cap="none" strike="noStrike">
                <a:solidFill>
                  <a:srgbClr val="623791"/>
                </a:solidFill>
                <a:latin typeface="Assistant"/>
                <a:ea typeface="Assistant"/>
                <a:cs typeface="Assistant"/>
                <a:sym typeface="Assistant"/>
              </a:rPr>
              <a:t>Our vision is to advance equitable access to safe and effective medicines and pharmacy services for a healthier world</a:t>
            </a:r>
            <a:r>
              <a:rPr b="0" i="0" lang="en" sz="1300" u="none" cap="none" strike="noStrike">
                <a:solidFill>
                  <a:srgbClr val="2C2C2C"/>
                </a:solidFill>
                <a:latin typeface="Assistant"/>
                <a:ea typeface="Assistant"/>
                <a:cs typeface="Assistant"/>
                <a:sym typeface="Assistant"/>
              </a:rPr>
              <a:t>.</a:t>
            </a:r>
            <a:endParaRPr b="0" i="0" sz="1300" u="none" cap="none" strike="noStrike">
              <a:solidFill>
                <a:srgbClr val="2C2C2C"/>
              </a:solidFill>
              <a:latin typeface="Assistant"/>
              <a:ea typeface="Assistant"/>
              <a:cs typeface="Assistant"/>
              <a:sym typeface="Assistant"/>
            </a:endParaRPr>
          </a:p>
          <a:p>
            <a:pPr indent="0" lvl="0" marL="0" marR="0" rtl="0" algn="l">
              <a:lnSpc>
                <a:spcPct val="115000"/>
              </a:lnSpc>
              <a:spcBef>
                <a:spcPts val="1200"/>
              </a:spcBef>
              <a:spcAft>
                <a:spcPts val="1200"/>
              </a:spcAft>
              <a:buClr>
                <a:srgbClr val="000000"/>
              </a:buClr>
              <a:buSzPts val="1800"/>
              <a:buFont typeface="Arial"/>
              <a:buNone/>
            </a:pPr>
            <a:r>
              <a:rPr b="0" i="0" lang="en" sz="1300" u="none" cap="none" strike="noStrike">
                <a:solidFill>
                  <a:srgbClr val="2C2C2C"/>
                </a:solidFill>
                <a:latin typeface="Assistant"/>
                <a:ea typeface="Assistant"/>
                <a:cs typeface="Assistant"/>
                <a:sym typeface="Assistant"/>
              </a:rPr>
              <a:t>We pursue this through our efforts to build capability in the health workforce, strengthen health systems, and advocate for patients and the profession.</a:t>
            </a:r>
            <a:endParaRPr b="0" i="0" sz="1300" u="none" cap="none" strike="noStrike">
              <a:solidFill>
                <a:srgbClr val="2C2C2C"/>
              </a:solidFill>
              <a:latin typeface="Assistant"/>
              <a:ea typeface="Assistant"/>
              <a:cs typeface="Assistant"/>
              <a:sym typeface="Assistan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g3e175bcebe7_10_10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809" l="0" r="0" t="-9809"/>
            </a:stretch>
          </a:blipFill>
          <a:ln>
            <a:noFill/>
          </a:ln>
        </p:spPr>
      </p:sp>
      <p:grpSp>
        <p:nvGrpSpPr>
          <p:cNvPr id="724" name="Google Shape;724;g3e175bcebe7_10_106"/>
          <p:cNvGrpSpPr/>
          <p:nvPr/>
        </p:nvGrpSpPr>
        <p:grpSpPr>
          <a:xfrm>
            <a:off x="457200" y="256032"/>
            <a:ext cx="8229600" cy="256032"/>
            <a:chOff x="0" y="0"/>
            <a:chExt cx="21945600" cy="682752"/>
          </a:xfrm>
        </p:grpSpPr>
        <p:sp>
          <p:nvSpPr>
            <p:cNvPr id="725" name="Google Shape;725;g3e175bcebe7_10_106"/>
            <p:cNvSpPr/>
            <p:nvPr/>
          </p:nvSpPr>
          <p:spPr>
            <a:xfrm>
              <a:off x="0" y="0"/>
              <a:ext cx="21945600" cy="682752"/>
            </a:xfrm>
            <a:custGeom>
              <a:rect b="b" l="l" r="r" t="t"/>
              <a:pathLst>
                <a:path extrusionOk="0" h="682752" w="21945600">
                  <a:moveTo>
                    <a:pt x="0" y="0"/>
                  </a:moveTo>
                  <a:lnTo>
                    <a:pt x="21945600" y="0"/>
                  </a:lnTo>
                  <a:lnTo>
                    <a:pt x="21945600" y="682752"/>
                  </a:lnTo>
                  <a:lnTo>
                    <a:pt x="0" y="682752"/>
                  </a:lnTo>
                  <a:close/>
                </a:path>
              </a:pathLst>
            </a:custGeom>
            <a:blipFill rotWithShape="1">
              <a:blip r:embed="rId4">
                <a:alphaModFix amt="0"/>
              </a:blip>
              <a:stretch>
                <a:fillRect b="-576253" l="0" r="0" t="-576253"/>
              </a:stretch>
            </a:blipFill>
            <a:ln>
              <a:noFill/>
            </a:ln>
          </p:spPr>
        </p:sp>
        <p:sp>
          <p:nvSpPr>
            <p:cNvPr id="726" name="Google Shape;726;g3e175bcebe7_10_106"/>
            <p:cNvSpPr txBox="1"/>
            <p:nvPr/>
          </p:nvSpPr>
          <p:spPr>
            <a:xfrm>
              <a:off x="0" y="0"/>
              <a:ext cx="21945600" cy="682752"/>
            </a:xfrm>
            <a:prstGeom prst="rect">
              <a:avLst/>
            </a:prstGeom>
            <a:noFill/>
            <a:ln>
              <a:noFill/>
            </a:ln>
          </p:spPr>
          <p:txBody>
            <a:bodyPr anchorCtr="0" anchor="ctr" bIns="0" lIns="0" spcFirstLastPara="1" rIns="0" wrap="square" tIns="0">
              <a:noAutofit/>
            </a:bodyPr>
            <a:lstStyle/>
            <a:p>
              <a:pPr indent="0" lvl="0" marL="0" marR="0" rtl="0" algn="l">
                <a:lnSpc>
                  <a:spcPct val="119941"/>
                </a:lnSpc>
                <a:spcBef>
                  <a:spcPts val="0"/>
                </a:spcBef>
                <a:spcAft>
                  <a:spcPts val="0"/>
                </a:spcAft>
                <a:buNone/>
              </a:pPr>
              <a:r>
                <a:rPr b="1" i="0" lang="en" sz="900" u="none" cap="none" strike="noStrike">
                  <a:solidFill>
                    <a:srgbClr val="14A655"/>
                  </a:solidFill>
                  <a:latin typeface="Quattrocento Sans"/>
                  <a:ea typeface="Quattrocento Sans"/>
                  <a:cs typeface="Quattrocento Sans"/>
                  <a:sym typeface="Quattrocento Sans"/>
                </a:rPr>
                <a:t>CONTEXT</a:t>
              </a:r>
              <a:endParaRPr sz="700"/>
            </a:p>
          </p:txBody>
        </p:sp>
      </p:grpSp>
      <p:grpSp>
        <p:nvGrpSpPr>
          <p:cNvPr id="727" name="Google Shape;727;g3e175bcebe7_10_106"/>
          <p:cNvGrpSpPr/>
          <p:nvPr/>
        </p:nvGrpSpPr>
        <p:grpSpPr>
          <a:xfrm>
            <a:off x="457200" y="566928"/>
            <a:ext cx="8229600" cy="713232"/>
            <a:chOff x="0" y="0"/>
            <a:chExt cx="21945600" cy="1901952"/>
          </a:xfrm>
        </p:grpSpPr>
        <p:sp>
          <p:nvSpPr>
            <p:cNvPr id="728" name="Google Shape;728;g3e175bcebe7_10_106"/>
            <p:cNvSpPr/>
            <p:nvPr/>
          </p:nvSpPr>
          <p:spPr>
            <a:xfrm>
              <a:off x="0" y="0"/>
              <a:ext cx="21945600" cy="1901952"/>
            </a:xfrm>
            <a:custGeom>
              <a:rect b="b" l="l" r="r" t="t"/>
              <a:pathLst>
                <a:path extrusionOk="0" h="1901952" w="21945600">
                  <a:moveTo>
                    <a:pt x="0" y="0"/>
                  </a:moveTo>
                  <a:lnTo>
                    <a:pt x="21945600" y="0"/>
                  </a:lnTo>
                  <a:lnTo>
                    <a:pt x="21945600" y="1901952"/>
                  </a:lnTo>
                  <a:lnTo>
                    <a:pt x="0" y="1901952"/>
                  </a:lnTo>
                  <a:close/>
                </a:path>
              </a:pathLst>
            </a:custGeom>
            <a:blipFill rotWithShape="1">
              <a:blip r:embed="rId4">
                <a:alphaModFix amt="0"/>
              </a:blip>
              <a:stretch>
                <a:fillRect b="-174820" l="0" r="0" t="-174820"/>
              </a:stretch>
            </a:blipFill>
            <a:ln>
              <a:noFill/>
            </a:ln>
          </p:spPr>
        </p:sp>
        <p:sp>
          <p:nvSpPr>
            <p:cNvPr id="729" name="Google Shape;729;g3e175bcebe7_10_106"/>
            <p:cNvSpPr txBox="1"/>
            <p:nvPr/>
          </p:nvSpPr>
          <p:spPr>
            <a:xfrm>
              <a:off x="0" y="9525"/>
              <a:ext cx="21945600" cy="1892427"/>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2600" u="none" cap="none" strike="noStrike">
                  <a:solidFill>
                    <a:srgbClr val="3E4095"/>
                  </a:solidFill>
                  <a:latin typeface="Quattrocento Sans"/>
                  <a:ea typeface="Quattrocento Sans"/>
                  <a:cs typeface="Quattrocento Sans"/>
                  <a:sym typeface="Quattrocento Sans"/>
                </a:rPr>
                <a:t>Africa's Health Imperative: The Case for Reform</a:t>
              </a:r>
              <a:endParaRPr sz="700"/>
            </a:p>
          </p:txBody>
        </p:sp>
      </p:grpSp>
      <p:sp>
        <p:nvSpPr>
          <p:cNvPr id="730" name="Google Shape;730;g3e175bcebe7_10_106"/>
          <p:cNvSpPr/>
          <p:nvPr/>
        </p:nvSpPr>
        <p:spPr>
          <a:xfrm>
            <a:off x="457200" y="1353312"/>
            <a:ext cx="1280160" cy="50292"/>
          </a:xfrm>
          <a:custGeom>
            <a:rect b="b" l="l" r="r" t="t"/>
            <a:pathLst>
              <a:path extrusionOk="0" h="134112" w="3413760">
                <a:moveTo>
                  <a:pt x="0" y="0"/>
                </a:moveTo>
                <a:lnTo>
                  <a:pt x="3413760" y="0"/>
                </a:lnTo>
                <a:lnTo>
                  <a:pt x="3413760" y="134112"/>
                </a:lnTo>
                <a:lnTo>
                  <a:pt x="0" y="134112"/>
                </a:lnTo>
                <a:close/>
              </a:path>
            </a:pathLst>
          </a:custGeom>
          <a:solidFill>
            <a:srgbClr val="3E4095"/>
          </a:solidFill>
          <a:ln>
            <a:noFill/>
          </a:ln>
        </p:spPr>
      </p:sp>
      <p:sp>
        <p:nvSpPr>
          <p:cNvPr id="731" name="Google Shape;731;g3e175bcebe7_10_106"/>
          <p:cNvSpPr/>
          <p:nvPr/>
        </p:nvSpPr>
        <p:spPr>
          <a:xfrm>
            <a:off x="454024" y="1505584"/>
            <a:ext cx="3938254" cy="1240774"/>
          </a:xfrm>
          <a:custGeom>
            <a:rect b="b" l="l" r="r" t="t"/>
            <a:pathLst>
              <a:path extrusionOk="0" h="3308731" w="10502011">
                <a:moveTo>
                  <a:pt x="0" y="0"/>
                </a:moveTo>
                <a:lnTo>
                  <a:pt x="10502011" y="0"/>
                </a:lnTo>
                <a:lnTo>
                  <a:pt x="10502011" y="3308731"/>
                </a:lnTo>
                <a:lnTo>
                  <a:pt x="0" y="3308731"/>
                </a:lnTo>
                <a:close/>
              </a:path>
            </a:pathLst>
          </a:custGeom>
          <a:solidFill>
            <a:srgbClr val="FFFFFF"/>
          </a:solidFill>
          <a:ln cap="sq" cmpd="sng" w="12700">
            <a:solidFill>
              <a:srgbClr val="E2E8F0"/>
            </a:solidFill>
            <a:prstDash val="solid"/>
            <a:miter lim="8000"/>
            <a:headEnd len="sm" w="sm" type="none"/>
            <a:tailEnd len="sm" w="sm" type="none"/>
          </a:ln>
        </p:spPr>
      </p:sp>
      <p:sp>
        <p:nvSpPr>
          <p:cNvPr id="732" name="Google Shape;732;g3e175bcebe7_10_106"/>
          <p:cNvSpPr/>
          <p:nvPr/>
        </p:nvSpPr>
        <p:spPr>
          <a:xfrm>
            <a:off x="457200" y="1508760"/>
            <a:ext cx="91440" cy="1234440"/>
          </a:xfrm>
          <a:custGeom>
            <a:rect b="b" l="l" r="r" t="t"/>
            <a:pathLst>
              <a:path extrusionOk="0" h="3291840" w="243840">
                <a:moveTo>
                  <a:pt x="0" y="0"/>
                </a:moveTo>
                <a:lnTo>
                  <a:pt x="243840" y="0"/>
                </a:lnTo>
                <a:lnTo>
                  <a:pt x="243840" y="3291840"/>
                </a:lnTo>
                <a:lnTo>
                  <a:pt x="0" y="3291840"/>
                </a:lnTo>
                <a:close/>
              </a:path>
            </a:pathLst>
          </a:custGeom>
          <a:solidFill>
            <a:srgbClr val="3E4095"/>
          </a:solidFill>
          <a:ln>
            <a:noFill/>
          </a:ln>
        </p:spPr>
      </p:sp>
      <p:grpSp>
        <p:nvGrpSpPr>
          <p:cNvPr id="733" name="Google Shape;733;g3e175bcebe7_10_106"/>
          <p:cNvGrpSpPr/>
          <p:nvPr/>
        </p:nvGrpSpPr>
        <p:grpSpPr>
          <a:xfrm>
            <a:off x="621792" y="1618488"/>
            <a:ext cx="3657600" cy="292608"/>
            <a:chOff x="0" y="0"/>
            <a:chExt cx="9753600" cy="780288"/>
          </a:xfrm>
        </p:grpSpPr>
        <p:sp>
          <p:nvSpPr>
            <p:cNvPr id="734" name="Google Shape;734;g3e175bcebe7_10_106"/>
            <p:cNvSpPr/>
            <p:nvPr/>
          </p:nvSpPr>
          <p:spPr>
            <a:xfrm>
              <a:off x="0" y="0"/>
              <a:ext cx="9753600" cy="780288"/>
            </a:xfrm>
            <a:custGeom>
              <a:rect b="b" l="l" r="r" t="t"/>
              <a:pathLst>
                <a:path extrusionOk="0" h="780288" w="9753600">
                  <a:moveTo>
                    <a:pt x="0" y="0"/>
                  </a:moveTo>
                  <a:lnTo>
                    <a:pt x="9753600" y="0"/>
                  </a:lnTo>
                  <a:lnTo>
                    <a:pt x="9753600" y="780288"/>
                  </a:lnTo>
                  <a:lnTo>
                    <a:pt x="0" y="780288"/>
                  </a:lnTo>
                  <a:close/>
                </a:path>
              </a:pathLst>
            </a:custGeom>
            <a:blipFill rotWithShape="1">
              <a:blip r:embed="rId4">
                <a:alphaModFix amt="0"/>
              </a:blip>
              <a:stretch>
                <a:fillRect b="-193570" l="0" r="0" t="-193570"/>
              </a:stretch>
            </a:blipFill>
            <a:ln>
              <a:noFill/>
            </a:ln>
          </p:spPr>
        </p:sp>
        <p:sp>
          <p:nvSpPr>
            <p:cNvPr id="735" name="Google Shape;735;g3e175bcebe7_10_106"/>
            <p:cNvSpPr txBox="1"/>
            <p:nvPr/>
          </p:nvSpPr>
          <p:spPr>
            <a:xfrm>
              <a:off x="0" y="0"/>
              <a:ext cx="9753600" cy="78028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100" u="none" cap="none" strike="noStrike">
                  <a:solidFill>
                    <a:srgbClr val="3E4095"/>
                  </a:solidFill>
                  <a:latin typeface="Quattrocento Sans"/>
                  <a:ea typeface="Quattrocento Sans"/>
                  <a:cs typeface="Quattrocento Sans"/>
                  <a:sym typeface="Quattrocento Sans"/>
                </a:rPr>
                <a:t>📈  Rising NCD Burden</a:t>
              </a:r>
              <a:endParaRPr sz="700"/>
            </a:p>
          </p:txBody>
        </p:sp>
      </p:grpSp>
      <p:grpSp>
        <p:nvGrpSpPr>
          <p:cNvPr id="736" name="Google Shape;736;g3e175bcebe7_10_106"/>
          <p:cNvGrpSpPr/>
          <p:nvPr/>
        </p:nvGrpSpPr>
        <p:grpSpPr>
          <a:xfrm>
            <a:off x="621792" y="1929384"/>
            <a:ext cx="3657600" cy="713232"/>
            <a:chOff x="0" y="0"/>
            <a:chExt cx="9753600" cy="1901952"/>
          </a:xfrm>
        </p:grpSpPr>
        <p:sp>
          <p:nvSpPr>
            <p:cNvPr id="737" name="Google Shape;737;g3e175bcebe7_10_106"/>
            <p:cNvSpPr/>
            <p:nvPr/>
          </p:nvSpPr>
          <p:spPr>
            <a:xfrm>
              <a:off x="0" y="0"/>
              <a:ext cx="9753600" cy="1901952"/>
            </a:xfrm>
            <a:custGeom>
              <a:rect b="b" l="l" r="r" t="t"/>
              <a:pathLst>
                <a:path extrusionOk="0" h="1901952" w="9753600">
                  <a:moveTo>
                    <a:pt x="0" y="0"/>
                  </a:moveTo>
                  <a:lnTo>
                    <a:pt x="9753600" y="0"/>
                  </a:lnTo>
                  <a:lnTo>
                    <a:pt x="9753600" y="1901952"/>
                  </a:lnTo>
                  <a:lnTo>
                    <a:pt x="0" y="1901952"/>
                  </a:lnTo>
                  <a:close/>
                </a:path>
              </a:pathLst>
            </a:custGeom>
            <a:blipFill rotWithShape="1">
              <a:blip r:embed="rId4">
                <a:alphaModFix amt="0"/>
              </a:blip>
              <a:stretch>
                <a:fillRect b="-49924" l="0" r="0" t="-49924"/>
              </a:stretch>
            </a:blipFill>
            <a:ln>
              <a:noFill/>
            </a:ln>
          </p:spPr>
        </p:sp>
        <p:sp>
          <p:nvSpPr>
            <p:cNvPr id="738" name="Google Shape;738;g3e175bcebe7_10_106"/>
            <p:cNvSpPr txBox="1"/>
            <p:nvPr/>
          </p:nvSpPr>
          <p:spPr>
            <a:xfrm>
              <a:off x="0" y="0"/>
              <a:ext cx="9753600" cy="1901952"/>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64748B"/>
                  </a:solidFill>
                  <a:latin typeface="Quattrocento Sans"/>
                  <a:ea typeface="Quattrocento Sans"/>
                  <a:cs typeface="Quattrocento Sans"/>
                  <a:sym typeface="Quattrocento Sans"/>
                </a:rPr>
                <a:t>Diabetes, hypertension, cancer stretching primary care capacity beyond limits</a:t>
              </a:r>
              <a:endParaRPr sz="700"/>
            </a:p>
          </p:txBody>
        </p:sp>
      </p:grpSp>
      <p:sp>
        <p:nvSpPr>
          <p:cNvPr id="739" name="Google Shape;739;g3e175bcebe7_10_106"/>
          <p:cNvSpPr/>
          <p:nvPr/>
        </p:nvSpPr>
        <p:spPr>
          <a:xfrm>
            <a:off x="4751704" y="1505584"/>
            <a:ext cx="3938254" cy="1240774"/>
          </a:xfrm>
          <a:custGeom>
            <a:rect b="b" l="l" r="r" t="t"/>
            <a:pathLst>
              <a:path extrusionOk="0" h="3308731" w="10502011">
                <a:moveTo>
                  <a:pt x="0" y="0"/>
                </a:moveTo>
                <a:lnTo>
                  <a:pt x="10502011" y="0"/>
                </a:lnTo>
                <a:lnTo>
                  <a:pt x="10502011" y="3308731"/>
                </a:lnTo>
                <a:lnTo>
                  <a:pt x="0" y="3308731"/>
                </a:lnTo>
                <a:close/>
              </a:path>
            </a:pathLst>
          </a:custGeom>
          <a:solidFill>
            <a:srgbClr val="FFFFFF"/>
          </a:solidFill>
          <a:ln cap="sq" cmpd="sng" w="12700">
            <a:solidFill>
              <a:srgbClr val="E2E8F0"/>
            </a:solidFill>
            <a:prstDash val="solid"/>
            <a:miter lim="8000"/>
            <a:headEnd len="sm" w="sm" type="none"/>
            <a:tailEnd len="sm" w="sm" type="none"/>
          </a:ln>
        </p:spPr>
      </p:sp>
      <p:sp>
        <p:nvSpPr>
          <p:cNvPr id="740" name="Google Shape;740;g3e175bcebe7_10_106"/>
          <p:cNvSpPr/>
          <p:nvPr/>
        </p:nvSpPr>
        <p:spPr>
          <a:xfrm>
            <a:off x="4754880" y="1508760"/>
            <a:ext cx="91440" cy="1234440"/>
          </a:xfrm>
          <a:custGeom>
            <a:rect b="b" l="l" r="r" t="t"/>
            <a:pathLst>
              <a:path extrusionOk="0" h="3291840" w="243840">
                <a:moveTo>
                  <a:pt x="0" y="0"/>
                </a:moveTo>
                <a:lnTo>
                  <a:pt x="243840" y="0"/>
                </a:lnTo>
                <a:lnTo>
                  <a:pt x="243840" y="3291840"/>
                </a:lnTo>
                <a:lnTo>
                  <a:pt x="0" y="3291840"/>
                </a:lnTo>
                <a:close/>
              </a:path>
            </a:pathLst>
          </a:custGeom>
          <a:solidFill>
            <a:srgbClr val="3E4095"/>
          </a:solidFill>
          <a:ln>
            <a:noFill/>
          </a:ln>
        </p:spPr>
      </p:sp>
      <p:grpSp>
        <p:nvGrpSpPr>
          <p:cNvPr id="741" name="Google Shape;741;g3e175bcebe7_10_106"/>
          <p:cNvGrpSpPr/>
          <p:nvPr/>
        </p:nvGrpSpPr>
        <p:grpSpPr>
          <a:xfrm>
            <a:off x="4919472" y="1618488"/>
            <a:ext cx="3657600" cy="292608"/>
            <a:chOff x="0" y="0"/>
            <a:chExt cx="9753600" cy="780288"/>
          </a:xfrm>
        </p:grpSpPr>
        <p:sp>
          <p:nvSpPr>
            <p:cNvPr id="742" name="Google Shape;742;g3e175bcebe7_10_106"/>
            <p:cNvSpPr/>
            <p:nvPr/>
          </p:nvSpPr>
          <p:spPr>
            <a:xfrm>
              <a:off x="0" y="0"/>
              <a:ext cx="9753600" cy="780288"/>
            </a:xfrm>
            <a:custGeom>
              <a:rect b="b" l="l" r="r" t="t"/>
              <a:pathLst>
                <a:path extrusionOk="0" h="780288" w="9753600">
                  <a:moveTo>
                    <a:pt x="0" y="0"/>
                  </a:moveTo>
                  <a:lnTo>
                    <a:pt x="9753600" y="0"/>
                  </a:lnTo>
                  <a:lnTo>
                    <a:pt x="9753600" y="780288"/>
                  </a:lnTo>
                  <a:lnTo>
                    <a:pt x="0" y="780288"/>
                  </a:lnTo>
                  <a:close/>
                </a:path>
              </a:pathLst>
            </a:custGeom>
            <a:blipFill rotWithShape="1">
              <a:blip r:embed="rId4">
                <a:alphaModFix amt="0"/>
              </a:blip>
              <a:stretch>
                <a:fillRect b="-193570" l="0" r="0" t="-193570"/>
              </a:stretch>
            </a:blipFill>
            <a:ln>
              <a:noFill/>
            </a:ln>
          </p:spPr>
        </p:sp>
        <p:sp>
          <p:nvSpPr>
            <p:cNvPr id="743" name="Google Shape;743;g3e175bcebe7_10_106"/>
            <p:cNvSpPr txBox="1"/>
            <p:nvPr/>
          </p:nvSpPr>
          <p:spPr>
            <a:xfrm>
              <a:off x="0" y="0"/>
              <a:ext cx="9753600" cy="78028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100" u="none" cap="none" strike="noStrike">
                  <a:solidFill>
                    <a:srgbClr val="3E4095"/>
                  </a:solidFill>
                  <a:latin typeface="Quattrocento Sans"/>
                  <a:ea typeface="Quattrocento Sans"/>
                  <a:cs typeface="Quattrocento Sans"/>
                  <a:sym typeface="Quattrocento Sans"/>
                </a:rPr>
                <a:t>🦠  Antimicrobial Resistance</a:t>
              </a:r>
              <a:endParaRPr sz="700"/>
            </a:p>
          </p:txBody>
        </p:sp>
      </p:grpSp>
      <p:grpSp>
        <p:nvGrpSpPr>
          <p:cNvPr id="744" name="Google Shape;744;g3e175bcebe7_10_106"/>
          <p:cNvGrpSpPr/>
          <p:nvPr/>
        </p:nvGrpSpPr>
        <p:grpSpPr>
          <a:xfrm>
            <a:off x="4919472" y="1929384"/>
            <a:ext cx="3657600" cy="713232"/>
            <a:chOff x="0" y="0"/>
            <a:chExt cx="9753600" cy="1901952"/>
          </a:xfrm>
        </p:grpSpPr>
        <p:sp>
          <p:nvSpPr>
            <p:cNvPr id="745" name="Google Shape;745;g3e175bcebe7_10_106"/>
            <p:cNvSpPr/>
            <p:nvPr/>
          </p:nvSpPr>
          <p:spPr>
            <a:xfrm>
              <a:off x="0" y="0"/>
              <a:ext cx="9753600" cy="1901952"/>
            </a:xfrm>
            <a:custGeom>
              <a:rect b="b" l="l" r="r" t="t"/>
              <a:pathLst>
                <a:path extrusionOk="0" h="1901952" w="9753600">
                  <a:moveTo>
                    <a:pt x="0" y="0"/>
                  </a:moveTo>
                  <a:lnTo>
                    <a:pt x="9753600" y="0"/>
                  </a:lnTo>
                  <a:lnTo>
                    <a:pt x="9753600" y="1901952"/>
                  </a:lnTo>
                  <a:lnTo>
                    <a:pt x="0" y="1901952"/>
                  </a:lnTo>
                  <a:close/>
                </a:path>
              </a:pathLst>
            </a:custGeom>
            <a:blipFill rotWithShape="1">
              <a:blip r:embed="rId4">
                <a:alphaModFix amt="0"/>
              </a:blip>
              <a:stretch>
                <a:fillRect b="-49924" l="0" r="0" t="-49924"/>
              </a:stretch>
            </a:blipFill>
            <a:ln>
              <a:noFill/>
            </a:ln>
          </p:spPr>
        </p:sp>
        <p:sp>
          <p:nvSpPr>
            <p:cNvPr id="746" name="Google Shape;746;g3e175bcebe7_10_106"/>
            <p:cNvSpPr txBox="1"/>
            <p:nvPr/>
          </p:nvSpPr>
          <p:spPr>
            <a:xfrm>
              <a:off x="0" y="0"/>
              <a:ext cx="9753600" cy="1901952"/>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64748B"/>
                  </a:solidFill>
                  <a:latin typeface="Quattrocento Sans"/>
                  <a:ea typeface="Quattrocento Sans"/>
                  <a:cs typeface="Quattrocento Sans"/>
                  <a:sym typeface="Quattrocento Sans"/>
                </a:rPr>
                <a:t>Irrational prescribing driving resistance — a patient safety emergency</a:t>
              </a:r>
              <a:endParaRPr sz="700"/>
            </a:p>
          </p:txBody>
        </p:sp>
      </p:grpSp>
      <p:sp>
        <p:nvSpPr>
          <p:cNvPr id="747" name="Google Shape;747;g3e175bcebe7_10_106"/>
          <p:cNvSpPr/>
          <p:nvPr/>
        </p:nvSpPr>
        <p:spPr>
          <a:xfrm>
            <a:off x="454024" y="2922903"/>
            <a:ext cx="3938254" cy="1240774"/>
          </a:xfrm>
          <a:custGeom>
            <a:rect b="b" l="l" r="r" t="t"/>
            <a:pathLst>
              <a:path extrusionOk="0" h="3308731" w="10502011">
                <a:moveTo>
                  <a:pt x="0" y="0"/>
                </a:moveTo>
                <a:lnTo>
                  <a:pt x="10502011" y="0"/>
                </a:lnTo>
                <a:lnTo>
                  <a:pt x="10502011" y="3308731"/>
                </a:lnTo>
                <a:lnTo>
                  <a:pt x="0" y="3308731"/>
                </a:lnTo>
                <a:close/>
              </a:path>
            </a:pathLst>
          </a:custGeom>
          <a:solidFill>
            <a:srgbClr val="FFFFFF"/>
          </a:solidFill>
          <a:ln cap="sq" cmpd="sng" w="12700">
            <a:solidFill>
              <a:srgbClr val="E2E8F0"/>
            </a:solidFill>
            <a:prstDash val="solid"/>
            <a:miter lim="8000"/>
            <a:headEnd len="sm" w="sm" type="none"/>
            <a:tailEnd len="sm" w="sm" type="none"/>
          </a:ln>
        </p:spPr>
      </p:sp>
      <p:sp>
        <p:nvSpPr>
          <p:cNvPr id="748" name="Google Shape;748;g3e175bcebe7_10_106"/>
          <p:cNvSpPr/>
          <p:nvPr/>
        </p:nvSpPr>
        <p:spPr>
          <a:xfrm>
            <a:off x="457200" y="2926080"/>
            <a:ext cx="91440" cy="1234440"/>
          </a:xfrm>
          <a:custGeom>
            <a:rect b="b" l="l" r="r" t="t"/>
            <a:pathLst>
              <a:path extrusionOk="0" h="3291840" w="243840">
                <a:moveTo>
                  <a:pt x="0" y="0"/>
                </a:moveTo>
                <a:lnTo>
                  <a:pt x="243840" y="0"/>
                </a:lnTo>
                <a:lnTo>
                  <a:pt x="243840" y="3291840"/>
                </a:lnTo>
                <a:lnTo>
                  <a:pt x="0" y="3291840"/>
                </a:lnTo>
                <a:close/>
              </a:path>
            </a:pathLst>
          </a:custGeom>
          <a:solidFill>
            <a:srgbClr val="3E4095"/>
          </a:solidFill>
          <a:ln>
            <a:noFill/>
          </a:ln>
        </p:spPr>
      </p:sp>
      <p:grpSp>
        <p:nvGrpSpPr>
          <p:cNvPr id="749" name="Google Shape;749;g3e175bcebe7_10_106"/>
          <p:cNvGrpSpPr/>
          <p:nvPr/>
        </p:nvGrpSpPr>
        <p:grpSpPr>
          <a:xfrm>
            <a:off x="621792" y="3035808"/>
            <a:ext cx="3657600" cy="292608"/>
            <a:chOff x="0" y="0"/>
            <a:chExt cx="9753600" cy="780288"/>
          </a:xfrm>
        </p:grpSpPr>
        <p:sp>
          <p:nvSpPr>
            <p:cNvPr id="750" name="Google Shape;750;g3e175bcebe7_10_106"/>
            <p:cNvSpPr/>
            <p:nvPr/>
          </p:nvSpPr>
          <p:spPr>
            <a:xfrm>
              <a:off x="0" y="0"/>
              <a:ext cx="9753600" cy="780288"/>
            </a:xfrm>
            <a:custGeom>
              <a:rect b="b" l="l" r="r" t="t"/>
              <a:pathLst>
                <a:path extrusionOk="0" h="780288" w="9753600">
                  <a:moveTo>
                    <a:pt x="0" y="0"/>
                  </a:moveTo>
                  <a:lnTo>
                    <a:pt x="9753600" y="0"/>
                  </a:lnTo>
                  <a:lnTo>
                    <a:pt x="9753600" y="780288"/>
                  </a:lnTo>
                  <a:lnTo>
                    <a:pt x="0" y="780288"/>
                  </a:lnTo>
                  <a:close/>
                </a:path>
              </a:pathLst>
            </a:custGeom>
            <a:blipFill rotWithShape="1">
              <a:blip r:embed="rId4">
                <a:alphaModFix amt="0"/>
              </a:blip>
              <a:stretch>
                <a:fillRect b="-193570" l="0" r="0" t="-193570"/>
              </a:stretch>
            </a:blipFill>
            <a:ln>
              <a:noFill/>
            </a:ln>
          </p:spPr>
        </p:sp>
        <p:sp>
          <p:nvSpPr>
            <p:cNvPr id="751" name="Google Shape;751;g3e175bcebe7_10_106"/>
            <p:cNvSpPr txBox="1"/>
            <p:nvPr/>
          </p:nvSpPr>
          <p:spPr>
            <a:xfrm>
              <a:off x="0" y="0"/>
              <a:ext cx="9753600" cy="78028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100" u="none" cap="none" strike="noStrike">
                  <a:solidFill>
                    <a:srgbClr val="3E4095"/>
                  </a:solidFill>
                  <a:latin typeface="Quattrocento Sans"/>
                  <a:ea typeface="Quattrocento Sans"/>
                  <a:cs typeface="Quattrocento Sans"/>
                  <a:sym typeface="Quattrocento Sans"/>
                </a:rPr>
                <a:t>👥  Workforce Shortages</a:t>
              </a:r>
              <a:endParaRPr sz="700"/>
            </a:p>
          </p:txBody>
        </p:sp>
      </p:grpSp>
      <p:grpSp>
        <p:nvGrpSpPr>
          <p:cNvPr id="752" name="Google Shape;752;g3e175bcebe7_10_106"/>
          <p:cNvGrpSpPr/>
          <p:nvPr/>
        </p:nvGrpSpPr>
        <p:grpSpPr>
          <a:xfrm>
            <a:off x="621792" y="3346704"/>
            <a:ext cx="3657600" cy="713232"/>
            <a:chOff x="0" y="0"/>
            <a:chExt cx="9753600" cy="1901952"/>
          </a:xfrm>
        </p:grpSpPr>
        <p:sp>
          <p:nvSpPr>
            <p:cNvPr id="753" name="Google Shape;753;g3e175bcebe7_10_106"/>
            <p:cNvSpPr/>
            <p:nvPr/>
          </p:nvSpPr>
          <p:spPr>
            <a:xfrm>
              <a:off x="0" y="0"/>
              <a:ext cx="9753600" cy="1901952"/>
            </a:xfrm>
            <a:custGeom>
              <a:rect b="b" l="l" r="r" t="t"/>
              <a:pathLst>
                <a:path extrusionOk="0" h="1901952" w="9753600">
                  <a:moveTo>
                    <a:pt x="0" y="0"/>
                  </a:moveTo>
                  <a:lnTo>
                    <a:pt x="9753600" y="0"/>
                  </a:lnTo>
                  <a:lnTo>
                    <a:pt x="9753600" y="1901952"/>
                  </a:lnTo>
                  <a:lnTo>
                    <a:pt x="0" y="1901952"/>
                  </a:lnTo>
                  <a:close/>
                </a:path>
              </a:pathLst>
            </a:custGeom>
            <a:blipFill rotWithShape="1">
              <a:blip r:embed="rId4">
                <a:alphaModFix amt="0"/>
              </a:blip>
              <a:stretch>
                <a:fillRect b="-49924" l="0" r="0" t="-49924"/>
              </a:stretch>
            </a:blipFill>
            <a:ln>
              <a:noFill/>
            </a:ln>
          </p:spPr>
        </p:sp>
        <p:sp>
          <p:nvSpPr>
            <p:cNvPr id="754" name="Google Shape;754;g3e175bcebe7_10_106"/>
            <p:cNvSpPr txBox="1"/>
            <p:nvPr/>
          </p:nvSpPr>
          <p:spPr>
            <a:xfrm>
              <a:off x="0" y="0"/>
              <a:ext cx="9753600" cy="1901952"/>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64748B"/>
                  </a:solidFill>
                  <a:latin typeface="Quattrocento Sans"/>
                  <a:ea typeface="Quattrocento Sans"/>
                  <a:cs typeface="Quattrocento Sans"/>
                  <a:sym typeface="Quattrocento Sans"/>
                </a:rPr>
                <a:t>Africa faces a critical health workforce gap compounded by optimisation failures</a:t>
              </a:r>
              <a:endParaRPr sz="700"/>
            </a:p>
          </p:txBody>
        </p:sp>
      </p:grpSp>
      <p:sp>
        <p:nvSpPr>
          <p:cNvPr id="755" name="Google Shape;755;g3e175bcebe7_10_106"/>
          <p:cNvSpPr/>
          <p:nvPr/>
        </p:nvSpPr>
        <p:spPr>
          <a:xfrm>
            <a:off x="4751704" y="2922903"/>
            <a:ext cx="3938254" cy="1240774"/>
          </a:xfrm>
          <a:custGeom>
            <a:rect b="b" l="l" r="r" t="t"/>
            <a:pathLst>
              <a:path extrusionOk="0" h="3308731" w="10502011">
                <a:moveTo>
                  <a:pt x="0" y="0"/>
                </a:moveTo>
                <a:lnTo>
                  <a:pt x="10502011" y="0"/>
                </a:lnTo>
                <a:lnTo>
                  <a:pt x="10502011" y="3308731"/>
                </a:lnTo>
                <a:lnTo>
                  <a:pt x="0" y="3308731"/>
                </a:lnTo>
                <a:close/>
              </a:path>
            </a:pathLst>
          </a:custGeom>
          <a:solidFill>
            <a:srgbClr val="FFFFFF"/>
          </a:solidFill>
          <a:ln cap="sq" cmpd="sng" w="12700">
            <a:solidFill>
              <a:srgbClr val="E2E8F0"/>
            </a:solidFill>
            <a:prstDash val="solid"/>
            <a:miter lim="8000"/>
            <a:headEnd len="sm" w="sm" type="none"/>
            <a:tailEnd len="sm" w="sm" type="none"/>
          </a:ln>
        </p:spPr>
      </p:sp>
      <p:sp>
        <p:nvSpPr>
          <p:cNvPr id="756" name="Google Shape;756;g3e175bcebe7_10_106"/>
          <p:cNvSpPr/>
          <p:nvPr/>
        </p:nvSpPr>
        <p:spPr>
          <a:xfrm>
            <a:off x="4754880" y="2926080"/>
            <a:ext cx="91440" cy="1234440"/>
          </a:xfrm>
          <a:custGeom>
            <a:rect b="b" l="l" r="r" t="t"/>
            <a:pathLst>
              <a:path extrusionOk="0" h="3291840" w="243840">
                <a:moveTo>
                  <a:pt x="0" y="0"/>
                </a:moveTo>
                <a:lnTo>
                  <a:pt x="243840" y="0"/>
                </a:lnTo>
                <a:lnTo>
                  <a:pt x="243840" y="3291840"/>
                </a:lnTo>
                <a:lnTo>
                  <a:pt x="0" y="3291840"/>
                </a:lnTo>
                <a:close/>
              </a:path>
            </a:pathLst>
          </a:custGeom>
          <a:solidFill>
            <a:srgbClr val="3E4095"/>
          </a:solidFill>
          <a:ln>
            <a:noFill/>
          </a:ln>
        </p:spPr>
      </p:sp>
      <p:grpSp>
        <p:nvGrpSpPr>
          <p:cNvPr id="757" name="Google Shape;757;g3e175bcebe7_10_106"/>
          <p:cNvGrpSpPr/>
          <p:nvPr/>
        </p:nvGrpSpPr>
        <p:grpSpPr>
          <a:xfrm>
            <a:off x="4919472" y="3035808"/>
            <a:ext cx="3657600" cy="292608"/>
            <a:chOff x="0" y="0"/>
            <a:chExt cx="9753600" cy="780288"/>
          </a:xfrm>
        </p:grpSpPr>
        <p:sp>
          <p:nvSpPr>
            <p:cNvPr id="758" name="Google Shape;758;g3e175bcebe7_10_106"/>
            <p:cNvSpPr/>
            <p:nvPr/>
          </p:nvSpPr>
          <p:spPr>
            <a:xfrm>
              <a:off x="0" y="0"/>
              <a:ext cx="9753600" cy="780288"/>
            </a:xfrm>
            <a:custGeom>
              <a:rect b="b" l="l" r="r" t="t"/>
              <a:pathLst>
                <a:path extrusionOk="0" h="780288" w="9753600">
                  <a:moveTo>
                    <a:pt x="0" y="0"/>
                  </a:moveTo>
                  <a:lnTo>
                    <a:pt x="9753600" y="0"/>
                  </a:lnTo>
                  <a:lnTo>
                    <a:pt x="9753600" y="780288"/>
                  </a:lnTo>
                  <a:lnTo>
                    <a:pt x="0" y="780288"/>
                  </a:lnTo>
                  <a:close/>
                </a:path>
              </a:pathLst>
            </a:custGeom>
            <a:blipFill rotWithShape="1">
              <a:blip r:embed="rId4">
                <a:alphaModFix amt="0"/>
              </a:blip>
              <a:stretch>
                <a:fillRect b="-193570" l="0" r="0" t="-193570"/>
              </a:stretch>
            </a:blipFill>
            <a:ln>
              <a:noFill/>
            </a:ln>
          </p:spPr>
        </p:sp>
        <p:sp>
          <p:nvSpPr>
            <p:cNvPr id="759" name="Google Shape;759;g3e175bcebe7_10_106"/>
            <p:cNvSpPr txBox="1"/>
            <p:nvPr/>
          </p:nvSpPr>
          <p:spPr>
            <a:xfrm>
              <a:off x="0" y="0"/>
              <a:ext cx="9753600" cy="78028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100" u="none" cap="none" strike="noStrike">
                  <a:solidFill>
                    <a:srgbClr val="3E4095"/>
                  </a:solidFill>
                  <a:latin typeface="Quattrocento Sans"/>
                  <a:ea typeface="Quattrocento Sans"/>
                  <a:cs typeface="Quattrocento Sans"/>
                  <a:sym typeface="Quattrocento Sans"/>
                </a:rPr>
                <a:t>💊  Supply Chain Fragility</a:t>
              </a:r>
              <a:endParaRPr sz="700"/>
            </a:p>
          </p:txBody>
        </p:sp>
      </p:grpSp>
      <p:grpSp>
        <p:nvGrpSpPr>
          <p:cNvPr id="760" name="Google Shape;760;g3e175bcebe7_10_106"/>
          <p:cNvGrpSpPr/>
          <p:nvPr/>
        </p:nvGrpSpPr>
        <p:grpSpPr>
          <a:xfrm>
            <a:off x="4919472" y="3346704"/>
            <a:ext cx="3657600" cy="713232"/>
            <a:chOff x="0" y="0"/>
            <a:chExt cx="9753600" cy="1901952"/>
          </a:xfrm>
        </p:grpSpPr>
        <p:sp>
          <p:nvSpPr>
            <p:cNvPr id="761" name="Google Shape;761;g3e175bcebe7_10_106"/>
            <p:cNvSpPr/>
            <p:nvPr/>
          </p:nvSpPr>
          <p:spPr>
            <a:xfrm>
              <a:off x="0" y="0"/>
              <a:ext cx="9753600" cy="1901952"/>
            </a:xfrm>
            <a:custGeom>
              <a:rect b="b" l="l" r="r" t="t"/>
              <a:pathLst>
                <a:path extrusionOk="0" h="1901952" w="9753600">
                  <a:moveTo>
                    <a:pt x="0" y="0"/>
                  </a:moveTo>
                  <a:lnTo>
                    <a:pt x="9753600" y="0"/>
                  </a:lnTo>
                  <a:lnTo>
                    <a:pt x="9753600" y="1901952"/>
                  </a:lnTo>
                  <a:lnTo>
                    <a:pt x="0" y="1901952"/>
                  </a:lnTo>
                  <a:close/>
                </a:path>
              </a:pathLst>
            </a:custGeom>
            <a:blipFill rotWithShape="1">
              <a:blip r:embed="rId4">
                <a:alphaModFix amt="0"/>
              </a:blip>
              <a:stretch>
                <a:fillRect b="-49924" l="0" r="0" t="-49924"/>
              </a:stretch>
            </a:blipFill>
            <a:ln>
              <a:noFill/>
            </a:ln>
          </p:spPr>
        </p:sp>
        <p:sp>
          <p:nvSpPr>
            <p:cNvPr id="762" name="Google Shape;762;g3e175bcebe7_10_106"/>
            <p:cNvSpPr txBox="1"/>
            <p:nvPr/>
          </p:nvSpPr>
          <p:spPr>
            <a:xfrm>
              <a:off x="0" y="0"/>
              <a:ext cx="9753600" cy="1901952"/>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64748B"/>
                  </a:solidFill>
                  <a:latin typeface="Quattrocento Sans"/>
                  <a:ea typeface="Quattrocento Sans"/>
                  <a:cs typeface="Quattrocento Sans"/>
                  <a:sym typeface="Quattrocento Sans"/>
                </a:rPr>
                <a:t>Global medicines disruptions exposing structural vulnerabilities in PHC systems</a:t>
              </a:r>
              <a:endParaRPr sz="700"/>
            </a:p>
          </p:txBody>
        </p:sp>
      </p:grpSp>
      <p:grpSp>
        <p:nvGrpSpPr>
          <p:cNvPr id="763" name="Google Shape;763;g3e175bcebe7_10_106"/>
          <p:cNvGrpSpPr/>
          <p:nvPr/>
        </p:nvGrpSpPr>
        <p:grpSpPr>
          <a:xfrm>
            <a:off x="457200" y="4407408"/>
            <a:ext cx="8229600" cy="274320"/>
            <a:chOff x="0" y="0"/>
            <a:chExt cx="21945600" cy="731520"/>
          </a:xfrm>
        </p:grpSpPr>
        <p:sp>
          <p:nvSpPr>
            <p:cNvPr id="764" name="Google Shape;764;g3e175bcebe7_10_106"/>
            <p:cNvSpPr/>
            <p:nvPr/>
          </p:nvSpPr>
          <p:spPr>
            <a:xfrm>
              <a:off x="0" y="0"/>
              <a:ext cx="21945600" cy="731520"/>
            </a:xfrm>
            <a:custGeom>
              <a:rect b="b" l="l" r="r" t="t"/>
              <a:pathLst>
                <a:path extrusionOk="0" h="731520" w="21945600">
                  <a:moveTo>
                    <a:pt x="0" y="0"/>
                  </a:moveTo>
                  <a:lnTo>
                    <a:pt x="21945600" y="0"/>
                  </a:lnTo>
                  <a:lnTo>
                    <a:pt x="21945600" y="731520"/>
                  </a:lnTo>
                  <a:lnTo>
                    <a:pt x="0" y="731520"/>
                  </a:lnTo>
                  <a:close/>
                </a:path>
              </a:pathLst>
            </a:custGeom>
            <a:blipFill rotWithShape="1">
              <a:blip r:embed="rId4">
                <a:alphaModFix amt="0"/>
              </a:blip>
              <a:stretch>
                <a:fillRect b="-534522" l="0" r="0" t="-534522"/>
              </a:stretch>
            </a:blipFill>
            <a:ln>
              <a:noFill/>
            </a:ln>
          </p:spPr>
        </p:sp>
        <p:sp>
          <p:nvSpPr>
            <p:cNvPr id="765" name="Google Shape;765;g3e175bcebe7_10_106"/>
            <p:cNvSpPr txBox="1"/>
            <p:nvPr/>
          </p:nvSpPr>
          <p:spPr>
            <a:xfrm>
              <a:off x="0" y="0"/>
              <a:ext cx="21945600" cy="73152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1" lang="en" sz="900" u="none" cap="none" strike="noStrike">
                  <a:solidFill>
                    <a:srgbClr val="14A655"/>
                  </a:solidFill>
                  <a:latin typeface="Quattrocento Sans"/>
                  <a:ea typeface="Quattrocento Sans"/>
                  <a:cs typeface="Quattrocento Sans"/>
                  <a:sym typeface="Quattrocento Sans"/>
                </a:rPr>
                <a:t>Africa's challenge is not only workforce shortage — it is also workforce optimisation and regulatory clarity.</a:t>
              </a:r>
              <a:endParaRPr sz="700"/>
            </a:p>
          </p:txBody>
        </p:sp>
      </p:grpSp>
      <p:sp>
        <p:nvSpPr>
          <p:cNvPr id="766" name="Google Shape;766;g3e175bcebe7_10_106"/>
          <p:cNvSpPr/>
          <p:nvPr/>
        </p:nvSpPr>
        <p:spPr>
          <a:xfrm>
            <a:off x="0" y="4800600"/>
            <a:ext cx="9144000" cy="342900"/>
          </a:xfrm>
          <a:custGeom>
            <a:rect b="b" l="l" r="r" t="t"/>
            <a:pathLst>
              <a:path extrusionOk="0" h="914400" w="24384000">
                <a:moveTo>
                  <a:pt x="0" y="0"/>
                </a:moveTo>
                <a:lnTo>
                  <a:pt x="24384000" y="0"/>
                </a:lnTo>
                <a:lnTo>
                  <a:pt x="24384000" y="914400"/>
                </a:lnTo>
                <a:lnTo>
                  <a:pt x="0" y="914400"/>
                </a:lnTo>
                <a:close/>
              </a:path>
            </a:pathLst>
          </a:custGeom>
          <a:solidFill>
            <a:srgbClr val="3E4095"/>
          </a:solidFill>
          <a:ln>
            <a:noFill/>
          </a:ln>
        </p:spPr>
      </p:sp>
      <p:grpSp>
        <p:nvGrpSpPr>
          <p:cNvPr id="767" name="Google Shape;767;g3e175bcebe7_10_106"/>
          <p:cNvGrpSpPr/>
          <p:nvPr/>
        </p:nvGrpSpPr>
        <p:grpSpPr>
          <a:xfrm>
            <a:off x="274320" y="4809744"/>
            <a:ext cx="4297680" cy="320040"/>
            <a:chOff x="0" y="0"/>
            <a:chExt cx="11460480" cy="853440"/>
          </a:xfrm>
        </p:grpSpPr>
        <p:sp>
          <p:nvSpPr>
            <p:cNvPr id="768" name="Google Shape;768;g3e175bcebe7_10_106"/>
            <p:cNvSpPr/>
            <p:nvPr/>
          </p:nvSpPr>
          <p:spPr>
            <a:xfrm>
              <a:off x="0" y="0"/>
              <a:ext cx="11460480" cy="853440"/>
            </a:xfrm>
            <a:custGeom>
              <a:rect b="b" l="l" r="r" t="t"/>
              <a:pathLst>
                <a:path extrusionOk="0" h="853440" w="11460480">
                  <a:moveTo>
                    <a:pt x="0" y="0"/>
                  </a:moveTo>
                  <a:lnTo>
                    <a:pt x="11460480" y="0"/>
                  </a:lnTo>
                  <a:lnTo>
                    <a:pt x="11460480" y="853440"/>
                  </a:lnTo>
                  <a:lnTo>
                    <a:pt x="0" y="853440"/>
                  </a:lnTo>
                  <a:close/>
                </a:path>
              </a:pathLst>
            </a:custGeom>
            <a:solidFill>
              <a:srgbClr val="FFFFFF">
                <a:alpha val="0"/>
              </a:srgbClr>
            </a:solidFill>
            <a:ln>
              <a:noFill/>
            </a:ln>
          </p:spPr>
        </p:sp>
        <p:sp>
          <p:nvSpPr>
            <p:cNvPr id="769" name="Google Shape;769;g3e175bcebe7_10_106"/>
            <p:cNvSpPr txBox="1"/>
            <p:nvPr/>
          </p:nvSpPr>
          <p:spPr>
            <a:xfrm>
              <a:off x="0" y="0"/>
              <a:ext cx="11460480" cy="85344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800" u="none" cap="none" strike="noStrike">
                  <a:solidFill>
                    <a:srgbClr val="FFFFFF"/>
                  </a:solidFill>
                  <a:latin typeface="Quattrocento Sans"/>
                  <a:ea typeface="Quattrocento Sans"/>
                  <a:cs typeface="Quattrocento Sans"/>
                  <a:sym typeface="Quattrocento Sans"/>
                </a:rPr>
                <a:t>Dr. Wairimu Njuki Mbogo  |  President, PSK  |  ECSA MDT Webinar · 13 May 2026</a:t>
              </a:r>
              <a:endParaRPr sz="700"/>
            </a:p>
          </p:txBody>
        </p:sp>
      </p:grpSp>
      <p:grpSp>
        <p:nvGrpSpPr>
          <p:cNvPr id="770" name="Google Shape;770;g3e175bcebe7_10_106"/>
          <p:cNvGrpSpPr/>
          <p:nvPr/>
        </p:nvGrpSpPr>
        <p:grpSpPr>
          <a:xfrm>
            <a:off x="5845275" y="4809744"/>
            <a:ext cx="3115845" cy="320040"/>
            <a:chOff x="0" y="0"/>
            <a:chExt cx="8308921" cy="853440"/>
          </a:xfrm>
        </p:grpSpPr>
        <p:sp>
          <p:nvSpPr>
            <p:cNvPr id="771" name="Google Shape;771;g3e175bcebe7_10_106"/>
            <p:cNvSpPr/>
            <p:nvPr/>
          </p:nvSpPr>
          <p:spPr>
            <a:xfrm>
              <a:off x="0" y="0"/>
              <a:ext cx="8308921" cy="853440"/>
            </a:xfrm>
            <a:custGeom>
              <a:rect b="b" l="l" r="r" t="t"/>
              <a:pathLst>
                <a:path extrusionOk="0" h="853440" w="8308921">
                  <a:moveTo>
                    <a:pt x="0" y="0"/>
                  </a:moveTo>
                  <a:lnTo>
                    <a:pt x="8308921" y="0"/>
                  </a:lnTo>
                  <a:lnTo>
                    <a:pt x="8308921" y="853440"/>
                  </a:lnTo>
                  <a:lnTo>
                    <a:pt x="0" y="853440"/>
                  </a:lnTo>
                  <a:close/>
                </a:path>
              </a:pathLst>
            </a:custGeom>
            <a:blipFill rotWithShape="1">
              <a:blip r:embed="rId4">
                <a:alphaModFix amt="0"/>
              </a:blip>
              <a:stretch>
                <a:fillRect b="-100313" l="0" r="20763" t="-100313"/>
              </a:stretch>
            </a:blipFill>
            <a:ln>
              <a:noFill/>
            </a:ln>
          </p:spPr>
        </p:sp>
        <p:sp>
          <p:nvSpPr>
            <p:cNvPr id="772" name="Google Shape;772;g3e175bcebe7_10_106"/>
            <p:cNvSpPr txBox="1"/>
            <p:nvPr/>
          </p:nvSpPr>
          <p:spPr>
            <a:xfrm>
              <a:off x="0" y="0"/>
              <a:ext cx="8308921" cy="853440"/>
            </a:xfrm>
            <a:prstGeom prst="rect">
              <a:avLst/>
            </a:prstGeom>
            <a:noFill/>
            <a:ln>
              <a:noFill/>
            </a:ln>
          </p:spPr>
          <p:txBody>
            <a:bodyPr anchorCtr="0" anchor="ctr" bIns="0" lIns="0" spcFirstLastPara="1" rIns="0" wrap="square" tIns="0">
              <a:noAutofit/>
            </a:bodyPr>
            <a:lstStyle/>
            <a:p>
              <a:pPr indent="0" lvl="0" marL="0" marR="0" rtl="0" algn="r">
                <a:lnSpc>
                  <a:spcPct val="120000"/>
                </a:lnSpc>
                <a:spcBef>
                  <a:spcPts val="0"/>
                </a:spcBef>
                <a:spcAft>
                  <a:spcPts val="0"/>
                </a:spcAft>
                <a:buNone/>
              </a:pPr>
              <a:r>
                <a:rPr b="1" i="0" lang="en" sz="800" u="none" cap="none" strike="noStrike">
                  <a:solidFill>
                    <a:srgbClr val="E8F5F3"/>
                  </a:solidFill>
                  <a:latin typeface="Quattrocento Sans"/>
                  <a:ea typeface="Quattrocento Sans"/>
                  <a:cs typeface="Quattrocento Sans"/>
                  <a:sym typeface="Quattrocento Sans"/>
                </a:rPr>
                <a:t>PSK · EPIC: Education · Policy · Innovation · Collaboration</a:t>
              </a:r>
              <a:endParaRPr sz="700"/>
            </a:p>
          </p:txBody>
        </p:sp>
      </p:grpSp>
      <p:grpSp>
        <p:nvGrpSpPr>
          <p:cNvPr id="773" name="Google Shape;773;g3e175bcebe7_10_106"/>
          <p:cNvGrpSpPr/>
          <p:nvPr/>
        </p:nvGrpSpPr>
        <p:grpSpPr>
          <a:xfrm>
            <a:off x="7847584" y="256032"/>
            <a:ext cx="839216" cy="373256"/>
            <a:chOff x="0" y="0"/>
            <a:chExt cx="2237910" cy="995348"/>
          </a:xfrm>
        </p:grpSpPr>
        <p:cxnSp>
          <p:nvCxnSpPr>
            <p:cNvPr id="774" name="Google Shape;774;g3e175bcebe7_10_106"/>
            <p:cNvCxnSpPr/>
            <p:nvPr/>
          </p:nvCxnSpPr>
          <p:spPr>
            <a:xfrm>
              <a:off x="1033100" y="0"/>
              <a:ext cx="0" cy="995348"/>
            </a:xfrm>
            <a:prstGeom prst="straightConnector1">
              <a:avLst/>
            </a:prstGeom>
            <a:noFill/>
            <a:ln cap="flat" cmpd="sng" w="25400">
              <a:solidFill>
                <a:srgbClr val="000000"/>
              </a:solidFill>
              <a:prstDash val="dot"/>
              <a:round/>
              <a:headEnd len="sm" w="sm" type="none"/>
              <a:tailEnd len="sm" w="sm" type="none"/>
            </a:ln>
          </p:spPr>
        </p:cxnSp>
        <p:sp>
          <p:nvSpPr>
            <p:cNvPr id="775" name="Google Shape;775;g3e175bcebe7_10_106"/>
            <p:cNvSpPr/>
            <p:nvPr/>
          </p:nvSpPr>
          <p:spPr>
            <a:xfrm>
              <a:off x="0" y="23056"/>
              <a:ext cx="910637" cy="972292"/>
            </a:xfrm>
            <a:custGeom>
              <a:rect b="b" l="l" r="r" t="t"/>
              <a:pathLst>
                <a:path extrusionOk="0" h="972292" w="910637">
                  <a:moveTo>
                    <a:pt x="0" y="0"/>
                  </a:moveTo>
                  <a:lnTo>
                    <a:pt x="910637" y="0"/>
                  </a:lnTo>
                  <a:lnTo>
                    <a:pt x="910637" y="972292"/>
                  </a:lnTo>
                  <a:lnTo>
                    <a:pt x="0" y="972292"/>
                  </a:lnTo>
                  <a:lnTo>
                    <a:pt x="0" y="0"/>
                  </a:lnTo>
                  <a:close/>
                </a:path>
              </a:pathLst>
            </a:custGeom>
            <a:blipFill rotWithShape="1">
              <a:blip r:embed="rId5">
                <a:alphaModFix/>
              </a:blip>
              <a:stretch>
                <a:fillRect b="0" l="-13958" r="-9475" t="0"/>
              </a:stretch>
            </a:blipFill>
            <a:ln>
              <a:noFill/>
            </a:ln>
          </p:spPr>
        </p:sp>
        <p:sp>
          <p:nvSpPr>
            <p:cNvPr id="776" name="Google Shape;776;g3e175bcebe7_10_106"/>
            <p:cNvSpPr/>
            <p:nvPr/>
          </p:nvSpPr>
          <p:spPr>
            <a:xfrm>
              <a:off x="1072945" y="0"/>
              <a:ext cx="1164965" cy="995348"/>
            </a:xfrm>
            <a:custGeom>
              <a:rect b="b" l="l" r="r" t="t"/>
              <a:pathLst>
                <a:path extrusionOk="0" h="995348" w="1164965">
                  <a:moveTo>
                    <a:pt x="0" y="0"/>
                  </a:moveTo>
                  <a:lnTo>
                    <a:pt x="1164965" y="0"/>
                  </a:lnTo>
                  <a:lnTo>
                    <a:pt x="1164965" y="995348"/>
                  </a:lnTo>
                  <a:lnTo>
                    <a:pt x="0" y="995348"/>
                  </a:lnTo>
                  <a:lnTo>
                    <a:pt x="0" y="0"/>
                  </a:lnTo>
                  <a:close/>
                </a:path>
              </a:pathLst>
            </a:custGeom>
            <a:blipFill rotWithShape="1">
              <a:blip r:embed="rId6">
                <a:alphaModFix/>
              </a:blip>
              <a:stretch>
                <a:fillRect b="0" l="-637740" r="-85373" t="-70999"/>
              </a:stretch>
            </a:blipFill>
            <a:ln>
              <a:noFill/>
            </a:ln>
          </p:spPr>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g3e175bcebe7_10_16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809" l="0" r="0" t="-9809"/>
            </a:stretch>
          </a:blipFill>
          <a:ln>
            <a:noFill/>
          </a:ln>
        </p:spPr>
      </p:sp>
      <p:grpSp>
        <p:nvGrpSpPr>
          <p:cNvPr id="786" name="Google Shape;786;g3e175bcebe7_10_167"/>
          <p:cNvGrpSpPr/>
          <p:nvPr/>
        </p:nvGrpSpPr>
        <p:grpSpPr>
          <a:xfrm>
            <a:off x="457200" y="256032"/>
            <a:ext cx="8229600" cy="256032"/>
            <a:chOff x="0" y="0"/>
            <a:chExt cx="21945600" cy="682752"/>
          </a:xfrm>
        </p:grpSpPr>
        <p:sp>
          <p:nvSpPr>
            <p:cNvPr id="787" name="Google Shape;787;g3e175bcebe7_10_167"/>
            <p:cNvSpPr/>
            <p:nvPr/>
          </p:nvSpPr>
          <p:spPr>
            <a:xfrm>
              <a:off x="0" y="0"/>
              <a:ext cx="21945600" cy="682752"/>
            </a:xfrm>
            <a:custGeom>
              <a:rect b="b" l="l" r="r" t="t"/>
              <a:pathLst>
                <a:path extrusionOk="0" h="682752" w="21945600">
                  <a:moveTo>
                    <a:pt x="0" y="0"/>
                  </a:moveTo>
                  <a:lnTo>
                    <a:pt x="21945600" y="0"/>
                  </a:lnTo>
                  <a:lnTo>
                    <a:pt x="21945600" y="682752"/>
                  </a:lnTo>
                  <a:lnTo>
                    <a:pt x="0" y="682752"/>
                  </a:lnTo>
                  <a:close/>
                </a:path>
              </a:pathLst>
            </a:custGeom>
            <a:blipFill rotWithShape="1">
              <a:blip r:embed="rId4">
                <a:alphaModFix amt="0"/>
              </a:blip>
              <a:stretch>
                <a:fillRect b="-576253" l="0" r="0" t="-576253"/>
              </a:stretch>
            </a:blipFill>
            <a:ln>
              <a:noFill/>
            </a:ln>
          </p:spPr>
        </p:sp>
        <p:sp>
          <p:nvSpPr>
            <p:cNvPr id="788" name="Google Shape;788;g3e175bcebe7_10_167"/>
            <p:cNvSpPr txBox="1"/>
            <p:nvPr/>
          </p:nvSpPr>
          <p:spPr>
            <a:xfrm>
              <a:off x="0" y="0"/>
              <a:ext cx="21945600" cy="682752"/>
            </a:xfrm>
            <a:prstGeom prst="rect">
              <a:avLst/>
            </a:prstGeom>
            <a:noFill/>
            <a:ln>
              <a:noFill/>
            </a:ln>
          </p:spPr>
          <p:txBody>
            <a:bodyPr anchorCtr="0" anchor="ctr" bIns="0" lIns="0" spcFirstLastPara="1" rIns="0" wrap="square" tIns="0">
              <a:noAutofit/>
            </a:bodyPr>
            <a:lstStyle/>
            <a:p>
              <a:pPr indent="0" lvl="0" marL="0" marR="0" rtl="0" algn="l">
                <a:lnSpc>
                  <a:spcPct val="119941"/>
                </a:lnSpc>
                <a:spcBef>
                  <a:spcPts val="0"/>
                </a:spcBef>
                <a:spcAft>
                  <a:spcPts val="0"/>
                </a:spcAft>
                <a:buNone/>
              </a:pPr>
              <a:r>
                <a:rPr b="1" i="0" lang="en" sz="900" u="none" cap="none" strike="noStrike">
                  <a:solidFill>
                    <a:srgbClr val="14A655"/>
                  </a:solidFill>
                  <a:latin typeface="Quattrocento Sans"/>
                  <a:ea typeface="Quattrocento Sans"/>
                  <a:cs typeface="Quattrocento Sans"/>
                  <a:sym typeface="Quattrocento Sans"/>
                </a:rPr>
                <a:t>REGULATORY FRAMEWORK</a:t>
              </a:r>
              <a:endParaRPr sz="700"/>
            </a:p>
          </p:txBody>
        </p:sp>
      </p:grpSp>
      <p:grpSp>
        <p:nvGrpSpPr>
          <p:cNvPr id="789" name="Google Shape;789;g3e175bcebe7_10_167"/>
          <p:cNvGrpSpPr/>
          <p:nvPr/>
        </p:nvGrpSpPr>
        <p:grpSpPr>
          <a:xfrm>
            <a:off x="457200" y="566928"/>
            <a:ext cx="8229600" cy="713232"/>
            <a:chOff x="0" y="0"/>
            <a:chExt cx="21945600" cy="1901952"/>
          </a:xfrm>
        </p:grpSpPr>
        <p:sp>
          <p:nvSpPr>
            <p:cNvPr id="790" name="Google Shape;790;g3e175bcebe7_10_167"/>
            <p:cNvSpPr/>
            <p:nvPr/>
          </p:nvSpPr>
          <p:spPr>
            <a:xfrm>
              <a:off x="0" y="0"/>
              <a:ext cx="21945600" cy="1901952"/>
            </a:xfrm>
            <a:custGeom>
              <a:rect b="b" l="l" r="r" t="t"/>
              <a:pathLst>
                <a:path extrusionOk="0" h="1901952" w="21945600">
                  <a:moveTo>
                    <a:pt x="0" y="0"/>
                  </a:moveTo>
                  <a:lnTo>
                    <a:pt x="21945600" y="0"/>
                  </a:lnTo>
                  <a:lnTo>
                    <a:pt x="21945600" y="1901952"/>
                  </a:lnTo>
                  <a:lnTo>
                    <a:pt x="0" y="1901952"/>
                  </a:lnTo>
                  <a:close/>
                </a:path>
              </a:pathLst>
            </a:custGeom>
            <a:blipFill rotWithShape="1">
              <a:blip r:embed="rId4">
                <a:alphaModFix amt="0"/>
              </a:blip>
              <a:stretch>
                <a:fillRect b="-174820" l="0" r="0" t="-174820"/>
              </a:stretch>
            </a:blipFill>
            <a:ln>
              <a:noFill/>
            </a:ln>
          </p:spPr>
        </p:sp>
        <p:sp>
          <p:nvSpPr>
            <p:cNvPr id="791" name="Google Shape;791;g3e175bcebe7_10_167"/>
            <p:cNvSpPr txBox="1"/>
            <p:nvPr/>
          </p:nvSpPr>
          <p:spPr>
            <a:xfrm>
              <a:off x="0" y="9525"/>
              <a:ext cx="21945600" cy="1892427"/>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2600" u="none" cap="none" strike="noStrike">
                  <a:solidFill>
                    <a:srgbClr val="3E4095"/>
                  </a:solidFill>
                  <a:latin typeface="Quattrocento Sans"/>
                  <a:ea typeface="Quattrocento Sans"/>
                  <a:cs typeface="Quattrocento Sans"/>
                  <a:sym typeface="Quattrocento Sans"/>
                </a:rPr>
                <a:t>Scope of Practice: A Patient Safety Instrument</a:t>
              </a:r>
              <a:endParaRPr sz="700"/>
            </a:p>
          </p:txBody>
        </p:sp>
      </p:grpSp>
      <p:sp>
        <p:nvSpPr>
          <p:cNvPr id="792" name="Google Shape;792;g3e175bcebe7_10_167"/>
          <p:cNvSpPr/>
          <p:nvPr/>
        </p:nvSpPr>
        <p:spPr>
          <a:xfrm>
            <a:off x="457200" y="1353312"/>
            <a:ext cx="1280160" cy="50292"/>
          </a:xfrm>
          <a:custGeom>
            <a:rect b="b" l="l" r="r" t="t"/>
            <a:pathLst>
              <a:path extrusionOk="0" h="134112" w="3413760">
                <a:moveTo>
                  <a:pt x="0" y="0"/>
                </a:moveTo>
                <a:lnTo>
                  <a:pt x="3413760" y="0"/>
                </a:lnTo>
                <a:lnTo>
                  <a:pt x="3413760" y="134112"/>
                </a:lnTo>
                <a:lnTo>
                  <a:pt x="0" y="134112"/>
                </a:lnTo>
                <a:close/>
              </a:path>
            </a:pathLst>
          </a:custGeom>
          <a:solidFill>
            <a:srgbClr val="3E4095"/>
          </a:solidFill>
          <a:ln>
            <a:noFill/>
          </a:ln>
        </p:spPr>
      </p:sp>
      <p:sp>
        <p:nvSpPr>
          <p:cNvPr id="793" name="Google Shape;793;g3e175bcebe7_10_167"/>
          <p:cNvSpPr/>
          <p:nvPr/>
        </p:nvSpPr>
        <p:spPr>
          <a:xfrm>
            <a:off x="450851" y="1502411"/>
            <a:ext cx="3853196" cy="2601129"/>
          </a:xfrm>
          <a:custGeom>
            <a:rect b="b" l="l" r="r" t="t"/>
            <a:pathLst>
              <a:path extrusionOk="0" h="6936344" w="10275189">
                <a:moveTo>
                  <a:pt x="0" y="0"/>
                </a:moveTo>
                <a:lnTo>
                  <a:pt x="10275189" y="0"/>
                </a:lnTo>
                <a:lnTo>
                  <a:pt x="10275189" y="6936344"/>
                </a:lnTo>
                <a:lnTo>
                  <a:pt x="0" y="6936344"/>
                </a:lnTo>
                <a:close/>
              </a:path>
            </a:pathLst>
          </a:custGeom>
          <a:solidFill>
            <a:srgbClr val="FFF1F0"/>
          </a:solidFill>
          <a:ln cap="sq" cmpd="sng" w="25400">
            <a:solidFill>
              <a:srgbClr val="FFCDD2"/>
            </a:solidFill>
            <a:prstDash val="solid"/>
            <a:miter lim="8000"/>
            <a:headEnd len="sm" w="sm" type="none"/>
            <a:tailEnd len="sm" w="sm" type="none"/>
          </a:ln>
        </p:spPr>
      </p:sp>
      <p:grpSp>
        <p:nvGrpSpPr>
          <p:cNvPr id="794" name="Google Shape;794;g3e175bcebe7_10_167"/>
          <p:cNvGrpSpPr/>
          <p:nvPr/>
        </p:nvGrpSpPr>
        <p:grpSpPr>
          <a:xfrm>
            <a:off x="548640" y="1600200"/>
            <a:ext cx="3657600" cy="347472"/>
            <a:chOff x="0" y="0"/>
            <a:chExt cx="9753600" cy="926592"/>
          </a:xfrm>
        </p:grpSpPr>
        <p:sp>
          <p:nvSpPr>
            <p:cNvPr id="795" name="Google Shape;795;g3e175bcebe7_10_167"/>
            <p:cNvSpPr/>
            <p:nvPr/>
          </p:nvSpPr>
          <p:spPr>
            <a:xfrm>
              <a:off x="0" y="0"/>
              <a:ext cx="9753600" cy="926592"/>
            </a:xfrm>
            <a:custGeom>
              <a:rect b="b" l="l" r="r" t="t"/>
              <a:pathLst>
                <a:path extrusionOk="0" h="926592" w="9753600">
                  <a:moveTo>
                    <a:pt x="0" y="0"/>
                  </a:moveTo>
                  <a:lnTo>
                    <a:pt x="9753600" y="0"/>
                  </a:lnTo>
                  <a:lnTo>
                    <a:pt x="9753600" y="926592"/>
                  </a:lnTo>
                  <a:lnTo>
                    <a:pt x="0" y="926592"/>
                  </a:lnTo>
                  <a:close/>
                </a:path>
              </a:pathLst>
            </a:custGeom>
            <a:blipFill rotWithShape="1">
              <a:blip r:embed="rId4">
                <a:alphaModFix amt="0"/>
              </a:blip>
              <a:stretch>
                <a:fillRect b="-155103" l="0" r="0" t="-155103"/>
              </a:stretch>
            </a:blipFill>
            <a:ln>
              <a:noFill/>
            </a:ln>
          </p:spPr>
        </p:sp>
        <p:sp>
          <p:nvSpPr>
            <p:cNvPr id="796" name="Google Shape;796;g3e175bcebe7_10_167"/>
            <p:cNvSpPr txBox="1"/>
            <p:nvPr/>
          </p:nvSpPr>
          <p:spPr>
            <a:xfrm>
              <a:off x="0" y="0"/>
              <a:ext cx="9753600" cy="926592"/>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100" u="none" cap="none" strike="noStrike">
                  <a:solidFill>
                    <a:srgbClr val="C62828"/>
                  </a:solidFill>
                  <a:latin typeface="Quattrocento Sans"/>
                  <a:ea typeface="Quattrocento Sans"/>
                  <a:cs typeface="Quattrocento Sans"/>
                  <a:sym typeface="Quattrocento Sans"/>
                </a:rPr>
                <a:t>✗  What It Is NOT</a:t>
              </a:r>
              <a:endParaRPr sz="700"/>
            </a:p>
          </p:txBody>
        </p:sp>
      </p:grpSp>
      <p:grpSp>
        <p:nvGrpSpPr>
          <p:cNvPr id="797" name="Google Shape;797;g3e175bcebe7_10_167"/>
          <p:cNvGrpSpPr/>
          <p:nvPr/>
        </p:nvGrpSpPr>
        <p:grpSpPr>
          <a:xfrm>
            <a:off x="621792" y="2029968"/>
            <a:ext cx="3566160" cy="384048"/>
            <a:chOff x="0" y="0"/>
            <a:chExt cx="9509760" cy="1024128"/>
          </a:xfrm>
        </p:grpSpPr>
        <p:sp>
          <p:nvSpPr>
            <p:cNvPr id="798" name="Google Shape;798;g3e175bcebe7_10_167"/>
            <p:cNvSpPr/>
            <p:nvPr/>
          </p:nvSpPr>
          <p:spPr>
            <a:xfrm>
              <a:off x="0" y="0"/>
              <a:ext cx="9509760" cy="1024128"/>
            </a:xfrm>
            <a:custGeom>
              <a:rect b="b" l="l" r="r" t="t"/>
              <a:pathLst>
                <a:path extrusionOk="0" h="1024128" w="9509760">
                  <a:moveTo>
                    <a:pt x="0" y="0"/>
                  </a:moveTo>
                  <a:lnTo>
                    <a:pt x="9509760" y="0"/>
                  </a:lnTo>
                  <a:lnTo>
                    <a:pt x="9509760" y="1024128"/>
                  </a:lnTo>
                  <a:lnTo>
                    <a:pt x="0" y="1024128"/>
                  </a:lnTo>
                  <a:close/>
                </a:path>
              </a:pathLst>
            </a:custGeom>
            <a:blipFill rotWithShape="1">
              <a:blip r:embed="rId4">
                <a:alphaModFix amt="0"/>
              </a:blip>
              <a:stretch>
                <a:fillRect b="-130937" l="0" r="0" t="-130937"/>
              </a:stretch>
            </a:blipFill>
            <a:ln>
              <a:noFill/>
            </a:ln>
          </p:spPr>
        </p:sp>
        <p:sp>
          <p:nvSpPr>
            <p:cNvPr id="799" name="Google Shape;799;g3e175bcebe7_10_167"/>
            <p:cNvSpPr txBox="1"/>
            <p:nvPr/>
          </p:nvSpPr>
          <p:spPr>
            <a:xfrm>
              <a:off x="0" y="0"/>
              <a:ext cx="9509760" cy="102412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B71C1C"/>
                  </a:solidFill>
                  <a:latin typeface="Quattrocento Sans"/>
                  <a:ea typeface="Quattrocento Sans"/>
                  <a:cs typeface="Quattrocento Sans"/>
                  <a:sym typeface="Quattrocento Sans"/>
                </a:rPr>
                <a:t>✗  Professional protectionism</a:t>
              </a:r>
              <a:endParaRPr sz="700"/>
            </a:p>
          </p:txBody>
        </p:sp>
      </p:grpSp>
      <p:grpSp>
        <p:nvGrpSpPr>
          <p:cNvPr id="800" name="Google Shape;800;g3e175bcebe7_10_167"/>
          <p:cNvGrpSpPr/>
          <p:nvPr/>
        </p:nvGrpSpPr>
        <p:grpSpPr>
          <a:xfrm>
            <a:off x="621792" y="2487168"/>
            <a:ext cx="3566160" cy="384048"/>
            <a:chOff x="0" y="0"/>
            <a:chExt cx="9509760" cy="1024128"/>
          </a:xfrm>
        </p:grpSpPr>
        <p:sp>
          <p:nvSpPr>
            <p:cNvPr id="801" name="Google Shape;801;g3e175bcebe7_10_167"/>
            <p:cNvSpPr/>
            <p:nvPr/>
          </p:nvSpPr>
          <p:spPr>
            <a:xfrm>
              <a:off x="0" y="0"/>
              <a:ext cx="9509760" cy="1024128"/>
            </a:xfrm>
            <a:custGeom>
              <a:rect b="b" l="l" r="r" t="t"/>
              <a:pathLst>
                <a:path extrusionOk="0" h="1024128" w="9509760">
                  <a:moveTo>
                    <a:pt x="0" y="0"/>
                  </a:moveTo>
                  <a:lnTo>
                    <a:pt x="9509760" y="0"/>
                  </a:lnTo>
                  <a:lnTo>
                    <a:pt x="9509760" y="1024128"/>
                  </a:lnTo>
                  <a:lnTo>
                    <a:pt x="0" y="1024128"/>
                  </a:lnTo>
                  <a:close/>
                </a:path>
              </a:pathLst>
            </a:custGeom>
            <a:blipFill rotWithShape="1">
              <a:blip r:embed="rId4">
                <a:alphaModFix amt="0"/>
              </a:blip>
              <a:stretch>
                <a:fillRect b="-130937" l="0" r="0" t="-130937"/>
              </a:stretch>
            </a:blipFill>
            <a:ln>
              <a:noFill/>
            </a:ln>
          </p:spPr>
        </p:sp>
        <p:sp>
          <p:nvSpPr>
            <p:cNvPr id="802" name="Google Shape;802;g3e175bcebe7_10_167"/>
            <p:cNvSpPr txBox="1"/>
            <p:nvPr/>
          </p:nvSpPr>
          <p:spPr>
            <a:xfrm>
              <a:off x="0" y="0"/>
              <a:ext cx="9509760" cy="102412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B71C1C"/>
                  </a:solidFill>
                  <a:latin typeface="Quattrocento Sans"/>
                  <a:ea typeface="Quattrocento Sans"/>
                  <a:cs typeface="Quattrocento Sans"/>
                  <a:sym typeface="Quattrocento Sans"/>
                </a:rPr>
                <a:t>✗  Turf warfare between professions</a:t>
              </a:r>
              <a:endParaRPr sz="700"/>
            </a:p>
          </p:txBody>
        </p:sp>
      </p:grpSp>
      <p:grpSp>
        <p:nvGrpSpPr>
          <p:cNvPr id="803" name="Google Shape;803;g3e175bcebe7_10_167"/>
          <p:cNvGrpSpPr/>
          <p:nvPr/>
        </p:nvGrpSpPr>
        <p:grpSpPr>
          <a:xfrm>
            <a:off x="621792" y="2944368"/>
            <a:ext cx="3566160" cy="384048"/>
            <a:chOff x="0" y="0"/>
            <a:chExt cx="9509760" cy="1024128"/>
          </a:xfrm>
        </p:grpSpPr>
        <p:sp>
          <p:nvSpPr>
            <p:cNvPr id="804" name="Google Shape;804;g3e175bcebe7_10_167"/>
            <p:cNvSpPr/>
            <p:nvPr/>
          </p:nvSpPr>
          <p:spPr>
            <a:xfrm>
              <a:off x="0" y="0"/>
              <a:ext cx="9509760" cy="1024128"/>
            </a:xfrm>
            <a:custGeom>
              <a:rect b="b" l="l" r="r" t="t"/>
              <a:pathLst>
                <a:path extrusionOk="0" h="1024128" w="9509760">
                  <a:moveTo>
                    <a:pt x="0" y="0"/>
                  </a:moveTo>
                  <a:lnTo>
                    <a:pt x="9509760" y="0"/>
                  </a:lnTo>
                  <a:lnTo>
                    <a:pt x="9509760" y="1024128"/>
                  </a:lnTo>
                  <a:lnTo>
                    <a:pt x="0" y="1024128"/>
                  </a:lnTo>
                  <a:close/>
                </a:path>
              </a:pathLst>
            </a:custGeom>
            <a:blipFill rotWithShape="1">
              <a:blip r:embed="rId4">
                <a:alphaModFix amt="0"/>
              </a:blip>
              <a:stretch>
                <a:fillRect b="-130937" l="0" r="0" t="-130937"/>
              </a:stretch>
            </a:blipFill>
            <a:ln>
              <a:noFill/>
            </a:ln>
          </p:spPr>
        </p:sp>
        <p:sp>
          <p:nvSpPr>
            <p:cNvPr id="805" name="Google Shape;805;g3e175bcebe7_10_167"/>
            <p:cNvSpPr txBox="1"/>
            <p:nvPr/>
          </p:nvSpPr>
          <p:spPr>
            <a:xfrm>
              <a:off x="0" y="0"/>
              <a:ext cx="9509760" cy="102412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B71C1C"/>
                  </a:solidFill>
                  <a:latin typeface="Quattrocento Sans"/>
                  <a:ea typeface="Quattrocento Sans"/>
                  <a:cs typeface="Quattrocento Sans"/>
                  <a:sym typeface="Quattrocento Sans"/>
                </a:rPr>
                <a:t>✗  A barrier to expanded access</a:t>
              </a:r>
              <a:endParaRPr sz="700"/>
            </a:p>
          </p:txBody>
        </p:sp>
      </p:grpSp>
      <p:grpSp>
        <p:nvGrpSpPr>
          <p:cNvPr id="806" name="Google Shape;806;g3e175bcebe7_10_167"/>
          <p:cNvGrpSpPr/>
          <p:nvPr/>
        </p:nvGrpSpPr>
        <p:grpSpPr>
          <a:xfrm>
            <a:off x="621792" y="3401568"/>
            <a:ext cx="3566160" cy="384048"/>
            <a:chOff x="0" y="0"/>
            <a:chExt cx="9509760" cy="1024128"/>
          </a:xfrm>
        </p:grpSpPr>
        <p:sp>
          <p:nvSpPr>
            <p:cNvPr id="807" name="Google Shape;807;g3e175bcebe7_10_167"/>
            <p:cNvSpPr/>
            <p:nvPr/>
          </p:nvSpPr>
          <p:spPr>
            <a:xfrm>
              <a:off x="0" y="0"/>
              <a:ext cx="9509760" cy="1024128"/>
            </a:xfrm>
            <a:custGeom>
              <a:rect b="b" l="l" r="r" t="t"/>
              <a:pathLst>
                <a:path extrusionOk="0" h="1024128" w="9509760">
                  <a:moveTo>
                    <a:pt x="0" y="0"/>
                  </a:moveTo>
                  <a:lnTo>
                    <a:pt x="9509760" y="0"/>
                  </a:lnTo>
                  <a:lnTo>
                    <a:pt x="9509760" y="1024128"/>
                  </a:lnTo>
                  <a:lnTo>
                    <a:pt x="0" y="1024128"/>
                  </a:lnTo>
                  <a:close/>
                </a:path>
              </a:pathLst>
            </a:custGeom>
            <a:blipFill rotWithShape="1">
              <a:blip r:embed="rId4">
                <a:alphaModFix amt="0"/>
              </a:blip>
              <a:stretch>
                <a:fillRect b="-130937" l="0" r="0" t="-130937"/>
              </a:stretch>
            </a:blipFill>
            <a:ln>
              <a:noFill/>
            </a:ln>
          </p:spPr>
        </p:sp>
        <p:sp>
          <p:nvSpPr>
            <p:cNvPr id="808" name="Google Shape;808;g3e175bcebe7_10_167"/>
            <p:cNvSpPr txBox="1"/>
            <p:nvPr/>
          </p:nvSpPr>
          <p:spPr>
            <a:xfrm>
              <a:off x="0" y="0"/>
              <a:ext cx="9509760" cy="102412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B71C1C"/>
                  </a:solidFill>
                  <a:latin typeface="Quattrocento Sans"/>
                  <a:ea typeface="Quattrocento Sans"/>
                  <a:cs typeface="Quattrocento Sans"/>
                  <a:sym typeface="Quattrocento Sans"/>
                </a:rPr>
                <a:t>✗  A trade union position</a:t>
              </a:r>
              <a:endParaRPr sz="700"/>
            </a:p>
          </p:txBody>
        </p:sp>
      </p:grpSp>
      <p:sp>
        <p:nvSpPr>
          <p:cNvPr id="809" name="Google Shape;809;g3e175bcebe7_10_167"/>
          <p:cNvSpPr/>
          <p:nvPr/>
        </p:nvSpPr>
        <p:spPr>
          <a:xfrm>
            <a:off x="4748532" y="1502411"/>
            <a:ext cx="3944636" cy="2601129"/>
          </a:xfrm>
          <a:custGeom>
            <a:rect b="b" l="l" r="r" t="t"/>
            <a:pathLst>
              <a:path extrusionOk="0" h="6936344" w="10519029">
                <a:moveTo>
                  <a:pt x="0" y="0"/>
                </a:moveTo>
                <a:lnTo>
                  <a:pt x="10519029" y="0"/>
                </a:lnTo>
                <a:lnTo>
                  <a:pt x="10519029" y="6936344"/>
                </a:lnTo>
                <a:lnTo>
                  <a:pt x="0" y="6936344"/>
                </a:lnTo>
                <a:close/>
              </a:path>
            </a:pathLst>
          </a:custGeom>
          <a:solidFill>
            <a:srgbClr val="E8F5F3"/>
          </a:solidFill>
          <a:ln cap="sq" cmpd="sng" w="25400">
            <a:solidFill>
              <a:srgbClr val="14A655"/>
            </a:solidFill>
            <a:prstDash val="solid"/>
            <a:miter lim="8000"/>
            <a:headEnd len="sm" w="sm" type="none"/>
            <a:tailEnd len="sm" w="sm" type="none"/>
          </a:ln>
        </p:spPr>
      </p:sp>
      <p:grpSp>
        <p:nvGrpSpPr>
          <p:cNvPr id="810" name="Google Shape;810;g3e175bcebe7_10_167"/>
          <p:cNvGrpSpPr/>
          <p:nvPr/>
        </p:nvGrpSpPr>
        <p:grpSpPr>
          <a:xfrm>
            <a:off x="4846320" y="1600200"/>
            <a:ext cx="3657600" cy="347472"/>
            <a:chOff x="0" y="0"/>
            <a:chExt cx="9753600" cy="926592"/>
          </a:xfrm>
        </p:grpSpPr>
        <p:sp>
          <p:nvSpPr>
            <p:cNvPr id="811" name="Google Shape;811;g3e175bcebe7_10_167"/>
            <p:cNvSpPr/>
            <p:nvPr/>
          </p:nvSpPr>
          <p:spPr>
            <a:xfrm>
              <a:off x="0" y="0"/>
              <a:ext cx="9753600" cy="926592"/>
            </a:xfrm>
            <a:custGeom>
              <a:rect b="b" l="l" r="r" t="t"/>
              <a:pathLst>
                <a:path extrusionOk="0" h="926592" w="9753600">
                  <a:moveTo>
                    <a:pt x="0" y="0"/>
                  </a:moveTo>
                  <a:lnTo>
                    <a:pt x="9753600" y="0"/>
                  </a:lnTo>
                  <a:lnTo>
                    <a:pt x="9753600" y="926592"/>
                  </a:lnTo>
                  <a:lnTo>
                    <a:pt x="0" y="926592"/>
                  </a:lnTo>
                  <a:close/>
                </a:path>
              </a:pathLst>
            </a:custGeom>
            <a:blipFill rotWithShape="1">
              <a:blip r:embed="rId4">
                <a:alphaModFix amt="0"/>
              </a:blip>
              <a:stretch>
                <a:fillRect b="-155103" l="0" r="0" t="-155103"/>
              </a:stretch>
            </a:blipFill>
            <a:ln>
              <a:noFill/>
            </a:ln>
          </p:spPr>
        </p:sp>
        <p:sp>
          <p:nvSpPr>
            <p:cNvPr id="812" name="Google Shape;812;g3e175bcebe7_10_167"/>
            <p:cNvSpPr txBox="1"/>
            <p:nvPr/>
          </p:nvSpPr>
          <p:spPr>
            <a:xfrm>
              <a:off x="0" y="0"/>
              <a:ext cx="9753600" cy="926592"/>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100" u="none" cap="none" strike="noStrike">
                  <a:solidFill>
                    <a:srgbClr val="005A4E"/>
                  </a:solidFill>
                  <a:latin typeface="Quattrocento Sans"/>
                  <a:ea typeface="Quattrocento Sans"/>
                  <a:cs typeface="Quattrocento Sans"/>
                  <a:sym typeface="Quattrocento Sans"/>
                </a:rPr>
                <a:t>✔  What It IS</a:t>
              </a:r>
              <a:endParaRPr sz="700"/>
            </a:p>
          </p:txBody>
        </p:sp>
      </p:grpSp>
      <p:grpSp>
        <p:nvGrpSpPr>
          <p:cNvPr id="813" name="Google Shape;813;g3e175bcebe7_10_167"/>
          <p:cNvGrpSpPr/>
          <p:nvPr/>
        </p:nvGrpSpPr>
        <p:grpSpPr>
          <a:xfrm>
            <a:off x="4919472" y="2029968"/>
            <a:ext cx="3566160" cy="384048"/>
            <a:chOff x="0" y="0"/>
            <a:chExt cx="9509760" cy="1024128"/>
          </a:xfrm>
        </p:grpSpPr>
        <p:sp>
          <p:nvSpPr>
            <p:cNvPr id="814" name="Google Shape;814;g3e175bcebe7_10_167"/>
            <p:cNvSpPr/>
            <p:nvPr/>
          </p:nvSpPr>
          <p:spPr>
            <a:xfrm>
              <a:off x="0" y="0"/>
              <a:ext cx="9509760" cy="1024128"/>
            </a:xfrm>
            <a:custGeom>
              <a:rect b="b" l="l" r="r" t="t"/>
              <a:pathLst>
                <a:path extrusionOk="0" h="1024128" w="9509760">
                  <a:moveTo>
                    <a:pt x="0" y="0"/>
                  </a:moveTo>
                  <a:lnTo>
                    <a:pt x="9509760" y="0"/>
                  </a:lnTo>
                  <a:lnTo>
                    <a:pt x="9509760" y="1024128"/>
                  </a:lnTo>
                  <a:lnTo>
                    <a:pt x="0" y="1024128"/>
                  </a:lnTo>
                  <a:close/>
                </a:path>
              </a:pathLst>
            </a:custGeom>
            <a:blipFill rotWithShape="1">
              <a:blip r:embed="rId4">
                <a:alphaModFix amt="0"/>
              </a:blip>
              <a:stretch>
                <a:fillRect b="-130937" l="0" r="0" t="-130937"/>
              </a:stretch>
            </a:blipFill>
            <a:ln>
              <a:noFill/>
            </a:ln>
          </p:spPr>
        </p:sp>
        <p:sp>
          <p:nvSpPr>
            <p:cNvPr id="815" name="Google Shape;815;g3e175bcebe7_10_167"/>
            <p:cNvSpPr txBox="1"/>
            <p:nvPr/>
          </p:nvSpPr>
          <p:spPr>
            <a:xfrm>
              <a:off x="0" y="0"/>
              <a:ext cx="9509760" cy="102412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004D40"/>
                  </a:solidFill>
                  <a:latin typeface="Quattrocento Sans"/>
                  <a:ea typeface="Quattrocento Sans"/>
                  <a:cs typeface="Quattrocento Sans"/>
                  <a:sym typeface="Quattrocento Sans"/>
                </a:rPr>
                <a:t>✔  A clinical governance tool</a:t>
              </a:r>
              <a:endParaRPr sz="700"/>
            </a:p>
          </p:txBody>
        </p:sp>
      </p:grpSp>
      <p:grpSp>
        <p:nvGrpSpPr>
          <p:cNvPr id="816" name="Google Shape;816;g3e175bcebe7_10_167"/>
          <p:cNvGrpSpPr/>
          <p:nvPr/>
        </p:nvGrpSpPr>
        <p:grpSpPr>
          <a:xfrm>
            <a:off x="4919472" y="2487168"/>
            <a:ext cx="3566160" cy="384048"/>
            <a:chOff x="0" y="0"/>
            <a:chExt cx="9509760" cy="1024128"/>
          </a:xfrm>
        </p:grpSpPr>
        <p:sp>
          <p:nvSpPr>
            <p:cNvPr id="817" name="Google Shape;817;g3e175bcebe7_10_167"/>
            <p:cNvSpPr/>
            <p:nvPr/>
          </p:nvSpPr>
          <p:spPr>
            <a:xfrm>
              <a:off x="0" y="0"/>
              <a:ext cx="9509760" cy="1024128"/>
            </a:xfrm>
            <a:custGeom>
              <a:rect b="b" l="l" r="r" t="t"/>
              <a:pathLst>
                <a:path extrusionOk="0" h="1024128" w="9509760">
                  <a:moveTo>
                    <a:pt x="0" y="0"/>
                  </a:moveTo>
                  <a:lnTo>
                    <a:pt x="9509760" y="0"/>
                  </a:lnTo>
                  <a:lnTo>
                    <a:pt x="9509760" y="1024128"/>
                  </a:lnTo>
                  <a:lnTo>
                    <a:pt x="0" y="1024128"/>
                  </a:lnTo>
                  <a:close/>
                </a:path>
              </a:pathLst>
            </a:custGeom>
            <a:blipFill rotWithShape="1">
              <a:blip r:embed="rId4">
                <a:alphaModFix amt="0"/>
              </a:blip>
              <a:stretch>
                <a:fillRect b="-130937" l="0" r="0" t="-130937"/>
              </a:stretch>
            </a:blipFill>
            <a:ln>
              <a:noFill/>
            </a:ln>
          </p:spPr>
        </p:sp>
        <p:sp>
          <p:nvSpPr>
            <p:cNvPr id="818" name="Google Shape;818;g3e175bcebe7_10_167"/>
            <p:cNvSpPr txBox="1"/>
            <p:nvPr/>
          </p:nvSpPr>
          <p:spPr>
            <a:xfrm>
              <a:off x="0" y="0"/>
              <a:ext cx="9509760" cy="102412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004D40"/>
                  </a:solidFill>
                  <a:latin typeface="Quattrocento Sans"/>
                  <a:ea typeface="Quattrocento Sans"/>
                  <a:cs typeface="Quattrocento Sans"/>
                  <a:sym typeface="Quattrocento Sans"/>
                </a:rPr>
                <a:t>✔  A patient safety mechanism</a:t>
              </a:r>
              <a:endParaRPr sz="700"/>
            </a:p>
          </p:txBody>
        </p:sp>
      </p:grpSp>
      <p:grpSp>
        <p:nvGrpSpPr>
          <p:cNvPr id="819" name="Google Shape;819;g3e175bcebe7_10_167"/>
          <p:cNvGrpSpPr/>
          <p:nvPr/>
        </p:nvGrpSpPr>
        <p:grpSpPr>
          <a:xfrm>
            <a:off x="4919472" y="2944368"/>
            <a:ext cx="3566160" cy="384048"/>
            <a:chOff x="0" y="0"/>
            <a:chExt cx="9509760" cy="1024128"/>
          </a:xfrm>
        </p:grpSpPr>
        <p:sp>
          <p:nvSpPr>
            <p:cNvPr id="820" name="Google Shape;820;g3e175bcebe7_10_167"/>
            <p:cNvSpPr/>
            <p:nvPr/>
          </p:nvSpPr>
          <p:spPr>
            <a:xfrm>
              <a:off x="0" y="0"/>
              <a:ext cx="9509760" cy="1024128"/>
            </a:xfrm>
            <a:custGeom>
              <a:rect b="b" l="l" r="r" t="t"/>
              <a:pathLst>
                <a:path extrusionOk="0" h="1024128" w="9509760">
                  <a:moveTo>
                    <a:pt x="0" y="0"/>
                  </a:moveTo>
                  <a:lnTo>
                    <a:pt x="9509760" y="0"/>
                  </a:lnTo>
                  <a:lnTo>
                    <a:pt x="9509760" y="1024128"/>
                  </a:lnTo>
                  <a:lnTo>
                    <a:pt x="0" y="1024128"/>
                  </a:lnTo>
                  <a:close/>
                </a:path>
              </a:pathLst>
            </a:custGeom>
            <a:blipFill rotWithShape="1">
              <a:blip r:embed="rId4">
                <a:alphaModFix amt="0"/>
              </a:blip>
              <a:stretch>
                <a:fillRect b="-130937" l="0" r="0" t="-130937"/>
              </a:stretch>
            </a:blipFill>
            <a:ln>
              <a:noFill/>
            </a:ln>
          </p:spPr>
        </p:sp>
        <p:sp>
          <p:nvSpPr>
            <p:cNvPr id="821" name="Google Shape;821;g3e175bcebe7_10_167"/>
            <p:cNvSpPr txBox="1"/>
            <p:nvPr/>
          </p:nvSpPr>
          <p:spPr>
            <a:xfrm>
              <a:off x="0" y="0"/>
              <a:ext cx="9509760" cy="102412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004D40"/>
                  </a:solidFill>
                  <a:latin typeface="Quattrocento Sans"/>
                  <a:ea typeface="Quattrocento Sans"/>
                  <a:cs typeface="Quattrocento Sans"/>
                  <a:sym typeface="Quattrocento Sans"/>
                </a:rPr>
                <a:t>✔  A healthcare quality framework</a:t>
              </a:r>
              <a:endParaRPr sz="700"/>
            </a:p>
          </p:txBody>
        </p:sp>
      </p:grpSp>
      <p:grpSp>
        <p:nvGrpSpPr>
          <p:cNvPr id="822" name="Google Shape;822;g3e175bcebe7_10_167"/>
          <p:cNvGrpSpPr/>
          <p:nvPr/>
        </p:nvGrpSpPr>
        <p:grpSpPr>
          <a:xfrm>
            <a:off x="4919472" y="3401568"/>
            <a:ext cx="3566160" cy="384048"/>
            <a:chOff x="0" y="0"/>
            <a:chExt cx="9509760" cy="1024128"/>
          </a:xfrm>
        </p:grpSpPr>
        <p:sp>
          <p:nvSpPr>
            <p:cNvPr id="823" name="Google Shape;823;g3e175bcebe7_10_167"/>
            <p:cNvSpPr/>
            <p:nvPr/>
          </p:nvSpPr>
          <p:spPr>
            <a:xfrm>
              <a:off x="0" y="0"/>
              <a:ext cx="9509760" cy="1024128"/>
            </a:xfrm>
            <a:custGeom>
              <a:rect b="b" l="l" r="r" t="t"/>
              <a:pathLst>
                <a:path extrusionOk="0" h="1024128" w="9509760">
                  <a:moveTo>
                    <a:pt x="0" y="0"/>
                  </a:moveTo>
                  <a:lnTo>
                    <a:pt x="9509760" y="0"/>
                  </a:lnTo>
                  <a:lnTo>
                    <a:pt x="9509760" y="1024128"/>
                  </a:lnTo>
                  <a:lnTo>
                    <a:pt x="0" y="1024128"/>
                  </a:lnTo>
                  <a:close/>
                </a:path>
              </a:pathLst>
            </a:custGeom>
            <a:blipFill rotWithShape="1">
              <a:blip r:embed="rId4">
                <a:alphaModFix amt="0"/>
              </a:blip>
              <a:stretch>
                <a:fillRect b="-130937" l="0" r="0" t="-130937"/>
              </a:stretch>
            </a:blipFill>
            <a:ln>
              <a:noFill/>
            </a:ln>
          </p:spPr>
        </p:sp>
        <p:sp>
          <p:nvSpPr>
            <p:cNvPr id="824" name="Google Shape;824;g3e175bcebe7_10_167"/>
            <p:cNvSpPr txBox="1"/>
            <p:nvPr/>
          </p:nvSpPr>
          <p:spPr>
            <a:xfrm>
              <a:off x="0" y="0"/>
              <a:ext cx="9509760" cy="102412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004D40"/>
                  </a:solidFill>
                  <a:latin typeface="Quattrocento Sans"/>
                  <a:ea typeface="Quattrocento Sans"/>
                  <a:cs typeface="Quattrocento Sans"/>
                  <a:sym typeface="Quattrocento Sans"/>
                </a:rPr>
                <a:t>✔  A competency-accountability match</a:t>
              </a:r>
              <a:endParaRPr sz="700"/>
            </a:p>
          </p:txBody>
        </p:sp>
      </p:grpSp>
      <p:sp>
        <p:nvSpPr>
          <p:cNvPr id="825" name="Google Shape;825;g3e175bcebe7_10_167"/>
          <p:cNvSpPr/>
          <p:nvPr/>
        </p:nvSpPr>
        <p:spPr>
          <a:xfrm>
            <a:off x="457200" y="4336199"/>
            <a:ext cx="8229600" cy="380247"/>
          </a:xfrm>
          <a:custGeom>
            <a:rect b="b" l="l" r="r" t="t"/>
            <a:pathLst>
              <a:path extrusionOk="0" h="1013992" w="21945600">
                <a:moveTo>
                  <a:pt x="0" y="0"/>
                </a:moveTo>
                <a:lnTo>
                  <a:pt x="21945600" y="0"/>
                </a:lnTo>
                <a:lnTo>
                  <a:pt x="21945600" y="1013992"/>
                </a:lnTo>
                <a:lnTo>
                  <a:pt x="0" y="1013992"/>
                </a:lnTo>
                <a:close/>
              </a:path>
            </a:pathLst>
          </a:custGeom>
          <a:solidFill>
            <a:srgbClr val="3E4095"/>
          </a:solidFill>
          <a:ln>
            <a:noFill/>
          </a:ln>
        </p:spPr>
      </p:sp>
      <p:grpSp>
        <p:nvGrpSpPr>
          <p:cNvPr id="826" name="Google Shape;826;g3e175bcebe7_10_167"/>
          <p:cNvGrpSpPr/>
          <p:nvPr/>
        </p:nvGrpSpPr>
        <p:grpSpPr>
          <a:xfrm>
            <a:off x="457200" y="4418494"/>
            <a:ext cx="8229600" cy="230829"/>
            <a:chOff x="0" y="0"/>
            <a:chExt cx="21945600" cy="615545"/>
          </a:xfrm>
        </p:grpSpPr>
        <p:sp>
          <p:nvSpPr>
            <p:cNvPr id="827" name="Google Shape;827;g3e175bcebe7_10_167"/>
            <p:cNvSpPr/>
            <p:nvPr/>
          </p:nvSpPr>
          <p:spPr>
            <a:xfrm>
              <a:off x="0" y="0"/>
              <a:ext cx="21945600" cy="615545"/>
            </a:xfrm>
            <a:custGeom>
              <a:rect b="b" l="l" r="r" t="t"/>
              <a:pathLst>
                <a:path extrusionOk="0" h="615545" w="21945600">
                  <a:moveTo>
                    <a:pt x="0" y="0"/>
                  </a:moveTo>
                  <a:lnTo>
                    <a:pt x="21945600" y="0"/>
                  </a:lnTo>
                  <a:lnTo>
                    <a:pt x="21945600" y="615545"/>
                  </a:lnTo>
                  <a:lnTo>
                    <a:pt x="0" y="615545"/>
                  </a:lnTo>
                  <a:close/>
                </a:path>
              </a:pathLst>
            </a:custGeom>
            <a:blipFill rotWithShape="1">
              <a:blip r:embed="rId4">
                <a:alphaModFix amt="0"/>
              </a:blip>
              <a:stretch>
                <a:fillRect b="-634348" l="0" r="0" t="-655120"/>
              </a:stretch>
            </a:blipFill>
            <a:ln>
              <a:noFill/>
            </a:ln>
          </p:spPr>
        </p:sp>
        <p:sp>
          <p:nvSpPr>
            <p:cNvPr id="828" name="Google Shape;828;g3e175bcebe7_10_167"/>
            <p:cNvSpPr txBox="1"/>
            <p:nvPr/>
          </p:nvSpPr>
          <p:spPr>
            <a:xfrm>
              <a:off x="0" y="0"/>
              <a:ext cx="21945600" cy="615545"/>
            </a:xfrm>
            <a:prstGeom prst="rect">
              <a:avLst/>
            </a:prstGeom>
            <a:noFill/>
            <a:ln>
              <a:noFill/>
            </a:ln>
          </p:spPr>
          <p:txBody>
            <a:bodyPr anchorCtr="0" anchor="ctr" bIns="0" lIns="0" spcFirstLastPara="1" rIns="0" wrap="square" tIns="0">
              <a:noAutofit/>
            </a:bodyPr>
            <a:lstStyle/>
            <a:p>
              <a:pPr indent="0" lvl="0" marL="0" marR="0" rtl="0" algn="ctr">
                <a:lnSpc>
                  <a:spcPct val="120010"/>
                </a:lnSpc>
                <a:spcBef>
                  <a:spcPts val="0"/>
                </a:spcBef>
                <a:spcAft>
                  <a:spcPts val="0"/>
                </a:spcAft>
                <a:buNone/>
              </a:pPr>
              <a:r>
                <a:rPr b="1" i="1" lang="en" sz="900" u="none" cap="none" strike="noStrike">
                  <a:solidFill>
                    <a:srgbClr val="FFFFFF"/>
                  </a:solidFill>
                  <a:latin typeface="Quattrocento Sans"/>
                  <a:ea typeface="Quattrocento Sans"/>
                  <a:cs typeface="Quattrocento Sans"/>
                  <a:sym typeface="Quattrocento Sans"/>
                </a:rPr>
                <a:t>"Collaboration without clarity creates risk. Collaboration with clarity strengthens healthcare systems."</a:t>
              </a:r>
              <a:endParaRPr sz="700"/>
            </a:p>
          </p:txBody>
        </p:sp>
      </p:grpSp>
      <p:sp>
        <p:nvSpPr>
          <p:cNvPr id="829" name="Google Shape;829;g3e175bcebe7_10_167"/>
          <p:cNvSpPr/>
          <p:nvPr/>
        </p:nvSpPr>
        <p:spPr>
          <a:xfrm>
            <a:off x="0" y="4800600"/>
            <a:ext cx="9144000" cy="342900"/>
          </a:xfrm>
          <a:custGeom>
            <a:rect b="b" l="l" r="r" t="t"/>
            <a:pathLst>
              <a:path extrusionOk="0" h="914400" w="24384000">
                <a:moveTo>
                  <a:pt x="0" y="0"/>
                </a:moveTo>
                <a:lnTo>
                  <a:pt x="24384000" y="0"/>
                </a:lnTo>
                <a:lnTo>
                  <a:pt x="24384000" y="914400"/>
                </a:lnTo>
                <a:lnTo>
                  <a:pt x="0" y="914400"/>
                </a:lnTo>
                <a:close/>
              </a:path>
            </a:pathLst>
          </a:custGeom>
          <a:solidFill>
            <a:srgbClr val="3E4095"/>
          </a:solidFill>
          <a:ln>
            <a:noFill/>
          </a:ln>
        </p:spPr>
      </p:sp>
      <p:grpSp>
        <p:nvGrpSpPr>
          <p:cNvPr id="830" name="Google Shape;830;g3e175bcebe7_10_167"/>
          <p:cNvGrpSpPr/>
          <p:nvPr/>
        </p:nvGrpSpPr>
        <p:grpSpPr>
          <a:xfrm>
            <a:off x="274320" y="4809744"/>
            <a:ext cx="4297680" cy="320040"/>
            <a:chOff x="0" y="0"/>
            <a:chExt cx="11460480" cy="853440"/>
          </a:xfrm>
        </p:grpSpPr>
        <p:sp>
          <p:nvSpPr>
            <p:cNvPr id="831" name="Google Shape;831;g3e175bcebe7_10_167"/>
            <p:cNvSpPr/>
            <p:nvPr/>
          </p:nvSpPr>
          <p:spPr>
            <a:xfrm>
              <a:off x="0" y="0"/>
              <a:ext cx="11460480" cy="853440"/>
            </a:xfrm>
            <a:custGeom>
              <a:rect b="b" l="l" r="r" t="t"/>
              <a:pathLst>
                <a:path extrusionOk="0" h="853440" w="11460480">
                  <a:moveTo>
                    <a:pt x="0" y="0"/>
                  </a:moveTo>
                  <a:lnTo>
                    <a:pt x="11460480" y="0"/>
                  </a:lnTo>
                  <a:lnTo>
                    <a:pt x="11460480" y="853440"/>
                  </a:lnTo>
                  <a:lnTo>
                    <a:pt x="0" y="853440"/>
                  </a:lnTo>
                  <a:close/>
                </a:path>
              </a:pathLst>
            </a:custGeom>
            <a:solidFill>
              <a:srgbClr val="FFFFFF">
                <a:alpha val="0"/>
              </a:srgbClr>
            </a:solidFill>
            <a:ln>
              <a:noFill/>
            </a:ln>
          </p:spPr>
        </p:sp>
        <p:sp>
          <p:nvSpPr>
            <p:cNvPr id="832" name="Google Shape;832;g3e175bcebe7_10_167"/>
            <p:cNvSpPr txBox="1"/>
            <p:nvPr/>
          </p:nvSpPr>
          <p:spPr>
            <a:xfrm>
              <a:off x="0" y="0"/>
              <a:ext cx="11460480" cy="85344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800" u="none" cap="none" strike="noStrike">
                  <a:solidFill>
                    <a:srgbClr val="FFFFFF"/>
                  </a:solidFill>
                  <a:latin typeface="Quattrocento Sans"/>
                  <a:ea typeface="Quattrocento Sans"/>
                  <a:cs typeface="Quattrocento Sans"/>
                  <a:sym typeface="Quattrocento Sans"/>
                </a:rPr>
                <a:t>Dr. Wairimu Njuki Mbogo  |  President, PSK  |  ECSA MDT Webinar · 13 May 2026</a:t>
              </a:r>
              <a:endParaRPr sz="700"/>
            </a:p>
          </p:txBody>
        </p:sp>
      </p:grpSp>
      <p:grpSp>
        <p:nvGrpSpPr>
          <p:cNvPr id="833" name="Google Shape;833;g3e175bcebe7_10_167"/>
          <p:cNvGrpSpPr/>
          <p:nvPr/>
        </p:nvGrpSpPr>
        <p:grpSpPr>
          <a:xfrm>
            <a:off x="5845275" y="4809744"/>
            <a:ext cx="3115845" cy="320040"/>
            <a:chOff x="0" y="0"/>
            <a:chExt cx="8308921" cy="853440"/>
          </a:xfrm>
        </p:grpSpPr>
        <p:sp>
          <p:nvSpPr>
            <p:cNvPr id="834" name="Google Shape;834;g3e175bcebe7_10_167"/>
            <p:cNvSpPr/>
            <p:nvPr/>
          </p:nvSpPr>
          <p:spPr>
            <a:xfrm>
              <a:off x="0" y="0"/>
              <a:ext cx="8308921" cy="853440"/>
            </a:xfrm>
            <a:custGeom>
              <a:rect b="b" l="l" r="r" t="t"/>
              <a:pathLst>
                <a:path extrusionOk="0" h="853440" w="8308921">
                  <a:moveTo>
                    <a:pt x="0" y="0"/>
                  </a:moveTo>
                  <a:lnTo>
                    <a:pt x="8308921" y="0"/>
                  </a:lnTo>
                  <a:lnTo>
                    <a:pt x="8308921" y="853440"/>
                  </a:lnTo>
                  <a:lnTo>
                    <a:pt x="0" y="853440"/>
                  </a:lnTo>
                  <a:close/>
                </a:path>
              </a:pathLst>
            </a:custGeom>
            <a:blipFill rotWithShape="1">
              <a:blip r:embed="rId4">
                <a:alphaModFix amt="0"/>
              </a:blip>
              <a:stretch>
                <a:fillRect b="-100313" l="0" r="20763" t="-100313"/>
              </a:stretch>
            </a:blipFill>
            <a:ln>
              <a:noFill/>
            </a:ln>
          </p:spPr>
        </p:sp>
        <p:sp>
          <p:nvSpPr>
            <p:cNvPr id="835" name="Google Shape;835;g3e175bcebe7_10_167"/>
            <p:cNvSpPr txBox="1"/>
            <p:nvPr/>
          </p:nvSpPr>
          <p:spPr>
            <a:xfrm>
              <a:off x="0" y="0"/>
              <a:ext cx="8308921" cy="853440"/>
            </a:xfrm>
            <a:prstGeom prst="rect">
              <a:avLst/>
            </a:prstGeom>
            <a:noFill/>
            <a:ln>
              <a:noFill/>
            </a:ln>
          </p:spPr>
          <p:txBody>
            <a:bodyPr anchorCtr="0" anchor="ctr" bIns="0" lIns="0" spcFirstLastPara="1" rIns="0" wrap="square" tIns="0">
              <a:noAutofit/>
            </a:bodyPr>
            <a:lstStyle/>
            <a:p>
              <a:pPr indent="0" lvl="0" marL="0" marR="0" rtl="0" algn="r">
                <a:lnSpc>
                  <a:spcPct val="120000"/>
                </a:lnSpc>
                <a:spcBef>
                  <a:spcPts val="0"/>
                </a:spcBef>
                <a:spcAft>
                  <a:spcPts val="0"/>
                </a:spcAft>
                <a:buNone/>
              </a:pPr>
              <a:r>
                <a:rPr b="1" i="0" lang="en" sz="800" u="none" cap="none" strike="noStrike">
                  <a:solidFill>
                    <a:srgbClr val="E8F5F3"/>
                  </a:solidFill>
                  <a:latin typeface="Quattrocento Sans"/>
                  <a:ea typeface="Quattrocento Sans"/>
                  <a:cs typeface="Quattrocento Sans"/>
                  <a:sym typeface="Quattrocento Sans"/>
                </a:rPr>
                <a:t>PSK · EPIC: Education · Policy · Innovation · Collaboration</a:t>
              </a:r>
              <a:endParaRPr sz="700"/>
            </a:p>
          </p:txBody>
        </p:sp>
      </p:grpSp>
      <p:grpSp>
        <p:nvGrpSpPr>
          <p:cNvPr id="836" name="Google Shape;836;g3e175bcebe7_10_167"/>
          <p:cNvGrpSpPr/>
          <p:nvPr/>
        </p:nvGrpSpPr>
        <p:grpSpPr>
          <a:xfrm>
            <a:off x="7847584" y="256032"/>
            <a:ext cx="839216" cy="373256"/>
            <a:chOff x="0" y="0"/>
            <a:chExt cx="2237910" cy="995348"/>
          </a:xfrm>
        </p:grpSpPr>
        <p:cxnSp>
          <p:nvCxnSpPr>
            <p:cNvPr id="837" name="Google Shape;837;g3e175bcebe7_10_167"/>
            <p:cNvCxnSpPr/>
            <p:nvPr/>
          </p:nvCxnSpPr>
          <p:spPr>
            <a:xfrm>
              <a:off x="1033100" y="0"/>
              <a:ext cx="0" cy="995348"/>
            </a:xfrm>
            <a:prstGeom prst="straightConnector1">
              <a:avLst/>
            </a:prstGeom>
            <a:noFill/>
            <a:ln cap="flat" cmpd="sng" w="25400">
              <a:solidFill>
                <a:srgbClr val="000000"/>
              </a:solidFill>
              <a:prstDash val="dot"/>
              <a:round/>
              <a:headEnd len="sm" w="sm" type="none"/>
              <a:tailEnd len="sm" w="sm" type="none"/>
            </a:ln>
          </p:spPr>
        </p:cxnSp>
        <p:sp>
          <p:nvSpPr>
            <p:cNvPr id="838" name="Google Shape;838;g3e175bcebe7_10_167"/>
            <p:cNvSpPr/>
            <p:nvPr/>
          </p:nvSpPr>
          <p:spPr>
            <a:xfrm>
              <a:off x="0" y="23056"/>
              <a:ext cx="910637" cy="972292"/>
            </a:xfrm>
            <a:custGeom>
              <a:rect b="b" l="l" r="r" t="t"/>
              <a:pathLst>
                <a:path extrusionOk="0" h="972292" w="910637">
                  <a:moveTo>
                    <a:pt x="0" y="0"/>
                  </a:moveTo>
                  <a:lnTo>
                    <a:pt x="910637" y="0"/>
                  </a:lnTo>
                  <a:lnTo>
                    <a:pt x="910637" y="972292"/>
                  </a:lnTo>
                  <a:lnTo>
                    <a:pt x="0" y="972292"/>
                  </a:lnTo>
                  <a:lnTo>
                    <a:pt x="0" y="0"/>
                  </a:lnTo>
                  <a:close/>
                </a:path>
              </a:pathLst>
            </a:custGeom>
            <a:blipFill rotWithShape="1">
              <a:blip r:embed="rId5">
                <a:alphaModFix/>
              </a:blip>
              <a:stretch>
                <a:fillRect b="0" l="-13958" r="-9475" t="0"/>
              </a:stretch>
            </a:blipFill>
            <a:ln>
              <a:noFill/>
            </a:ln>
          </p:spPr>
        </p:sp>
        <p:sp>
          <p:nvSpPr>
            <p:cNvPr id="839" name="Google Shape;839;g3e175bcebe7_10_167"/>
            <p:cNvSpPr/>
            <p:nvPr/>
          </p:nvSpPr>
          <p:spPr>
            <a:xfrm>
              <a:off x="1072945" y="0"/>
              <a:ext cx="1164965" cy="995348"/>
            </a:xfrm>
            <a:custGeom>
              <a:rect b="b" l="l" r="r" t="t"/>
              <a:pathLst>
                <a:path extrusionOk="0" h="995348" w="1164965">
                  <a:moveTo>
                    <a:pt x="0" y="0"/>
                  </a:moveTo>
                  <a:lnTo>
                    <a:pt x="1164965" y="0"/>
                  </a:lnTo>
                  <a:lnTo>
                    <a:pt x="1164965" y="995348"/>
                  </a:lnTo>
                  <a:lnTo>
                    <a:pt x="0" y="995348"/>
                  </a:lnTo>
                  <a:lnTo>
                    <a:pt x="0" y="0"/>
                  </a:lnTo>
                  <a:close/>
                </a:path>
              </a:pathLst>
            </a:custGeom>
            <a:blipFill rotWithShape="1">
              <a:blip r:embed="rId6">
                <a:alphaModFix/>
              </a:blip>
              <a:stretch>
                <a:fillRect b="0" l="-637740" r="-85373" t="-70999"/>
              </a:stretch>
            </a:blipFill>
            <a:ln>
              <a:noFill/>
            </a:ln>
          </p:spPr>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g3e175bcebe7_10_229"/>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809" l="0" r="0" t="-9809"/>
            </a:stretch>
          </a:blipFill>
          <a:ln>
            <a:noFill/>
          </a:ln>
        </p:spPr>
      </p:sp>
      <p:grpSp>
        <p:nvGrpSpPr>
          <p:cNvPr id="849" name="Google Shape;849;g3e175bcebe7_10_229"/>
          <p:cNvGrpSpPr/>
          <p:nvPr/>
        </p:nvGrpSpPr>
        <p:grpSpPr>
          <a:xfrm>
            <a:off x="457200" y="256032"/>
            <a:ext cx="8229600" cy="256032"/>
            <a:chOff x="0" y="0"/>
            <a:chExt cx="21945600" cy="682752"/>
          </a:xfrm>
        </p:grpSpPr>
        <p:sp>
          <p:nvSpPr>
            <p:cNvPr id="850" name="Google Shape;850;g3e175bcebe7_10_229"/>
            <p:cNvSpPr/>
            <p:nvPr/>
          </p:nvSpPr>
          <p:spPr>
            <a:xfrm>
              <a:off x="0" y="0"/>
              <a:ext cx="21945600" cy="682752"/>
            </a:xfrm>
            <a:custGeom>
              <a:rect b="b" l="l" r="r" t="t"/>
              <a:pathLst>
                <a:path extrusionOk="0" h="682752" w="21945600">
                  <a:moveTo>
                    <a:pt x="0" y="0"/>
                  </a:moveTo>
                  <a:lnTo>
                    <a:pt x="21945600" y="0"/>
                  </a:lnTo>
                  <a:lnTo>
                    <a:pt x="21945600" y="682752"/>
                  </a:lnTo>
                  <a:lnTo>
                    <a:pt x="0" y="682752"/>
                  </a:lnTo>
                  <a:close/>
                </a:path>
              </a:pathLst>
            </a:custGeom>
            <a:blipFill rotWithShape="1">
              <a:blip r:embed="rId4">
                <a:alphaModFix amt="0"/>
              </a:blip>
              <a:stretch>
                <a:fillRect b="-576253" l="0" r="0" t="-576253"/>
              </a:stretch>
            </a:blipFill>
            <a:ln>
              <a:noFill/>
            </a:ln>
          </p:spPr>
        </p:sp>
        <p:sp>
          <p:nvSpPr>
            <p:cNvPr id="851" name="Google Shape;851;g3e175bcebe7_10_229"/>
            <p:cNvSpPr txBox="1"/>
            <p:nvPr/>
          </p:nvSpPr>
          <p:spPr>
            <a:xfrm>
              <a:off x="0" y="0"/>
              <a:ext cx="21945600" cy="682752"/>
            </a:xfrm>
            <a:prstGeom prst="rect">
              <a:avLst/>
            </a:prstGeom>
            <a:noFill/>
            <a:ln>
              <a:noFill/>
            </a:ln>
          </p:spPr>
          <p:txBody>
            <a:bodyPr anchorCtr="0" anchor="ctr" bIns="0" lIns="0" spcFirstLastPara="1" rIns="0" wrap="square" tIns="0">
              <a:noAutofit/>
            </a:bodyPr>
            <a:lstStyle/>
            <a:p>
              <a:pPr indent="0" lvl="0" marL="0" marR="0" rtl="0" algn="l">
                <a:lnSpc>
                  <a:spcPct val="119941"/>
                </a:lnSpc>
                <a:spcBef>
                  <a:spcPts val="0"/>
                </a:spcBef>
                <a:spcAft>
                  <a:spcPts val="0"/>
                </a:spcAft>
                <a:buNone/>
              </a:pPr>
              <a:r>
                <a:rPr b="1" i="0" lang="en" sz="900" u="none" cap="none" strike="noStrike">
                  <a:solidFill>
                    <a:srgbClr val="14A655"/>
                  </a:solidFill>
                  <a:latin typeface="Quattrocento Sans"/>
                  <a:ea typeface="Quattrocento Sans"/>
                  <a:cs typeface="Quattrocento Sans"/>
                  <a:sym typeface="Quattrocento Sans"/>
                </a:rPr>
                <a:t>KENYA CASE STUDY</a:t>
              </a:r>
              <a:endParaRPr sz="700"/>
            </a:p>
          </p:txBody>
        </p:sp>
      </p:grpSp>
      <p:grpSp>
        <p:nvGrpSpPr>
          <p:cNvPr id="852" name="Google Shape;852;g3e175bcebe7_10_229"/>
          <p:cNvGrpSpPr/>
          <p:nvPr/>
        </p:nvGrpSpPr>
        <p:grpSpPr>
          <a:xfrm>
            <a:off x="457200" y="566928"/>
            <a:ext cx="8229600" cy="713232"/>
            <a:chOff x="0" y="0"/>
            <a:chExt cx="21945600" cy="1901952"/>
          </a:xfrm>
        </p:grpSpPr>
        <p:sp>
          <p:nvSpPr>
            <p:cNvPr id="853" name="Google Shape;853;g3e175bcebe7_10_229"/>
            <p:cNvSpPr/>
            <p:nvPr/>
          </p:nvSpPr>
          <p:spPr>
            <a:xfrm>
              <a:off x="0" y="0"/>
              <a:ext cx="21945600" cy="1901952"/>
            </a:xfrm>
            <a:custGeom>
              <a:rect b="b" l="l" r="r" t="t"/>
              <a:pathLst>
                <a:path extrusionOk="0" h="1901952" w="21945600">
                  <a:moveTo>
                    <a:pt x="0" y="0"/>
                  </a:moveTo>
                  <a:lnTo>
                    <a:pt x="21945600" y="0"/>
                  </a:lnTo>
                  <a:lnTo>
                    <a:pt x="21945600" y="1901952"/>
                  </a:lnTo>
                  <a:lnTo>
                    <a:pt x="0" y="1901952"/>
                  </a:lnTo>
                  <a:close/>
                </a:path>
              </a:pathLst>
            </a:custGeom>
            <a:blipFill rotWithShape="1">
              <a:blip r:embed="rId4">
                <a:alphaModFix amt="0"/>
              </a:blip>
              <a:stretch>
                <a:fillRect b="-174820" l="0" r="0" t="-174820"/>
              </a:stretch>
            </a:blipFill>
            <a:ln>
              <a:noFill/>
            </a:ln>
          </p:spPr>
        </p:sp>
        <p:sp>
          <p:nvSpPr>
            <p:cNvPr id="854" name="Google Shape;854;g3e175bcebe7_10_229"/>
            <p:cNvSpPr txBox="1"/>
            <p:nvPr/>
          </p:nvSpPr>
          <p:spPr>
            <a:xfrm>
              <a:off x="0" y="9525"/>
              <a:ext cx="21945600" cy="1892427"/>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2600" u="none" cap="none" strike="noStrike">
                  <a:solidFill>
                    <a:srgbClr val="3E4095"/>
                  </a:solidFill>
                  <a:latin typeface="Quattrocento Sans"/>
                  <a:ea typeface="Quattrocento Sans"/>
                  <a:cs typeface="Quattrocento Sans"/>
                  <a:sym typeface="Quattrocento Sans"/>
                </a:rPr>
                <a:t>Kenya's Reform Agenda: Five Pillars of Change</a:t>
              </a:r>
              <a:endParaRPr sz="700"/>
            </a:p>
          </p:txBody>
        </p:sp>
      </p:grpSp>
      <p:sp>
        <p:nvSpPr>
          <p:cNvPr id="855" name="Google Shape;855;g3e175bcebe7_10_229"/>
          <p:cNvSpPr/>
          <p:nvPr/>
        </p:nvSpPr>
        <p:spPr>
          <a:xfrm>
            <a:off x="457200" y="1353312"/>
            <a:ext cx="1280160" cy="50292"/>
          </a:xfrm>
          <a:custGeom>
            <a:rect b="b" l="l" r="r" t="t"/>
            <a:pathLst>
              <a:path extrusionOk="0" h="134112" w="3413760">
                <a:moveTo>
                  <a:pt x="0" y="0"/>
                </a:moveTo>
                <a:lnTo>
                  <a:pt x="3413760" y="0"/>
                </a:lnTo>
                <a:lnTo>
                  <a:pt x="3413760" y="134112"/>
                </a:lnTo>
                <a:lnTo>
                  <a:pt x="0" y="134112"/>
                </a:lnTo>
                <a:close/>
              </a:path>
            </a:pathLst>
          </a:custGeom>
          <a:solidFill>
            <a:srgbClr val="3E4095"/>
          </a:solidFill>
          <a:ln>
            <a:noFill/>
          </a:ln>
        </p:spPr>
      </p:sp>
      <p:sp>
        <p:nvSpPr>
          <p:cNvPr id="856" name="Google Shape;856;g3e175bcebe7_10_229"/>
          <p:cNvSpPr/>
          <p:nvPr/>
        </p:nvSpPr>
        <p:spPr>
          <a:xfrm>
            <a:off x="457200" y="1508760"/>
            <a:ext cx="384048" cy="502920"/>
          </a:xfrm>
          <a:custGeom>
            <a:rect b="b" l="l" r="r" t="t"/>
            <a:pathLst>
              <a:path extrusionOk="0" h="1341120" w="1024128">
                <a:moveTo>
                  <a:pt x="0" y="0"/>
                </a:moveTo>
                <a:lnTo>
                  <a:pt x="1024128" y="0"/>
                </a:lnTo>
                <a:lnTo>
                  <a:pt x="1024128" y="1341120"/>
                </a:lnTo>
                <a:lnTo>
                  <a:pt x="0" y="1341120"/>
                </a:lnTo>
                <a:close/>
              </a:path>
            </a:pathLst>
          </a:custGeom>
          <a:solidFill>
            <a:srgbClr val="3E4095"/>
          </a:solidFill>
          <a:ln>
            <a:noFill/>
          </a:ln>
        </p:spPr>
      </p:sp>
      <p:grpSp>
        <p:nvGrpSpPr>
          <p:cNvPr id="857" name="Google Shape;857;g3e175bcebe7_10_229"/>
          <p:cNvGrpSpPr/>
          <p:nvPr/>
        </p:nvGrpSpPr>
        <p:grpSpPr>
          <a:xfrm>
            <a:off x="457200" y="1508760"/>
            <a:ext cx="384048" cy="502920"/>
            <a:chOff x="0" y="0"/>
            <a:chExt cx="1024128" cy="1341120"/>
          </a:xfrm>
        </p:grpSpPr>
        <p:sp>
          <p:nvSpPr>
            <p:cNvPr id="858" name="Google Shape;858;g3e175bcebe7_10_229"/>
            <p:cNvSpPr/>
            <p:nvPr/>
          </p:nvSpPr>
          <p:spPr>
            <a:xfrm>
              <a:off x="0" y="0"/>
              <a:ext cx="1024128" cy="1341120"/>
            </a:xfrm>
            <a:custGeom>
              <a:rect b="b" l="l" r="r" t="t"/>
              <a:pathLst>
                <a:path extrusionOk="0" h="1341120" w="1024128">
                  <a:moveTo>
                    <a:pt x="0" y="0"/>
                  </a:moveTo>
                  <a:lnTo>
                    <a:pt x="1024128" y="0"/>
                  </a:lnTo>
                  <a:lnTo>
                    <a:pt x="1024128" y="1341120"/>
                  </a:lnTo>
                  <a:lnTo>
                    <a:pt x="0" y="1341120"/>
                  </a:lnTo>
                  <a:close/>
                </a:path>
              </a:pathLst>
            </a:custGeom>
            <a:blipFill rotWithShape="1">
              <a:blip r:embed="rId4">
                <a:alphaModFix amt="0"/>
              </a:blip>
              <a:stretch>
                <a:fillRect b="0" l="-118011" r="-118011" t="0"/>
              </a:stretch>
            </a:blipFill>
            <a:ln>
              <a:noFill/>
            </a:ln>
          </p:spPr>
        </p:sp>
        <p:sp>
          <p:nvSpPr>
            <p:cNvPr id="859" name="Google Shape;859;g3e175bcebe7_10_229"/>
            <p:cNvSpPr txBox="1"/>
            <p:nvPr/>
          </p:nvSpPr>
          <p:spPr>
            <a:xfrm>
              <a:off x="0" y="9525"/>
              <a:ext cx="1024128" cy="1331595"/>
            </a:xfrm>
            <a:prstGeom prst="rect">
              <a:avLst/>
            </a:prstGeom>
            <a:noFill/>
            <a:ln>
              <a:noFill/>
            </a:ln>
          </p:spPr>
          <p:txBody>
            <a:bodyPr anchorCtr="0" anchor="ctr" bIns="0" lIns="0" spcFirstLastPara="1" rIns="0" wrap="square" tIns="0">
              <a:noAutofit/>
            </a:bodyPr>
            <a:lstStyle/>
            <a:p>
              <a:pPr indent="0" lvl="0" marL="0" marR="0" rtl="0" algn="ctr">
                <a:lnSpc>
                  <a:spcPct val="120007"/>
                </a:lnSpc>
                <a:spcBef>
                  <a:spcPts val="0"/>
                </a:spcBef>
                <a:spcAft>
                  <a:spcPts val="0"/>
                </a:spcAft>
                <a:buNone/>
              </a:pPr>
              <a:r>
                <a:rPr b="1" i="0" lang="en" sz="1400" u="none" cap="none" strike="noStrike">
                  <a:solidFill>
                    <a:srgbClr val="FFFFFF"/>
                  </a:solidFill>
                  <a:latin typeface="Quattrocento Sans"/>
                  <a:ea typeface="Quattrocento Sans"/>
                  <a:cs typeface="Quattrocento Sans"/>
                  <a:sym typeface="Quattrocento Sans"/>
                </a:rPr>
                <a:t>1</a:t>
              </a:r>
              <a:endParaRPr sz="700"/>
            </a:p>
          </p:txBody>
        </p:sp>
      </p:grpSp>
      <p:sp>
        <p:nvSpPr>
          <p:cNvPr id="860" name="Google Shape;860;g3e175bcebe7_10_229"/>
          <p:cNvSpPr/>
          <p:nvPr/>
        </p:nvSpPr>
        <p:spPr>
          <a:xfrm>
            <a:off x="911224" y="1505584"/>
            <a:ext cx="7778734" cy="509254"/>
          </a:xfrm>
          <a:custGeom>
            <a:rect b="b" l="l" r="r" t="t"/>
            <a:pathLst>
              <a:path extrusionOk="0" h="1358011" w="20743290">
                <a:moveTo>
                  <a:pt x="0" y="0"/>
                </a:moveTo>
                <a:lnTo>
                  <a:pt x="20743290" y="0"/>
                </a:lnTo>
                <a:lnTo>
                  <a:pt x="20743290" y="1358011"/>
                </a:lnTo>
                <a:lnTo>
                  <a:pt x="0" y="1358011"/>
                </a:lnTo>
                <a:close/>
              </a:path>
            </a:pathLst>
          </a:custGeom>
          <a:solidFill>
            <a:srgbClr val="FFFFFF"/>
          </a:solidFill>
          <a:ln cap="sq" cmpd="sng" w="12700">
            <a:solidFill>
              <a:srgbClr val="E2E8F0"/>
            </a:solidFill>
            <a:prstDash val="solid"/>
            <a:miter lim="8000"/>
            <a:headEnd len="sm" w="sm" type="none"/>
            <a:tailEnd len="sm" w="sm" type="none"/>
          </a:ln>
        </p:spPr>
      </p:sp>
      <p:grpSp>
        <p:nvGrpSpPr>
          <p:cNvPr id="861" name="Google Shape;861;g3e175bcebe7_10_229"/>
          <p:cNvGrpSpPr/>
          <p:nvPr/>
        </p:nvGrpSpPr>
        <p:grpSpPr>
          <a:xfrm>
            <a:off x="1005840" y="1563624"/>
            <a:ext cx="2194560" cy="240221"/>
            <a:chOff x="0" y="0"/>
            <a:chExt cx="5852160" cy="640589"/>
          </a:xfrm>
        </p:grpSpPr>
        <p:sp>
          <p:nvSpPr>
            <p:cNvPr id="862" name="Google Shape;862;g3e175bcebe7_10_229"/>
            <p:cNvSpPr/>
            <p:nvPr/>
          </p:nvSpPr>
          <p:spPr>
            <a:xfrm>
              <a:off x="0" y="0"/>
              <a:ext cx="5852160" cy="640589"/>
            </a:xfrm>
            <a:custGeom>
              <a:rect b="b" l="l" r="r" t="t"/>
              <a:pathLst>
                <a:path extrusionOk="0" h="640589" w="5852160">
                  <a:moveTo>
                    <a:pt x="0" y="0"/>
                  </a:moveTo>
                  <a:lnTo>
                    <a:pt x="5852160" y="0"/>
                  </a:lnTo>
                  <a:lnTo>
                    <a:pt x="5852160" y="640589"/>
                  </a:lnTo>
                  <a:lnTo>
                    <a:pt x="0" y="640589"/>
                  </a:lnTo>
                  <a:close/>
                </a:path>
              </a:pathLst>
            </a:custGeom>
            <a:blipFill rotWithShape="1">
              <a:blip r:embed="rId4">
                <a:alphaModFix amt="0"/>
              </a:blip>
              <a:stretch>
                <a:fillRect b="-125587" l="0" r="0" t="-130425"/>
              </a:stretch>
            </a:blipFill>
            <a:ln>
              <a:noFill/>
            </a:ln>
          </p:spPr>
        </p:sp>
        <p:sp>
          <p:nvSpPr>
            <p:cNvPr id="863" name="Google Shape;863;g3e175bcebe7_10_229"/>
            <p:cNvSpPr txBox="1"/>
            <p:nvPr/>
          </p:nvSpPr>
          <p:spPr>
            <a:xfrm>
              <a:off x="0" y="0"/>
              <a:ext cx="5852160" cy="640589"/>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3E4095"/>
                  </a:solidFill>
                  <a:latin typeface="Quattrocento Sans"/>
                  <a:ea typeface="Quattrocento Sans"/>
                  <a:cs typeface="Quattrocento Sans"/>
                  <a:sym typeface="Quattrocento Sans"/>
                </a:rPr>
                <a:t>HCP Policy 2026</a:t>
              </a:r>
              <a:endParaRPr sz="700"/>
            </a:p>
          </p:txBody>
        </p:sp>
      </p:grpSp>
      <p:grpSp>
        <p:nvGrpSpPr>
          <p:cNvPr id="864" name="Google Shape;864;g3e175bcebe7_10_229"/>
          <p:cNvGrpSpPr/>
          <p:nvPr/>
        </p:nvGrpSpPr>
        <p:grpSpPr>
          <a:xfrm>
            <a:off x="3246120" y="1563624"/>
            <a:ext cx="5303520" cy="402336"/>
            <a:chOff x="0" y="0"/>
            <a:chExt cx="14142720" cy="1072896"/>
          </a:xfrm>
        </p:grpSpPr>
        <p:sp>
          <p:nvSpPr>
            <p:cNvPr id="865" name="Google Shape;865;g3e175bcebe7_10_229"/>
            <p:cNvSpPr/>
            <p:nvPr/>
          </p:nvSpPr>
          <p:spPr>
            <a:xfrm>
              <a:off x="0" y="0"/>
              <a:ext cx="14142720" cy="1072896"/>
            </a:xfrm>
            <a:custGeom>
              <a:rect b="b" l="l" r="r" t="t"/>
              <a:pathLst>
                <a:path extrusionOk="0" h="1072896" w="14142720">
                  <a:moveTo>
                    <a:pt x="0" y="0"/>
                  </a:moveTo>
                  <a:lnTo>
                    <a:pt x="14142720" y="0"/>
                  </a:lnTo>
                  <a:lnTo>
                    <a:pt x="14142720" y="1072896"/>
                  </a:lnTo>
                  <a:lnTo>
                    <a:pt x="0" y="1072896"/>
                  </a:lnTo>
                  <a:close/>
                </a:path>
              </a:pathLst>
            </a:custGeom>
            <a:blipFill rotWithShape="1">
              <a:blip r:embed="rId4">
                <a:alphaModFix amt="0"/>
              </a:blip>
              <a:stretch>
                <a:fillRect b="-206858" l="0" r="0" t="-206858"/>
              </a:stretch>
            </a:blipFill>
            <a:ln>
              <a:noFill/>
            </a:ln>
          </p:spPr>
        </p:sp>
        <p:sp>
          <p:nvSpPr>
            <p:cNvPr id="866" name="Google Shape;866;g3e175bcebe7_10_229"/>
            <p:cNvSpPr txBox="1"/>
            <p:nvPr/>
          </p:nvSpPr>
          <p:spPr>
            <a:xfrm>
              <a:off x="0" y="0"/>
              <a:ext cx="14142720" cy="1072896"/>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Workforce differentiation aligned to ISCO-08 classification — right person, right role, right oversight</a:t>
              </a:r>
              <a:endParaRPr sz="700"/>
            </a:p>
          </p:txBody>
        </p:sp>
      </p:grpSp>
      <p:sp>
        <p:nvSpPr>
          <p:cNvPr id="867" name="Google Shape;867;g3e175bcebe7_10_229"/>
          <p:cNvSpPr/>
          <p:nvPr/>
        </p:nvSpPr>
        <p:spPr>
          <a:xfrm>
            <a:off x="3163824" y="1618488"/>
            <a:ext cx="36576" cy="274320"/>
          </a:xfrm>
          <a:custGeom>
            <a:rect b="b" l="l" r="r" t="t"/>
            <a:pathLst>
              <a:path extrusionOk="0" h="731520" w="97536">
                <a:moveTo>
                  <a:pt x="0" y="0"/>
                </a:moveTo>
                <a:lnTo>
                  <a:pt x="97536" y="0"/>
                </a:lnTo>
                <a:lnTo>
                  <a:pt x="97536" y="731520"/>
                </a:lnTo>
                <a:lnTo>
                  <a:pt x="0" y="731520"/>
                </a:lnTo>
                <a:close/>
              </a:path>
            </a:pathLst>
          </a:custGeom>
          <a:solidFill>
            <a:srgbClr val="E2E8F0"/>
          </a:solidFill>
          <a:ln>
            <a:noFill/>
          </a:ln>
        </p:spPr>
      </p:sp>
      <p:sp>
        <p:nvSpPr>
          <p:cNvPr id="868" name="Google Shape;868;g3e175bcebe7_10_229"/>
          <p:cNvSpPr/>
          <p:nvPr/>
        </p:nvSpPr>
        <p:spPr>
          <a:xfrm>
            <a:off x="457200" y="2130552"/>
            <a:ext cx="384048" cy="502920"/>
          </a:xfrm>
          <a:custGeom>
            <a:rect b="b" l="l" r="r" t="t"/>
            <a:pathLst>
              <a:path extrusionOk="0" h="1341120" w="1024128">
                <a:moveTo>
                  <a:pt x="0" y="0"/>
                </a:moveTo>
                <a:lnTo>
                  <a:pt x="1024128" y="0"/>
                </a:lnTo>
                <a:lnTo>
                  <a:pt x="1024128" y="1341120"/>
                </a:lnTo>
                <a:lnTo>
                  <a:pt x="0" y="1341120"/>
                </a:lnTo>
                <a:close/>
              </a:path>
            </a:pathLst>
          </a:custGeom>
          <a:solidFill>
            <a:srgbClr val="3E4095"/>
          </a:solidFill>
          <a:ln>
            <a:noFill/>
          </a:ln>
        </p:spPr>
      </p:sp>
      <p:grpSp>
        <p:nvGrpSpPr>
          <p:cNvPr id="869" name="Google Shape;869;g3e175bcebe7_10_229"/>
          <p:cNvGrpSpPr/>
          <p:nvPr/>
        </p:nvGrpSpPr>
        <p:grpSpPr>
          <a:xfrm>
            <a:off x="457200" y="2130552"/>
            <a:ext cx="384048" cy="502920"/>
            <a:chOff x="0" y="0"/>
            <a:chExt cx="1024128" cy="1341120"/>
          </a:xfrm>
        </p:grpSpPr>
        <p:sp>
          <p:nvSpPr>
            <p:cNvPr id="870" name="Google Shape;870;g3e175bcebe7_10_229"/>
            <p:cNvSpPr/>
            <p:nvPr/>
          </p:nvSpPr>
          <p:spPr>
            <a:xfrm>
              <a:off x="0" y="0"/>
              <a:ext cx="1024128" cy="1341120"/>
            </a:xfrm>
            <a:custGeom>
              <a:rect b="b" l="l" r="r" t="t"/>
              <a:pathLst>
                <a:path extrusionOk="0" h="1341120" w="1024128">
                  <a:moveTo>
                    <a:pt x="0" y="0"/>
                  </a:moveTo>
                  <a:lnTo>
                    <a:pt x="1024128" y="0"/>
                  </a:lnTo>
                  <a:lnTo>
                    <a:pt x="1024128" y="1341120"/>
                  </a:lnTo>
                  <a:lnTo>
                    <a:pt x="0" y="1341120"/>
                  </a:lnTo>
                  <a:close/>
                </a:path>
              </a:pathLst>
            </a:custGeom>
            <a:blipFill rotWithShape="1">
              <a:blip r:embed="rId4">
                <a:alphaModFix amt="0"/>
              </a:blip>
              <a:stretch>
                <a:fillRect b="0" l="-118011" r="-118011" t="0"/>
              </a:stretch>
            </a:blipFill>
            <a:ln>
              <a:noFill/>
            </a:ln>
          </p:spPr>
        </p:sp>
        <p:sp>
          <p:nvSpPr>
            <p:cNvPr id="871" name="Google Shape;871;g3e175bcebe7_10_229"/>
            <p:cNvSpPr txBox="1"/>
            <p:nvPr/>
          </p:nvSpPr>
          <p:spPr>
            <a:xfrm>
              <a:off x="0" y="9525"/>
              <a:ext cx="1024128" cy="1331595"/>
            </a:xfrm>
            <a:prstGeom prst="rect">
              <a:avLst/>
            </a:prstGeom>
            <a:noFill/>
            <a:ln>
              <a:noFill/>
            </a:ln>
          </p:spPr>
          <p:txBody>
            <a:bodyPr anchorCtr="0" anchor="ctr" bIns="0" lIns="0" spcFirstLastPara="1" rIns="0" wrap="square" tIns="0">
              <a:noAutofit/>
            </a:bodyPr>
            <a:lstStyle/>
            <a:p>
              <a:pPr indent="0" lvl="0" marL="0" marR="0" rtl="0" algn="ctr">
                <a:lnSpc>
                  <a:spcPct val="120007"/>
                </a:lnSpc>
                <a:spcBef>
                  <a:spcPts val="0"/>
                </a:spcBef>
                <a:spcAft>
                  <a:spcPts val="0"/>
                </a:spcAft>
                <a:buNone/>
              </a:pPr>
              <a:r>
                <a:rPr b="1" i="0" lang="en" sz="1400" u="none" cap="none" strike="noStrike">
                  <a:solidFill>
                    <a:srgbClr val="FFFFFF"/>
                  </a:solidFill>
                  <a:latin typeface="Quattrocento Sans"/>
                  <a:ea typeface="Quattrocento Sans"/>
                  <a:cs typeface="Quattrocento Sans"/>
                  <a:sym typeface="Quattrocento Sans"/>
                </a:rPr>
                <a:t>2</a:t>
              </a:r>
              <a:endParaRPr sz="700"/>
            </a:p>
          </p:txBody>
        </p:sp>
      </p:grpSp>
      <p:sp>
        <p:nvSpPr>
          <p:cNvPr id="872" name="Google Shape;872;g3e175bcebe7_10_229"/>
          <p:cNvSpPr/>
          <p:nvPr/>
        </p:nvSpPr>
        <p:spPr>
          <a:xfrm>
            <a:off x="911224" y="2127375"/>
            <a:ext cx="7778734" cy="509254"/>
          </a:xfrm>
          <a:custGeom>
            <a:rect b="b" l="l" r="r" t="t"/>
            <a:pathLst>
              <a:path extrusionOk="0" h="1358011" w="20743290">
                <a:moveTo>
                  <a:pt x="0" y="0"/>
                </a:moveTo>
                <a:lnTo>
                  <a:pt x="20743290" y="0"/>
                </a:lnTo>
                <a:lnTo>
                  <a:pt x="20743290" y="1358011"/>
                </a:lnTo>
                <a:lnTo>
                  <a:pt x="0" y="1358011"/>
                </a:lnTo>
                <a:close/>
              </a:path>
            </a:pathLst>
          </a:custGeom>
          <a:solidFill>
            <a:srgbClr val="FFFFFF"/>
          </a:solidFill>
          <a:ln cap="sq" cmpd="sng" w="12700">
            <a:solidFill>
              <a:srgbClr val="E2E8F0"/>
            </a:solidFill>
            <a:prstDash val="solid"/>
            <a:miter lim="8000"/>
            <a:headEnd len="sm" w="sm" type="none"/>
            <a:tailEnd len="sm" w="sm" type="none"/>
          </a:ln>
        </p:spPr>
      </p:sp>
      <p:grpSp>
        <p:nvGrpSpPr>
          <p:cNvPr id="873" name="Google Shape;873;g3e175bcebe7_10_229"/>
          <p:cNvGrpSpPr/>
          <p:nvPr/>
        </p:nvGrpSpPr>
        <p:grpSpPr>
          <a:xfrm>
            <a:off x="1005840" y="2185416"/>
            <a:ext cx="2194560" cy="240221"/>
            <a:chOff x="0" y="0"/>
            <a:chExt cx="5852160" cy="640589"/>
          </a:xfrm>
        </p:grpSpPr>
        <p:sp>
          <p:nvSpPr>
            <p:cNvPr id="874" name="Google Shape;874;g3e175bcebe7_10_229"/>
            <p:cNvSpPr/>
            <p:nvPr/>
          </p:nvSpPr>
          <p:spPr>
            <a:xfrm>
              <a:off x="0" y="0"/>
              <a:ext cx="5852160" cy="640589"/>
            </a:xfrm>
            <a:custGeom>
              <a:rect b="b" l="l" r="r" t="t"/>
              <a:pathLst>
                <a:path extrusionOk="0" h="640589" w="5852160">
                  <a:moveTo>
                    <a:pt x="0" y="0"/>
                  </a:moveTo>
                  <a:lnTo>
                    <a:pt x="5852160" y="0"/>
                  </a:lnTo>
                  <a:lnTo>
                    <a:pt x="5852160" y="640589"/>
                  </a:lnTo>
                  <a:lnTo>
                    <a:pt x="0" y="640589"/>
                  </a:lnTo>
                  <a:close/>
                </a:path>
              </a:pathLst>
            </a:custGeom>
            <a:blipFill rotWithShape="1">
              <a:blip r:embed="rId4">
                <a:alphaModFix amt="0"/>
              </a:blip>
              <a:stretch>
                <a:fillRect b="-125587" l="0" r="0" t="-130425"/>
              </a:stretch>
            </a:blipFill>
            <a:ln>
              <a:noFill/>
            </a:ln>
          </p:spPr>
        </p:sp>
        <p:sp>
          <p:nvSpPr>
            <p:cNvPr id="875" name="Google Shape;875;g3e175bcebe7_10_229"/>
            <p:cNvSpPr txBox="1"/>
            <p:nvPr/>
          </p:nvSpPr>
          <p:spPr>
            <a:xfrm>
              <a:off x="0" y="0"/>
              <a:ext cx="5852160" cy="640589"/>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3E4095"/>
                  </a:solidFill>
                  <a:latin typeface="Quattrocento Sans"/>
                  <a:ea typeface="Quattrocento Sans"/>
                  <a:cs typeface="Quattrocento Sans"/>
                  <a:sym typeface="Quattrocento Sans"/>
                </a:rPr>
                <a:t>Scope of Practice</a:t>
              </a:r>
              <a:endParaRPr sz="700"/>
            </a:p>
          </p:txBody>
        </p:sp>
      </p:grpSp>
      <p:grpSp>
        <p:nvGrpSpPr>
          <p:cNvPr id="876" name="Google Shape;876;g3e175bcebe7_10_229"/>
          <p:cNvGrpSpPr/>
          <p:nvPr/>
        </p:nvGrpSpPr>
        <p:grpSpPr>
          <a:xfrm>
            <a:off x="3246120" y="2185416"/>
            <a:ext cx="5303520" cy="402336"/>
            <a:chOff x="0" y="0"/>
            <a:chExt cx="14142720" cy="1072896"/>
          </a:xfrm>
        </p:grpSpPr>
        <p:sp>
          <p:nvSpPr>
            <p:cNvPr id="877" name="Google Shape;877;g3e175bcebe7_10_229"/>
            <p:cNvSpPr/>
            <p:nvPr/>
          </p:nvSpPr>
          <p:spPr>
            <a:xfrm>
              <a:off x="0" y="0"/>
              <a:ext cx="14142720" cy="1072896"/>
            </a:xfrm>
            <a:custGeom>
              <a:rect b="b" l="l" r="r" t="t"/>
              <a:pathLst>
                <a:path extrusionOk="0" h="1072896" w="14142720">
                  <a:moveTo>
                    <a:pt x="0" y="0"/>
                  </a:moveTo>
                  <a:lnTo>
                    <a:pt x="14142720" y="0"/>
                  </a:lnTo>
                  <a:lnTo>
                    <a:pt x="14142720" y="1072896"/>
                  </a:lnTo>
                  <a:lnTo>
                    <a:pt x="0" y="1072896"/>
                  </a:lnTo>
                  <a:close/>
                </a:path>
              </a:pathLst>
            </a:custGeom>
            <a:blipFill rotWithShape="1">
              <a:blip r:embed="rId4">
                <a:alphaModFix amt="0"/>
              </a:blip>
              <a:stretch>
                <a:fillRect b="-206858" l="0" r="0" t="-206858"/>
              </a:stretch>
            </a:blipFill>
            <a:ln>
              <a:noFill/>
            </a:ln>
          </p:spPr>
        </p:sp>
        <p:sp>
          <p:nvSpPr>
            <p:cNvPr id="878" name="Google Shape;878;g3e175bcebe7_10_229"/>
            <p:cNvSpPr txBox="1"/>
            <p:nvPr/>
          </p:nvSpPr>
          <p:spPr>
            <a:xfrm>
              <a:off x="0" y="0"/>
              <a:ext cx="14142720" cy="1072896"/>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Pharmacist prescribing governance &amp; competency-based frameworks anchored in patient safety</a:t>
              </a:r>
              <a:endParaRPr sz="700"/>
            </a:p>
          </p:txBody>
        </p:sp>
      </p:grpSp>
      <p:sp>
        <p:nvSpPr>
          <p:cNvPr id="879" name="Google Shape;879;g3e175bcebe7_10_229"/>
          <p:cNvSpPr/>
          <p:nvPr/>
        </p:nvSpPr>
        <p:spPr>
          <a:xfrm>
            <a:off x="3163824" y="2240280"/>
            <a:ext cx="36576" cy="274320"/>
          </a:xfrm>
          <a:custGeom>
            <a:rect b="b" l="l" r="r" t="t"/>
            <a:pathLst>
              <a:path extrusionOk="0" h="731520" w="97536">
                <a:moveTo>
                  <a:pt x="0" y="0"/>
                </a:moveTo>
                <a:lnTo>
                  <a:pt x="97536" y="0"/>
                </a:lnTo>
                <a:lnTo>
                  <a:pt x="97536" y="731520"/>
                </a:lnTo>
                <a:lnTo>
                  <a:pt x="0" y="731520"/>
                </a:lnTo>
                <a:close/>
              </a:path>
            </a:pathLst>
          </a:custGeom>
          <a:solidFill>
            <a:srgbClr val="E2E8F0"/>
          </a:solidFill>
          <a:ln>
            <a:noFill/>
          </a:ln>
        </p:spPr>
      </p:sp>
      <p:sp>
        <p:nvSpPr>
          <p:cNvPr id="880" name="Google Shape;880;g3e175bcebe7_10_229"/>
          <p:cNvSpPr/>
          <p:nvPr/>
        </p:nvSpPr>
        <p:spPr>
          <a:xfrm>
            <a:off x="457200" y="2752344"/>
            <a:ext cx="384048" cy="502920"/>
          </a:xfrm>
          <a:custGeom>
            <a:rect b="b" l="l" r="r" t="t"/>
            <a:pathLst>
              <a:path extrusionOk="0" h="1341120" w="1024128">
                <a:moveTo>
                  <a:pt x="0" y="0"/>
                </a:moveTo>
                <a:lnTo>
                  <a:pt x="1024128" y="0"/>
                </a:lnTo>
                <a:lnTo>
                  <a:pt x="1024128" y="1341120"/>
                </a:lnTo>
                <a:lnTo>
                  <a:pt x="0" y="1341120"/>
                </a:lnTo>
                <a:close/>
              </a:path>
            </a:pathLst>
          </a:custGeom>
          <a:solidFill>
            <a:srgbClr val="3E4095"/>
          </a:solidFill>
          <a:ln>
            <a:noFill/>
          </a:ln>
        </p:spPr>
      </p:sp>
      <p:grpSp>
        <p:nvGrpSpPr>
          <p:cNvPr id="881" name="Google Shape;881;g3e175bcebe7_10_229"/>
          <p:cNvGrpSpPr/>
          <p:nvPr/>
        </p:nvGrpSpPr>
        <p:grpSpPr>
          <a:xfrm>
            <a:off x="457200" y="2752344"/>
            <a:ext cx="384048" cy="502920"/>
            <a:chOff x="0" y="0"/>
            <a:chExt cx="1024128" cy="1341120"/>
          </a:xfrm>
        </p:grpSpPr>
        <p:sp>
          <p:nvSpPr>
            <p:cNvPr id="882" name="Google Shape;882;g3e175bcebe7_10_229"/>
            <p:cNvSpPr/>
            <p:nvPr/>
          </p:nvSpPr>
          <p:spPr>
            <a:xfrm>
              <a:off x="0" y="0"/>
              <a:ext cx="1024128" cy="1341120"/>
            </a:xfrm>
            <a:custGeom>
              <a:rect b="b" l="l" r="r" t="t"/>
              <a:pathLst>
                <a:path extrusionOk="0" h="1341120" w="1024128">
                  <a:moveTo>
                    <a:pt x="0" y="0"/>
                  </a:moveTo>
                  <a:lnTo>
                    <a:pt x="1024128" y="0"/>
                  </a:lnTo>
                  <a:lnTo>
                    <a:pt x="1024128" y="1341120"/>
                  </a:lnTo>
                  <a:lnTo>
                    <a:pt x="0" y="1341120"/>
                  </a:lnTo>
                  <a:close/>
                </a:path>
              </a:pathLst>
            </a:custGeom>
            <a:blipFill rotWithShape="1">
              <a:blip r:embed="rId4">
                <a:alphaModFix amt="0"/>
              </a:blip>
              <a:stretch>
                <a:fillRect b="0" l="-118011" r="-118011" t="0"/>
              </a:stretch>
            </a:blipFill>
            <a:ln>
              <a:noFill/>
            </a:ln>
          </p:spPr>
        </p:sp>
        <p:sp>
          <p:nvSpPr>
            <p:cNvPr id="883" name="Google Shape;883;g3e175bcebe7_10_229"/>
            <p:cNvSpPr txBox="1"/>
            <p:nvPr/>
          </p:nvSpPr>
          <p:spPr>
            <a:xfrm>
              <a:off x="0" y="9525"/>
              <a:ext cx="1024128" cy="1331595"/>
            </a:xfrm>
            <a:prstGeom prst="rect">
              <a:avLst/>
            </a:prstGeom>
            <a:noFill/>
            <a:ln>
              <a:noFill/>
            </a:ln>
          </p:spPr>
          <p:txBody>
            <a:bodyPr anchorCtr="0" anchor="ctr" bIns="0" lIns="0" spcFirstLastPara="1" rIns="0" wrap="square" tIns="0">
              <a:noAutofit/>
            </a:bodyPr>
            <a:lstStyle/>
            <a:p>
              <a:pPr indent="0" lvl="0" marL="0" marR="0" rtl="0" algn="ctr">
                <a:lnSpc>
                  <a:spcPct val="120007"/>
                </a:lnSpc>
                <a:spcBef>
                  <a:spcPts val="0"/>
                </a:spcBef>
                <a:spcAft>
                  <a:spcPts val="0"/>
                </a:spcAft>
                <a:buNone/>
              </a:pPr>
              <a:r>
                <a:rPr b="1" i="0" lang="en" sz="1400" u="none" cap="none" strike="noStrike">
                  <a:solidFill>
                    <a:srgbClr val="FFFFFF"/>
                  </a:solidFill>
                  <a:latin typeface="Quattrocento Sans"/>
                  <a:ea typeface="Quattrocento Sans"/>
                  <a:cs typeface="Quattrocento Sans"/>
                  <a:sym typeface="Quattrocento Sans"/>
                </a:rPr>
                <a:t>3</a:t>
              </a:r>
              <a:endParaRPr sz="700"/>
            </a:p>
          </p:txBody>
        </p:sp>
      </p:grpSp>
      <p:sp>
        <p:nvSpPr>
          <p:cNvPr id="884" name="Google Shape;884;g3e175bcebe7_10_229"/>
          <p:cNvSpPr/>
          <p:nvPr/>
        </p:nvSpPr>
        <p:spPr>
          <a:xfrm>
            <a:off x="911224" y="2749167"/>
            <a:ext cx="7778734" cy="509254"/>
          </a:xfrm>
          <a:custGeom>
            <a:rect b="b" l="l" r="r" t="t"/>
            <a:pathLst>
              <a:path extrusionOk="0" h="1358011" w="20743290">
                <a:moveTo>
                  <a:pt x="0" y="0"/>
                </a:moveTo>
                <a:lnTo>
                  <a:pt x="20743290" y="0"/>
                </a:lnTo>
                <a:lnTo>
                  <a:pt x="20743290" y="1358011"/>
                </a:lnTo>
                <a:lnTo>
                  <a:pt x="0" y="1358011"/>
                </a:lnTo>
                <a:close/>
              </a:path>
            </a:pathLst>
          </a:custGeom>
          <a:solidFill>
            <a:srgbClr val="FFFFFF"/>
          </a:solidFill>
          <a:ln cap="sq" cmpd="sng" w="12700">
            <a:solidFill>
              <a:srgbClr val="E2E8F0"/>
            </a:solidFill>
            <a:prstDash val="solid"/>
            <a:miter lim="8000"/>
            <a:headEnd len="sm" w="sm" type="none"/>
            <a:tailEnd len="sm" w="sm" type="none"/>
          </a:ln>
        </p:spPr>
      </p:sp>
      <p:grpSp>
        <p:nvGrpSpPr>
          <p:cNvPr id="885" name="Google Shape;885;g3e175bcebe7_10_229"/>
          <p:cNvGrpSpPr/>
          <p:nvPr/>
        </p:nvGrpSpPr>
        <p:grpSpPr>
          <a:xfrm>
            <a:off x="1005840" y="2807208"/>
            <a:ext cx="2194560" cy="240221"/>
            <a:chOff x="0" y="0"/>
            <a:chExt cx="5852160" cy="640589"/>
          </a:xfrm>
        </p:grpSpPr>
        <p:sp>
          <p:nvSpPr>
            <p:cNvPr id="886" name="Google Shape;886;g3e175bcebe7_10_229"/>
            <p:cNvSpPr/>
            <p:nvPr/>
          </p:nvSpPr>
          <p:spPr>
            <a:xfrm>
              <a:off x="0" y="0"/>
              <a:ext cx="5852160" cy="640589"/>
            </a:xfrm>
            <a:custGeom>
              <a:rect b="b" l="l" r="r" t="t"/>
              <a:pathLst>
                <a:path extrusionOk="0" h="640589" w="5852160">
                  <a:moveTo>
                    <a:pt x="0" y="0"/>
                  </a:moveTo>
                  <a:lnTo>
                    <a:pt x="5852160" y="0"/>
                  </a:lnTo>
                  <a:lnTo>
                    <a:pt x="5852160" y="640589"/>
                  </a:lnTo>
                  <a:lnTo>
                    <a:pt x="0" y="640589"/>
                  </a:lnTo>
                  <a:close/>
                </a:path>
              </a:pathLst>
            </a:custGeom>
            <a:blipFill rotWithShape="1">
              <a:blip r:embed="rId4">
                <a:alphaModFix amt="0"/>
              </a:blip>
              <a:stretch>
                <a:fillRect b="-125587" l="0" r="0" t="-130425"/>
              </a:stretch>
            </a:blipFill>
            <a:ln>
              <a:noFill/>
            </a:ln>
          </p:spPr>
        </p:sp>
        <p:sp>
          <p:nvSpPr>
            <p:cNvPr id="887" name="Google Shape;887;g3e175bcebe7_10_229"/>
            <p:cNvSpPr txBox="1"/>
            <p:nvPr/>
          </p:nvSpPr>
          <p:spPr>
            <a:xfrm>
              <a:off x="0" y="0"/>
              <a:ext cx="5852160" cy="640589"/>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3E4095"/>
                  </a:solidFill>
                  <a:latin typeface="Quattrocento Sans"/>
                  <a:ea typeface="Quattrocento Sans"/>
                  <a:cs typeface="Quattrocento Sans"/>
                  <a:sym typeface="Quattrocento Sans"/>
                </a:rPr>
                <a:t>Medicines Scheduling</a:t>
              </a:r>
              <a:endParaRPr sz="700"/>
            </a:p>
          </p:txBody>
        </p:sp>
      </p:grpSp>
      <p:grpSp>
        <p:nvGrpSpPr>
          <p:cNvPr id="888" name="Google Shape;888;g3e175bcebe7_10_229"/>
          <p:cNvGrpSpPr/>
          <p:nvPr/>
        </p:nvGrpSpPr>
        <p:grpSpPr>
          <a:xfrm>
            <a:off x="3246120" y="2807208"/>
            <a:ext cx="5303520" cy="402336"/>
            <a:chOff x="0" y="0"/>
            <a:chExt cx="14142720" cy="1072896"/>
          </a:xfrm>
        </p:grpSpPr>
        <p:sp>
          <p:nvSpPr>
            <p:cNvPr id="889" name="Google Shape;889;g3e175bcebe7_10_229"/>
            <p:cNvSpPr/>
            <p:nvPr/>
          </p:nvSpPr>
          <p:spPr>
            <a:xfrm>
              <a:off x="0" y="0"/>
              <a:ext cx="14142720" cy="1072896"/>
            </a:xfrm>
            <a:custGeom>
              <a:rect b="b" l="l" r="r" t="t"/>
              <a:pathLst>
                <a:path extrusionOk="0" h="1072896" w="14142720">
                  <a:moveTo>
                    <a:pt x="0" y="0"/>
                  </a:moveTo>
                  <a:lnTo>
                    <a:pt x="14142720" y="0"/>
                  </a:lnTo>
                  <a:lnTo>
                    <a:pt x="14142720" y="1072896"/>
                  </a:lnTo>
                  <a:lnTo>
                    <a:pt x="0" y="1072896"/>
                  </a:lnTo>
                  <a:close/>
                </a:path>
              </a:pathLst>
            </a:custGeom>
            <a:blipFill rotWithShape="1">
              <a:blip r:embed="rId4">
                <a:alphaModFix amt="0"/>
              </a:blip>
              <a:stretch>
                <a:fillRect b="-206858" l="0" r="0" t="-206858"/>
              </a:stretch>
            </a:blipFill>
            <a:ln>
              <a:noFill/>
            </a:ln>
          </p:spPr>
        </p:sp>
        <p:sp>
          <p:nvSpPr>
            <p:cNvPr id="890" name="Google Shape;890;g3e175bcebe7_10_229"/>
            <p:cNvSpPr txBox="1"/>
            <p:nvPr/>
          </p:nvSpPr>
          <p:spPr>
            <a:xfrm>
              <a:off x="0" y="0"/>
              <a:ext cx="14142720" cy="1072896"/>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Risk-based scheduling: matching medicine risk to the level of professional oversight required</a:t>
              </a:r>
              <a:endParaRPr sz="700"/>
            </a:p>
          </p:txBody>
        </p:sp>
      </p:grpSp>
      <p:sp>
        <p:nvSpPr>
          <p:cNvPr id="891" name="Google Shape;891;g3e175bcebe7_10_229"/>
          <p:cNvSpPr/>
          <p:nvPr/>
        </p:nvSpPr>
        <p:spPr>
          <a:xfrm>
            <a:off x="3163824" y="2862072"/>
            <a:ext cx="36576" cy="274320"/>
          </a:xfrm>
          <a:custGeom>
            <a:rect b="b" l="l" r="r" t="t"/>
            <a:pathLst>
              <a:path extrusionOk="0" h="731520" w="97536">
                <a:moveTo>
                  <a:pt x="0" y="0"/>
                </a:moveTo>
                <a:lnTo>
                  <a:pt x="97536" y="0"/>
                </a:lnTo>
                <a:lnTo>
                  <a:pt x="97536" y="731520"/>
                </a:lnTo>
                <a:lnTo>
                  <a:pt x="0" y="731520"/>
                </a:lnTo>
                <a:close/>
              </a:path>
            </a:pathLst>
          </a:custGeom>
          <a:solidFill>
            <a:srgbClr val="E2E8F0"/>
          </a:solidFill>
          <a:ln>
            <a:noFill/>
          </a:ln>
        </p:spPr>
      </p:sp>
      <p:sp>
        <p:nvSpPr>
          <p:cNvPr id="892" name="Google Shape;892;g3e175bcebe7_10_229"/>
          <p:cNvSpPr/>
          <p:nvPr/>
        </p:nvSpPr>
        <p:spPr>
          <a:xfrm>
            <a:off x="457200" y="3374136"/>
            <a:ext cx="384048" cy="502920"/>
          </a:xfrm>
          <a:custGeom>
            <a:rect b="b" l="l" r="r" t="t"/>
            <a:pathLst>
              <a:path extrusionOk="0" h="1341120" w="1024128">
                <a:moveTo>
                  <a:pt x="0" y="0"/>
                </a:moveTo>
                <a:lnTo>
                  <a:pt x="1024128" y="0"/>
                </a:lnTo>
                <a:lnTo>
                  <a:pt x="1024128" y="1341120"/>
                </a:lnTo>
                <a:lnTo>
                  <a:pt x="0" y="1341120"/>
                </a:lnTo>
                <a:close/>
              </a:path>
            </a:pathLst>
          </a:custGeom>
          <a:solidFill>
            <a:srgbClr val="3E4095"/>
          </a:solidFill>
          <a:ln>
            <a:noFill/>
          </a:ln>
        </p:spPr>
      </p:sp>
      <p:grpSp>
        <p:nvGrpSpPr>
          <p:cNvPr id="893" name="Google Shape;893;g3e175bcebe7_10_229"/>
          <p:cNvGrpSpPr/>
          <p:nvPr/>
        </p:nvGrpSpPr>
        <p:grpSpPr>
          <a:xfrm>
            <a:off x="457200" y="3374136"/>
            <a:ext cx="384048" cy="502920"/>
            <a:chOff x="0" y="0"/>
            <a:chExt cx="1024128" cy="1341120"/>
          </a:xfrm>
        </p:grpSpPr>
        <p:sp>
          <p:nvSpPr>
            <p:cNvPr id="894" name="Google Shape;894;g3e175bcebe7_10_229"/>
            <p:cNvSpPr/>
            <p:nvPr/>
          </p:nvSpPr>
          <p:spPr>
            <a:xfrm>
              <a:off x="0" y="0"/>
              <a:ext cx="1024128" cy="1341120"/>
            </a:xfrm>
            <a:custGeom>
              <a:rect b="b" l="l" r="r" t="t"/>
              <a:pathLst>
                <a:path extrusionOk="0" h="1341120" w="1024128">
                  <a:moveTo>
                    <a:pt x="0" y="0"/>
                  </a:moveTo>
                  <a:lnTo>
                    <a:pt x="1024128" y="0"/>
                  </a:lnTo>
                  <a:lnTo>
                    <a:pt x="1024128" y="1341120"/>
                  </a:lnTo>
                  <a:lnTo>
                    <a:pt x="0" y="1341120"/>
                  </a:lnTo>
                  <a:close/>
                </a:path>
              </a:pathLst>
            </a:custGeom>
            <a:blipFill rotWithShape="1">
              <a:blip r:embed="rId4">
                <a:alphaModFix amt="0"/>
              </a:blip>
              <a:stretch>
                <a:fillRect b="0" l="-118011" r="-118011" t="0"/>
              </a:stretch>
            </a:blipFill>
            <a:ln>
              <a:noFill/>
            </a:ln>
          </p:spPr>
        </p:sp>
        <p:sp>
          <p:nvSpPr>
            <p:cNvPr id="895" name="Google Shape;895;g3e175bcebe7_10_229"/>
            <p:cNvSpPr txBox="1"/>
            <p:nvPr/>
          </p:nvSpPr>
          <p:spPr>
            <a:xfrm>
              <a:off x="0" y="9525"/>
              <a:ext cx="1024128" cy="1331595"/>
            </a:xfrm>
            <a:prstGeom prst="rect">
              <a:avLst/>
            </a:prstGeom>
            <a:noFill/>
            <a:ln>
              <a:noFill/>
            </a:ln>
          </p:spPr>
          <p:txBody>
            <a:bodyPr anchorCtr="0" anchor="ctr" bIns="0" lIns="0" spcFirstLastPara="1" rIns="0" wrap="square" tIns="0">
              <a:noAutofit/>
            </a:bodyPr>
            <a:lstStyle/>
            <a:p>
              <a:pPr indent="0" lvl="0" marL="0" marR="0" rtl="0" algn="ctr">
                <a:lnSpc>
                  <a:spcPct val="120007"/>
                </a:lnSpc>
                <a:spcBef>
                  <a:spcPts val="0"/>
                </a:spcBef>
                <a:spcAft>
                  <a:spcPts val="0"/>
                </a:spcAft>
                <a:buNone/>
              </a:pPr>
              <a:r>
                <a:rPr b="1" i="0" lang="en" sz="1400" u="none" cap="none" strike="noStrike">
                  <a:solidFill>
                    <a:srgbClr val="FFFFFF"/>
                  </a:solidFill>
                  <a:latin typeface="Quattrocento Sans"/>
                  <a:ea typeface="Quattrocento Sans"/>
                  <a:cs typeface="Quattrocento Sans"/>
                  <a:sym typeface="Quattrocento Sans"/>
                </a:rPr>
                <a:t>4</a:t>
              </a:r>
              <a:endParaRPr sz="700"/>
            </a:p>
          </p:txBody>
        </p:sp>
      </p:grpSp>
      <p:sp>
        <p:nvSpPr>
          <p:cNvPr id="896" name="Google Shape;896;g3e175bcebe7_10_229"/>
          <p:cNvSpPr/>
          <p:nvPr/>
        </p:nvSpPr>
        <p:spPr>
          <a:xfrm>
            <a:off x="911224" y="3370960"/>
            <a:ext cx="7778734" cy="509254"/>
          </a:xfrm>
          <a:custGeom>
            <a:rect b="b" l="l" r="r" t="t"/>
            <a:pathLst>
              <a:path extrusionOk="0" h="1358011" w="20743290">
                <a:moveTo>
                  <a:pt x="0" y="0"/>
                </a:moveTo>
                <a:lnTo>
                  <a:pt x="20743290" y="0"/>
                </a:lnTo>
                <a:lnTo>
                  <a:pt x="20743290" y="1358011"/>
                </a:lnTo>
                <a:lnTo>
                  <a:pt x="0" y="1358011"/>
                </a:lnTo>
                <a:close/>
              </a:path>
            </a:pathLst>
          </a:custGeom>
          <a:solidFill>
            <a:srgbClr val="FFFFFF"/>
          </a:solidFill>
          <a:ln cap="sq" cmpd="sng" w="12700">
            <a:solidFill>
              <a:srgbClr val="E2E8F0"/>
            </a:solidFill>
            <a:prstDash val="solid"/>
            <a:miter lim="8000"/>
            <a:headEnd len="sm" w="sm" type="none"/>
            <a:tailEnd len="sm" w="sm" type="none"/>
          </a:ln>
        </p:spPr>
      </p:sp>
      <p:grpSp>
        <p:nvGrpSpPr>
          <p:cNvPr id="897" name="Google Shape;897;g3e175bcebe7_10_229"/>
          <p:cNvGrpSpPr/>
          <p:nvPr/>
        </p:nvGrpSpPr>
        <p:grpSpPr>
          <a:xfrm>
            <a:off x="1005840" y="3429000"/>
            <a:ext cx="2194560" cy="240221"/>
            <a:chOff x="0" y="0"/>
            <a:chExt cx="5852160" cy="640589"/>
          </a:xfrm>
        </p:grpSpPr>
        <p:sp>
          <p:nvSpPr>
            <p:cNvPr id="898" name="Google Shape;898;g3e175bcebe7_10_229"/>
            <p:cNvSpPr/>
            <p:nvPr/>
          </p:nvSpPr>
          <p:spPr>
            <a:xfrm>
              <a:off x="0" y="0"/>
              <a:ext cx="5852160" cy="640589"/>
            </a:xfrm>
            <a:custGeom>
              <a:rect b="b" l="l" r="r" t="t"/>
              <a:pathLst>
                <a:path extrusionOk="0" h="640589" w="5852160">
                  <a:moveTo>
                    <a:pt x="0" y="0"/>
                  </a:moveTo>
                  <a:lnTo>
                    <a:pt x="5852160" y="0"/>
                  </a:lnTo>
                  <a:lnTo>
                    <a:pt x="5852160" y="640589"/>
                  </a:lnTo>
                  <a:lnTo>
                    <a:pt x="0" y="640589"/>
                  </a:lnTo>
                  <a:close/>
                </a:path>
              </a:pathLst>
            </a:custGeom>
            <a:blipFill rotWithShape="1">
              <a:blip r:embed="rId4">
                <a:alphaModFix amt="0"/>
              </a:blip>
              <a:stretch>
                <a:fillRect b="-125587" l="0" r="0" t="-130425"/>
              </a:stretch>
            </a:blipFill>
            <a:ln>
              <a:noFill/>
            </a:ln>
          </p:spPr>
        </p:sp>
        <p:sp>
          <p:nvSpPr>
            <p:cNvPr id="899" name="Google Shape;899;g3e175bcebe7_10_229"/>
            <p:cNvSpPr txBox="1"/>
            <p:nvPr/>
          </p:nvSpPr>
          <p:spPr>
            <a:xfrm>
              <a:off x="0" y="0"/>
              <a:ext cx="5852160" cy="640589"/>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3E4095"/>
                  </a:solidFill>
                  <a:latin typeface="Quattrocento Sans"/>
                  <a:ea typeface="Quattrocento Sans"/>
                  <a:cs typeface="Quattrocento Sans"/>
                  <a:sym typeface="Quattrocento Sans"/>
                </a:rPr>
                <a:t>GPP Reform (PPB)</a:t>
              </a:r>
              <a:endParaRPr sz="700"/>
            </a:p>
          </p:txBody>
        </p:sp>
      </p:grpSp>
      <p:grpSp>
        <p:nvGrpSpPr>
          <p:cNvPr id="900" name="Google Shape;900;g3e175bcebe7_10_229"/>
          <p:cNvGrpSpPr/>
          <p:nvPr/>
        </p:nvGrpSpPr>
        <p:grpSpPr>
          <a:xfrm>
            <a:off x="3246120" y="3429000"/>
            <a:ext cx="5303520" cy="402336"/>
            <a:chOff x="0" y="0"/>
            <a:chExt cx="14142720" cy="1072896"/>
          </a:xfrm>
        </p:grpSpPr>
        <p:sp>
          <p:nvSpPr>
            <p:cNvPr id="901" name="Google Shape;901;g3e175bcebe7_10_229"/>
            <p:cNvSpPr/>
            <p:nvPr/>
          </p:nvSpPr>
          <p:spPr>
            <a:xfrm>
              <a:off x="0" y="0"/>
              <a:ext cx="14142720" cy="1072896"/>
            </a:xfrm>
            <a:custGeom>
              <a:rect b="b" l="l" r="r" t="t"/>
              <a:pathLst>
                <a:path extrusionOk="0" h="1072896" w="14142720">
                  <a:moveTo>
                    <a:pt x="0" y="0"/>
                  </a:moveTo>
                  <a:lnTo>
                    <a:pt x="14142720" y="0"/>
                  </a:lnTo>
                  <a:lnTo>
                    <a:pt x="14142720" y="1072896"/>
                  </a:lnTo>
                  <a:lnTo>
                    <a:pt x="0" y="1072896"/>
                  </a:lnTo>
                  <a:close/>
                </a:path>
              </a:pathLst>
            </a:custGeom>
            <a:blipFill rotWithShape="1">
              <a:blip r:embed="rId4">
                <a:alphaModFix amt="0"/>
              </a:blip>
              <a:stretch>
                <a:fillRect b="-206858" l="0" r="0" t="-206858"/>
              </a:stretch>
            </a:blipFill>
            <a:ln>
              <a:noFill/>
            </a:ln>
          </p:spPr>
        </p:sp>
        <p:sp>
          <p:nvSpPr>
            <p:cNvPr id="902" name="Google Shape;902;g3e175bcebe7_10_229"/>
            <p:cNvSpPr txBox="1"/>
            <p:nvPr/>
          </p:nvSpPr>
          <p:spPr>
            <a:xfrm>
              <a:off x="0" y="0"/>
              <a:ext cx="14142720" cy="1072896"/>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Good Pharmacy Practice standards raising service quality and accountability across all settings</a:t>
              </a:r>
              <a:endParaRPr sz="700"/>
            </a:p>
          </p:txBody>
        </p:sp>
      </p:grpSp>
      <p:sp>
        <p:nvSpPr>
          <p:cNvPr id="903" name="Google Shape;903;g3e175bcebe7_10_229"/>
          <p:cNvSpPr/>
          <p:nvPr/>
        </p:nvSpPr>
        <p:spPr>
          <a:xfrm>
            <a:off x="3163824" y="3483864"/>
            <a:ext cx="36576" cy="274320"/>
          </a:xfrm>
          <a:custGeom>
            <a:rect b="b" l="l" r="r" t="t"/>
            <a:pathLst>
              <a:path extrusionOk="0" h="731520" w="97536">
                <a:moveTo>
                  <a:pt x="0" y="0"/>
                </a:moveTo>
                <a:lnTo>
                  <a:pt x="97536" y="0"/>
                </a:lnTo>
                <a:lnTo>
                  <a:pt x="97536" y="731520"/>
                </a:lnTo>
                <a:lnTo>
                  <a:pt x="0" y="731520"/>
                </a:lnTo>
                <a:close/>
              </a:path>
            </a:pathLst>
          </a:custGeom>
          <a:solidFill>
            <a:srgbClr val="E2E8F0"/>
          </a:solidFill>
          <a:ln>
            <a:noFill/>
          </a:ln>
        </p:spPr>
      </p:sp>
      <p:sp>
        <p:nvSpPr>
          <p:cNvPr id="904" name="Google Shape;904;g3e175bcebe7_10_229"/>
          <p:cNvSpPr/>
          <p:nvPr/>
        </p:nvSpPr>
        <p:spPr>
          <a:xfrm>
            <a:off x="457200" y="3995928"/>
            <a:ext cx="384048" cy="502920"/>
          </a:xfrm>
          <a:custGeom>
            <a:rect b="b" l="l" r="r" t="t"/>
            <a:pathLst>
              <a:path extrusionOk="0" h="1341120" w="1024128">
                <a:moveTo>
                  <a:pt x="0" y="0"/>
                </a:moveTo>
                <a:lnTo>
                  <a:pt x="1024128" y="0"/>
                </a:lnTo>
                <a:lnTo>
                  <a:pt x="1024128" y="1341120"/>
                </a:lnTo>
                <a:lnTo>
                  <a:pt x="0" y="1341120"/>
                </a:lnTo>
                <a:close/>
              </a:path>
            </a:pathLst>
          </a:custGeom>
          <a:solidFill>
            <a:srgbClr val="3E4095"/>
          </a:solidFill>
          <a:ln>
            <a:noFill/>
          </a:ln>
        </p:spPr>
      </p:sp>
      <p:grpSp>
        <p:nvGrpSpPr>
          <p:cNvPr id="905" name="Google Shape;905;g3e175bcebe7_10_229"/>
          <p:cNvGrpSpPr/>
          <p:nvPr/>
        </p:nvGrpSpPr>
        <p:grpSpPr>
          <a:xfrm>
            <a:off x="457200" y="3995928"/>
            <a:ext cx="384048" cy="502920"/>
            <a:chOff x="0" y="0"/>
            <a:chExt cx="1024128" cy="1341120"/>
          </a:xfrm>
        </p:grpSpPr>
        <p:sp>
          <p:nvSpPr>
            <p:cNvPr id="906" name="Google Shape;906;g3e175bcebe7_10_229"/>
            <p:cNvSpPr/>
            <p:nvPr/>
          </p:nvSpPr>
          <p:spPr>
            <a:xfrm>
              <a:off x="0" y="0"/>
              <a:ext cx="1024128" cy="1341120"/>
            </a:xfrm>
            <a:custGeom>
              <a:rect b="b" l="l" r="r" t="t"/>
              <a:pathLst>
                <a:path extrusionOk="0" h="1341120" w="1024128">
                  <a:moveTo>
                    <a:pt x="0" y="0"/>
                  </a:moveTo>
                  <a:lnTo>
                    <a:pt x="1024128" y="0"/>
                  </a:lnTo>
                  <a:lnTo>
                    <a:pt x="1024128" y="1341120"/>
                  </a:lnTo>
                  <a:lnTo>
                    <a:pt x="0" y="1341120"/>
                  </a:lnTo>
                  <a:close/>
                </a:path>
              </a:pathLst>
            </a:custGeom>
            <a:blipFill rotWithShape="1">
              <a:blip r:embed="rId4">
                <a:alphaModFix amt="0"/>
              </a:blip>
              <a:stretch>
                <a:fillRect b="0" l="-118011" r="-118011" t="0"/>
              </a:stretch>
            </a:blipFill>
            <a:ln>
              <a:noFill/>
            </a:ln>
          </p:spPr>
        </p:sp>
        <p:sp>
          <p:nvSpPr>
            <p:cNvPr id="907" name="Google Shape;907;g3e175bcebe7_10_229"/>
            <p:cNvSpPr txBox="1"/>
            <p:nvPr/>
          </p:nvSpPr>
          <p:spPr>
            <a:xfrm>
              <a:off x="0" y="9525"/>
              <a:ext cx="1024128" cy="1331595"/>
            </a:xfrm>
            <a:prstGeom prst="rect">
              <a:avLst/>
            </a:prstGeom>
            <a:noFill/>
            <a:ln>
              <a:noFill/>
            </a:ln>
          </p:spPr>
          <p:txBody>
            <a:bodyPr anchorCtr="0" anchor="ctr" bIns="0" lIns="0" spcFirstLastPara="1" rIns="0" wrap="square" tIns="0">
              <a:noAutofit/>
            </a:bodyPr>
            <a:lstStyle/>
            <a:p>
              <a:pPr indent="0" lvl="0" marL="0" marR="0" rtl="0" algn="ctr">
                <a:lnSpc>
                  <a:spcPct val="120007"/>
                </a:lnSpc>
                <a:spcBef>
                  <a:spcPts val="0"/>
                </a:spcBef>
                <a:spcAft>
                  <a:spcPts val="0"/>
                </a:spcAft>
                <a:buNone/>
              </a:pPr>
              <a:r>
                <a:rPr b="1" i="0" lang="en" sz="1400" u="none" cap="none" strike="noStrike">
                  <a:solidFill>
                    <a:srgbClr val="FFFFFF"/>
                  </a:solidFill>
                  <a:latin typeface="Quattrocento Sans"/>
                  <a:ea typeface="Quattrocento Sans"/>
                  <a:cs typeface="Quattrocento Sans"/>
                  <a:sym typeface="Quattrocento Sans"/>
                </a:rPr>
                <a:t>5</a:t>
              </a:r>
              <a:endParaRPr sz="700"/>
            </a:p>
          </p:txBody>
        </p:sp>
      </p:grpSp>
      <p:sp>
        <p:nvSpPr>
          <p:cNvPr id="908" name="Google Shape;908;g3e175bcebe7_10_229"/>
          <p:cNvSpPr/>
          <p:nvPr/>
        </p:nvSpPr>
        <p:spPr>
          <a:xfrm>
            <a:off x="911224" y="3992752"/>
            <a:ext cx="7778734" cy="509254"/>
          </a:xfrm>
          <a:custGeom>
            <a:rect b="b" l="l" r="r" t="t"/>
            <a:pathLst>
              <a:path extrusionOk="0" h="1358011" w="20743290">
                <a:moveTo>
                  <a:pt x="0" y="0"/>
                </a:moveTo>
                <a:lnTo>
                  <a:pt x="20743290" y="0"/>
                </a:lnTo>
                <a:lnTo>
                  <a:pt x="20743290" y="1358011"/>
                </a:lnTo>
                <a:lnTo>
                  <a:pt x="0" y="1358011"/>
                </a:lnTo>
                <a:close/>
              </a:path>
            </a:pathLst>
          </a:custGeom>
          <a:solidFill>
            <a:srgbClr val="FFFFFF"/>
          </a:solidFill>
          <a:ln cap="sq" cmpd="sng" w="12700">
            <a:solidFill>
              <a:srgbClr val="E2E8F0"/>
            </a:solidFill>
            <a:prstDash val="solid"/>
            <a:miter lim="8000"/>
            <a:headEnd len="sm" w="sm" type="none"/>
            <a:tailEnd len="sm" w="sm" type="none"/>
          </a:ln>
        </p:spPr>
      </p:sp>
      <p:grpSp>
        <p:nvGrpSpPr>
          <p:cNvPr id="909" name="Google Shape;909;g3e175bcebe7_10_229"/>
          <p:cNvGrpSpPr/>
          <p:nvPr/>
        </p:nvGrpSpPr>
        <p:grpSpPr>
          <a:xfrm>
            <a:off x="1005840" y="4050792"/>
            <a:ext cx="2194560" cy="240221"/>
            <a:chOff x="0" y="0"/>
            <a:chExt cx="5852160" cy="640589"/>
          </a:xfrm>
        </p:grpSpPr>
        <p:sp>
          <p:nvSpPr>
            <p:cNvPr id="910" name="Google Shape;910;g3e175bcebe7_10_229"/>
            <p:cNvSpPr/>
            <p:nvPr/>
          </p:nvSpPr>
          <p:spPr>
            <a:xfrm>
              <a:off x="0" y="0"/>
              <a:ext cx="5852160" cy="640589"/>
            </a:xfrm>
            <a:custGeom>
              <a:rect b="b" l="l" r="r" t="t"/>
              <a:pathLst>
                <a:path extrusionOk="0" h="640589" w="5852160">
                  <a:moveTo>
                    <a:pt x="0" y="0"/>
                  </a:moveTo>
                  <a:lnTo>
                    <a:pt x="5852160" y="0"/>
                  </a:lnTo>
                  <a:lnTo>
                    <a:pt x="5852160" y="640589"/>
                  </a:lnTo>
                  <a:lnTo>
                    <a:pt x="0" y="640589"/>
                  </a:lnTo>
                  <a:close/>
                </a:path>
              </a:pathLst>
            </a:custGeom>
            <a:blipFill rotWithShape="1">
              <a:blip r:embed="rId4">
                <a:alphaModFix amt="0"/>
              </a:blip>
              <a:stretch>
                <a:fillRect b="-125587" l="0" r="0" t="-130425"/>
              </a:stretch>
            </a:blipFill>
            <a:ln>
              <a:noFill/>
            </a:ln>
          </p:spPr>
        </p:sp>
        <p:sp>
          <p:nvSpPr>
            <p:cNvPr id="911" name="Google Shape;911;g3e175bcebe7_10_229"/>
            <p:cNvSpPr txBox="1"/>
            <p:nvPr/>
          </p:nvSpPr>
          <p:spPr>
            <a:xfrm>
              <a:off x="0" y="0"/>
              <a:ext cx="5852160" cy="640589"/>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3E4095"/>
                  </a:solidFill>
                  <a:latin typeface="Quattrocento Sans"/>
                  <a:ea typeface="Quattrocento Sans"/>
                  <a:cs typeface="Quattrocento Sans"/>
                  <a:sym typeface="Quattrocento Sans"/>
                </a:rPr>
                <a:t>Medicines Optimisation</a:t>
              </a:r>
              <a:endParaRPr sz="700"/>
            </a:p>
          </p:txBody>
        </p:sp>
      </p:grpSp>
      <p:grpSp>
        <p:nvGrpSpPr>
          <p:cNvPr id="912" name="Google Shape;912;g3e175bcebe7_10_229"/>
          <p:cNvGrpSpPr/>
          <p:nvPr/>
        </p:nvGrpSpPr>
        <p:grpSpPr>
          <a:xfrm>
            <a:off x="3246120" y="4050792"/>
            <a:ext cx="5303520" cy="402336"/>
            <a:chOff x="0" y="0"/>
            <a:chExt cx="14142720" cy="1072896"/>
          </a:xfrm>
        </p:grpSpPr>
        <p:sp>
          <p:nvSpPr>
            <p:cNvPr id="913" name="Google Shape;913;g3e175bcebe7_10_229"/>
            <p:cNvSpPr/>
            <p:nvPr/>
          </p:nvSpPr>
          <p:spPr>
            <a:xfrm>
              <a:off x="0" y="0"/>
              <a:ext cx="14142720" cy="1072896"/>
            </a:xfrm>
            <a:custGeom>
              <a:rect b="b" l="l" r="r" t="t"/>
              <a:pathLst>
                <a:path extrusionOk="0" h="1072896" w="14142720">
                  <a:moveTo>
                    <a:pt x="0" y="0"/>
                  </a:moveTo>
                  <a:lnTo>
                    <a:pt x="14142720" y="0"/>
                  </a:lnTo>
                  <a:lnTo>
                    <a:pt x="14142720" y="1072896"/>
                  </a:lnTo>
                  <a:lnTo>
                    <a:pt x="0" y="1072896"/>
                  </a:lnTo>
                  <a:close/>
                </a:path>
              </a:pathLst>
            </a:custGeom>
            <a:blipFill rotWithShape="1">
              <a:blip r:embed="rId4">
                <a:alphaModFix amt="0"/>
              </a:blip>
              <a:stretch>
                <a:fillRect b="-206858" l="0" r="0" t="-206858"/>
              </a:stretch>
            </a:blipFill>
            <a:ln>
              <a:noFill/>
            </a:ln>
          </p:spPr>
        </p:sp>
        <p:sp>
          <p:nvSpPr>
            <p:cNvPr id="914" name="Google Shape;914;g3e175bcebe7_10_229"/>
            <p:cNvSpPr txBox="1"/>
            <p:nvPr/>
          </p:nvSpPr>
          <p:spPr>
            <a:xfrm>
              <a:off x="0" y="0"/>
              <a:ext cx="14142720" cy="1072896"/>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64748B"/>
                  </a:solidFill>
                  <a:latin typeface="Quattrocento Sans"/>
                  <a:ea typeface="Quattrocento Sans"/>
                  <a:cs typeface="Quattrocento Sans"/>
                  <a:sym typeface="Quattrocento Sans"/>
                </a:rPr>
                <a:t>AMR stewardship, chronic disease management &amp; safe prescribing at primary care level</a:t>
              </a:r>
              <a:endParaRPr sz="700"/>
            </a:p>
          </p:txBody>
        </p:sp>
      </p:grpSp>
      <p:sp>
        <p:nvSpPr>
          <p:cNvPr id="915" name="Google Shape;915;g3e175bcebe7_10_229"/>
          <p:cNvSpPr/>
          <p:nvPr/>
        </p:nvSpPr>
        <p:spPr>
          <a:xfrm>
            <a:off x="3163824" y="4105656"/>
            <a:ext cx="36576" cy="274320"/>
          </a:xfrm>
          <a:custGeom>
            <a:rect b="b" l="l" r="r" t="t"/>
            <a:pathLst>
              <a:path extrusionOk="0" h="731520" w="97536">
                <a:moveTo>
                  <a:pt x="0" y="0"/>
                </a:moveTo>
                <a:lnTo>
                  <a:pt x="97536" y="0"/>
                </a:lnTo>
                <a:lnTo>
                  <a:pt x="97536" y="731520"/>
                </a:lnTo>
                <a:lnTo>
                  <a:pt x="0" y="731520"/>
                </a:lnTo>
                <a:close/>
              </a:path>
            </a:pathLst>
          </a:custGeom>
          <a:solidFill>
            <a:srgbClr val="E2E8F0"/>
          </a:solidFill>
          <a:ln>
            <a:noFill/>
          </a:ln>
        </p:spPr>
      </p:sp>
      <p:grpSp>
        <p:nvGrpSpPr>
          <p:cNvPr id="916" name="Google Shape;916;g3e175bcebe7_10_229"/>
          <p:cNvGrpSpPr/>
          <p:nvPr/>
        </p:nvGrpSpPr>
        <p:grpSpPr>
          <a:xfrm>
            <a:off x="457200" y="4525509"/>
            <a:ext cx="8229600" cy="207283"/>
            <a:chOff x="0" y="0"/>
            <a:chExt cx="21945600" cy="552756"/>
          </a:xfrm>
        </p:grpSpPr>
        <p:sp>
          <p:nvSpPr>
            <p:cNvPr id="917" name="Google Shape;917;g3e175bcebe7_10_229"/>
            <p:cNvSpPr/>
            <p:nvPr/>
          </p:nvSpPr>
          <p:spPr>
            <a:xfrm>
              <a:off x="0" y="0"/>
              <a:ext cx="21945600" cy="552756"/>
            </a:xfrm>
            <a:custGeom>
              <a:rect b="b" l="l" r="r" t="t"/>
              <a:pathLst>
                <a:path extrusionOk="0" h="552756" w="21945600">
                  <a:moveTo>
                    <a:pt x="0" y="0"/>
                  </a:moveTo>
                  <a:lnTo>
                    <a:pt x="21945600" y="0"/>
                  </a:lnTo>
                  <a:lnTo>
                    <a:pt x="21945600" y="552756"/>
                  </a:lnTo>
                  <a:lnTo>
                    <a:pt x="0" y="552756"/>
                  </a:lnTo>
                  <a:close/>
                </a:path>
              </a:pathLst>
            </a:custGeom>
            <a:blipFill rotWithShape="1">
              <a:blip r:embed="rId4">
                <a:alphaModFix amt="0"/>
              </a:blip>
              <a:stretch>
                <a:fillRect b="-722156" l="0" r="0" t="-725112"/>
              </a:stretch>
            </a:blipFill>
            <a:ln>
              <a:noFill/>
            </a:ln>
          </p:spPr>
        </p:sp>
        <p:sp>
          <p:nvSpPr>
            <p:cNvPr id="918" name="Google Shape;918;g3e175bcebe7_10_229"/>
            <p:cNvSpPr txBox="1"/>
            <p:nvPr/>
          </p:nvSpPr>
          <p:spPr>
            <a:xfrm>
              <a:off x="0" y="0"/>
              <a:ext cx="21945600" cy="552756"/>
            </a:xfrm>
            <a:prstGeom prst="rect">
              <a:avLst/>
            </a:prstGeom>
            <a:noFill/>
            <a:ln>
              <a:noFill/>
            </a:ln>
          </p:spPr>
          <p:txBody>
            <a:bodyPr anchorCtr="0" anchor="ctr" bIns="0" lIns="0" spcFirstLastPara="1" rIns="0" wrap="square" tIns="0">
              <a:noAutofit/>
            </a:bodyPr>
            <a:lstStyle/>
            <a:p>
              <a:pPr indent="0" lvl="0" marL="0" marR="0" rtl="0" algn="ctr">
                <a:lnSpc>
                  <a:spcPct val="119941"/>
                </a:lnSpc>
                <a:spcBef>
                  <a:spcPts val="0"/>
                </a:spcBef>
                <a:spcAft>
                  <a:spcPts val="0"/>
                </a:spcAft>
                <a:buNone/>
              </a:pPr>
              <a:r>
                <a:rPr b="1" i="1" lang="en" sz="900" u="none" cap="none" strike="noStrike">
                  <a:solidFill>
                    <a:srgbClr val="14A655"/>
                  </a:solidFill>
                  <a:latin typeface="Quattrocento Sans"/>
                  <a:ea typeface="Quattrocento Sans"/>
                  <a:cs typeface="Quattrocento Sans"/>
                  <a:sym typeface="Quattrocento Sans"/>
                </a:rPr>
                <a:t>PSK has made formal submissions to Kenya's Ministry of Health on all five pillars, each anchored in patient safety.</a:t>
              </a:r>
              <a:endParaRPr sz="700"/>
            </a:p>
          </p:txBody>
        </p:sp>
      </p:grpSp>
      <p:sp>
        <p:nvSpPr>
          <p:cNvPr id="919" name="Google Shape;919;g3e175bcebe7_10_229"/>
          <p:cNvSpPr/>
          <p:nvPr/>
        </p:nvSpPr>
        <p:spPr>
          <a:xfrm>
            <a:off x="0" y="4800600"/>
            <a:ext cx="9144000" cy="342900"/>
          </a:xfrm>
          <a:custGeom>
            <a:rect b="b" l="l" r="r" t="t"/>
            <a:pathLst>
              <a:path extrusionOk="0" h="914400" w="24384000">
                <a:moveTo>
                  <a:pt x="0" y="0"/>
                </a:moveTo>
                <a:lnTo>
                  <a:pt x="24384000" y="0"/>
                </a:lnTo>
                <a:lnTo>
                  <a:pt x="24384000" y="914400"/>
                </a:lnTo>
                <a:lnTo>
                  <a:pt x="0" y="914400"/>
                </a:lnTo>
                <a:close/>
              </a:path>
            </a:pathLst>
          </a:custGeom>
          <a:solidFill>
            <a:srgbClr val="3E4095"/>
          </a:solidFill>
          <a:ln>
            <a:noFill/>
          </a:ln>
        </p:spPr>
      </p:sp>
      <p:grpSp>
        <p:nvGrpSpPr>
          <p:cNvPr id="920" name="Google Shape;920;g3e175bcebe7_10_229"/>
          <p:cNvGrpSpPr/>
          <p:nvPr/>
        </p:nvGrpSpPr>
        <p:grpSpPr>
          <a:xfrm>
            <a:off x="274320" y="4809744"/>
            <a:ext cx="4297680" cy="320040"/>
            <a:chOff x="0" y="0"/>
            <a:chExt cx="11460480" cy="853440"/>
          </a:xfrm>
        </p:grpSpPr>
        <p:sp>
          <p:nvSpPr>
            <p:cNvPr id="921" name="Google Shape;921;g3e175bcebe7_10_229"/>
            <p:cNvSpPr/>
            <p:nvPr/>
          </p:nvSpPr>
          <p:spPr>
            <a:xfrm>
              <a:off x="0" y="0"/>
              <a:ext cx="11460480" cy="853440"/>
            </a:xfrm>
            <a:custGeom>
              <a:rect b="b" l="l" r="r" t="t"/>
              <a:pathLst>
                <a:path extrusionOk="0" h="853440" w="11460480">
                  <a:moveTo>
                    <a:pt x="0" y="0"/>
                  </a:moveTo>
                  <a:lnTo>
                    <a:pt x="11460480" y="0"/>
                  </a:lnTo>
                  <a:lnTo>
                    <a:pt x="11460480" y="853440"/>
                  </a:lnTo>
                  <a:lnTo>
                    <a:pt x="0" y="853440"/>
                  </a:lnTo>
                  <a:close/>
                </a:path>
              </a:pathLst>
            </a:custGeom>
            <a:solidFill>
              <a:srgbClr val="FFFFFF">
                <a:alpha val="0"/>
              </a:srgbClr>
            </a:solidFill>
            <a:ln>
              <a:noFill/>
            </a:ln>
          </p:spPr>
        </p:sp>
        <p:sp>
          <p:nvSpPr>
            <p:cNvPr id="922" name="Google Shape;922;g3e175bcebe7_10_229"/>
            <p:cNvSpPr txBox="1"/>
            <p:nvPr/>
          </p:nvSpPr>
          <p:spPr>
            <a:xfrm>
              <a:off x="0" y="0"/>
              <a:ext cx="11460480" cy="85344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800" u="none" cap="none" strike="noStrike">
                  <a:solidFill>
                    <a:srgbClr val="FFFFFF"/>
                  </a:solidFill>
                  <a:latin typeface="Quattrocento Sans"/>
                  <a:ea typeface="Quattrocento Sans"/>
                  <a:cs typeface="Quattrocento Sans"/>
                  <a:sym typeface="Quattrocento Sans"/>
                </a:rPr>
                <a:t>Dr. Wairimu Njuki Mbogo  |  President, PSK  |  ECSA MDT Webinar · 13 May 2026</a:t>
              </a:r>
              <a:endParaRPr sz="700"/>
            </a:p>
          </p:txBody>
        </p:sp>
      </p:grpSp>
      <p:grpSp>
        <p:nvGrpSpPr>
          <p:cNvPr id="923" name="Google Shape;923;g3e175bcebe7_10_229"/>
          <p:cNvGrpSpPr/>
          <p:nvPr/>
        </p:nvGrpSpPr>
        <p:grpSpPr>
          <a:xfrm>
            <a:off x="5845275" y="4809744"/>
            <a:ext cx="3115845" cy="320040"/>
            <a:chOff x="0" y="0"/>
            <a:chExt cx="8308921" cy="853440"/>
          </a:xfrm>
        </p:grpSpPr>
        <p:sp>
          <p:nvSpPr>
            <p:cNvPr id="924" name="Google Shape;924;g3e175bcebe7_10_229"/>
            <p:cNvSpPr/>
            <p:nvPr/>
          </p:nvSpPr>
          <p:spPr>
            <a:xfrm>
              <a:off x="0" y="0"/>
              <a:ext cx="8308921" cy="853440"/>
            </a:xfrm>
            <a:custGeom>
              <a:rect b="b" l="l" r="r" t="t"/>
              <a:pathLst>
                <a:path extrusionOk="0" h="853440" w="8308921">
                  <a:moveTo>
                    <a:pt x="0" y="0"/>
                  </a:moveTo>
                  <a:lnTo>
                    <a:pt x="8308921" y="0"/>
                  </a:lnTo>
                  <a:lnTo>
                    <a:pt x="8308921" y="853440"/>
                  </a:lnTo>
                  <a:lnTo>
                    <a:pt x="0" y="853440"/>
                  </a:lnTo>
                  <a:close/>
                </a:path>
              </a:pathLst>
            </a:custGeom>
            <a:blipFill rotWithShape="1">
              <a:blip r:embed="rId4">
                <a:alphaModFix amt="0"/>
              </a:blip>
              <a:stretch>
                <a:fillRect b="-100313" l="0" r="20763" t="-100313"/>
              </a:stretch>
            </a:blipFill>
            <a:ln>
              <a:noFill/>
            </a:ln>
          </p:spPr>
        </p:sp>
        <p:sp>
          <p:nvSpPr>
            <p:cNvPr id="925" name="Google Shape;925;g3e175bcebe7_10_229"/>
            <p:cNvSpPr txBox="1"/>
            <p:nvPr/>
          </p:nvSpPr>
          <p:spPr>
            <a:xfrm>
              <a:off x="0" y="0"/>
              <a:ext cx="8308921" cy="853440"/>
            </a:xfrm>
            <a:prstGeom prst="rect">
              <a:avLst/>
            </a:prstGeom>
            <a:noFill/>
            <a:ln>
              <a:noFill/>
            </a:ln>
          </p:spPr>
          <p:txBody>
            <a:bodyPr anchorCtr="0" anchor="ctr" bIns="0" lIns="0" spcFirstLastPara="1" rIns="0" wrap="square" tIns="0">
              <a:noAutofit/>
            </a:bodyPr>
            <a:lstStyle/>
            <a:p>
              <a:pPr indent="0" lvl="0" marL="0" marR="0" rtl="0" algn="r">
                <a:lnSpc>
                  <a:spcPct val="120000"/>
                </a:lnSpc>
                <a:spcBef>
                  <a:spcPts val="0"/>
                </a:spcBef>
                <a:spcAft>
                  <a:spcPts val="0"/>
                </a:spcAft>
                <a:buNone/>
              </a:pPr>
              <a:r>
                <a:rPr b="1" i="0" lang="en" sz="800" u="none" cap="none" strike="noStrike">
                  <a:solidFill>
                    <a:srgbClr val="E8F5F3"/>
                  </a:solidFill>
                  <a:latin typeface="Quattrocento Sans"/>
                  <a:ea typeface="Quattrocento Sans"/>
                  <a:cs typeface="Quattrocento Sans"/>
                  <a:sym typeface="Quattrocento Sans"/>
                </a:rPr>
                <a:t>PSK · EPIC: Education · Policy · Innovation · Collaboration</a:t>
              </a:r>
              <a:endParaRPr sz="700"/>
            </a:p>
          </p:txBody>
        </p:sp>
      </p:grpSp>
      <p:grpSp>
        <p:nvGrpSpPr>
          <p:cNvPr id="926" name="Google Shape;926;g3e175bcebe7_10_229"/>
          <p:cNvGrpSpPr/>
          <p:nvPr/>
        </p:nvGrpSpPr>
        <p:grpSpPr>
          <a:xfrm>
            <a:off x="7847584" y="256032"/>
            <a:ext cx="839216" cy="373256"/>
            <a:chOff x="0" y="0"/>
            <a:chExt cx="2237910" cy="995348"/>
          </a:xfrm>
        </p:grpSpPr>
        <p:cxnSp>
          <p:nvCxnSpPr>
            <p:cNvPr id="927" name="Google Shape;927;g3e175bcebe7_10_229"/>
            <p:cNvCxnSpPr/>
            <p:nvPr/>
          </p:nvCxnSpPr>
          <p:spPr>
            <a:xfrm>
              <a:off x="1033100" y="0"/>
              <a:ext cx="0" cy="995348"/>
            </a:xfrm>
            <a:prstGeom prst="straightConnector1">
              <a:avLst/>
            </a:prstGeom>
            <a:noFill/>
            <a:ln cap="flat" cmpd="sng" w="25400">
              <a:solidFill>
                <a:srgbClr val="000000"/>
              </a:solidFill>
              <a:prstDash val="dot"/>
              <a:round/>
              <a:headEnd len="sm" w="sm" type="none"/>
              <a:tailEnd len="sm" w="sm" type="none"/>
            </a:ln>
          </p:spPr>
        </p:cxnSp>
        <p:sp>
          <p:nvSpPr>
            <p:cNvPr id="928" name="Google Shape;928;g3e175bcebe7_10_229"/>
            <p:cNvSpPr/>
            <p:nvPr/>
          </p:nvSpPr>
          <p:spPr>
            <a:xfrm>
              <a:off x="0" y="23056"/>
              <a:ext cx="910637" cy="972292"/>
            </a:xfrm>
            <a:custGeom>
              <a:rect b="b" l="l" r="r" t="t"/>
              <a:pathLst>
                <a:path extrusionOk="0" h="972292" w="910637">
                  <a:moveTo>
                    <a:pt x="0" y="0"/>
                  </a:moveTo>
                  <a:lnTo>
                    <a:pt x="910637" y="0"/>
                  </a:lnTo>
                  <a:lnTo>
                    <a:pt x="910637" y="972292"/>
                  </a:lnTo>
                  <a:lnTo>
                    <a:pt x="0" y="972292"/>
                  </a:lnTo>
                  <a:lnTo>
                    <a:pt x="0" y="0"/>
                  </a:lnTo>
                  <a:close/>
                </a:path>
              </a:pathLst>
            </a:custGeom>
            <a:blipFill rotWithShape="1">
              <a:blip r:embed="rId5">
                <a:alphaModFix/>
              </a:blip>
              <a:stretch>
                <a:fillRect b="0" l="-13958" r="-9475" t="0"/>
              </a:stretch>
            </a:blipFill>
            <a:ln>
              <a:noFill/>
            </a:ln>
          </p:spPr>
        </p:sp>
        <p:sp>
          <p:nvSpPr>
            <p:cNvPr id="929" name="Google Shape;929;g3e175bcebe7_10_229"/>
            <p:cNvSpPr/>
            <p:nvPr/>
          </p:nvSpPr>
          <p:spPr>
            <a:xfrm>
              <a:off x="1072945" y="0"/>
              <a:ext cx="1164965" cy="995348"/>
            </a:xfrm>
            <a:custGeom>
              <a:rect b="b" l="l" r="r" t="t"/>
              <a:pathLst>
                <a:path extrusionOk="0" h="995348" w="1164965">
                  <a:moveTo>
                    <a:pt x="0" y="0"/>
                  </a:moveTo>
                  <a:lnTo>
                    <a:pt x="1164965" y="0"/>
                  </a:lnTo>
                  <a:lnTo>
                    <a:pt x="1164965" y="995348"/>
                  </a:lnTo>
                  <a:lnTo>
                    <a:pt x="0" y="995348"/>
                  </a:lnTo>
                  <a:lnTo>
                    <a:pt x="0" y="0"/>
                  </a:lnTo>
                  <a:close/>
                </a:path>
              </a:pathLst>
            </a:custGeom>
            <a:blipFill rotWithShape="1">
              <a:blip r:embed="rId6">
                <a:alphaModFix/>
              </a:blip>
              <a:stretch>
                <a:fillRect b="0" l="-637740" r="-85373" t="-70999"/>
              </a:stretch>
            </a:blipFill>
            <a:ln>
              <a:noFill/>
            </a:ln>
          </p:spPr>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g3e175bcebe7_10_31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809" l="0" r="0" t="-9809"/>
            </a:stretch>
          </a:blipFill>
          <a:ln>
            <a:noFill/>
          </a:ln>
        </p:spPr>
      </p:sp>
      <p:grpSp>
        <p:nvGrpSpPr>
          <p:cNvPr id="939" name="Google Shape;939;g3e175bcebe7_10_318"/>
          <p:cNvGrpSpPr/>
          <p:nvPr/>
        </p:nvGrpSpPr>
        <p:grpSpPr>
          <a:xfrm>
            <a:off x="457200" y="256032"/>
            <a:ext cx="8229600" cy="256032"/>
            <a:chOff x="0" y="0"/>
            <a:chExt cx="21945600" cy="682752"/>
          </a:xfrm>
        </p:grpSpPr>
        <p:sp>
          <p:nvSpPr>
            <p:cNvPr id="940" name="Google Shape;940;g3e175bcebe7_10_318"/>
            <p:cNvSpPr/>
            <p:nvPr/>
          </p:nvSpPr>
          <p:spPr>
            <a:xfrm>
              <a:off x="0" y="0"/>
              <a:ext cx="21945600" cy="682752"/>
            </a:xfrm>
            <a:custGeom>
              <a:rect b="b" l="l" r="r" t="t"/>
              <a:pathLst>
                <a:path extrusionOk="0" h="682752" w="21945600">
                  <a:moveTo>
                    <a:pt x="0" y="0"/>
                  </a:moveTo>
                  <a:lnTo>
                    <a:pt x="21945600" y="0"/>
                  </a:lnTo>
                  <a:lnTo>
                    <a:pt x="21945600" y="682752"/>
                  </a:lnTo>
                  <a:lnTo>
                    <a:pt x="0" y="682752"/>
                  </a:lnTo>
                  <a:close/>
                </a:path>
              </a:pathLst>
            </a:custGeom>
            <a:blipFill rotWithShape="1">
              <a:blip r:embed="rId4">
                <a:alphaModFix amt="0"/>
              </a:blip>
              <a:stretch>
                <a:fillRect b="-576253" l="0" r="0" t="-576253"/>
              </a:stretch>
            </a:blipFill>
            <a:ln>
              <a:noFill/>
            </a:ln>
          </p:spPr>
        </p:sp>
        <p:sp>
          <p:nvSpPr>
            <p:cNvPr id="941" name="Google Shape;941;g3e175bcebe7_10_318"/>
            <p:cNvSpPr txBox="1"/>
            <p:nvPr/>
          </p:nvSpPr>
          <p:spPr>
            <a:xfrm>
              <a:off x="0" y="0"/>
              <a:ext cx="21945600" cy="682752"/>
            </a:xfrm>
            <a:prstGeom prst="rect">
              <a:avLst/>
            </a:prstGeom>
            <a:noFill/>
            <a:ln>
              <a:noFill/>
            </a:ln>
          </p:spPr>
          <p:txBody>
            <a:bodyPr anchorCtr="0" anchor="ctr" bIns="0" lIns="0" spcFirstLastPara="1" rIns="0" wrap="square" tIns="0">
              <a:noAutofit/>
            </a:bodyPr>
            <a:lstStyle/>
            <a:p>
              <a:pPr indent="0" lvl="0" marL="0" marR="0" rtl="0" algn="l">
                <a:lnSpc>
                  <a:spcPct val="119941"/>
                </a:lnSpc>
                <a:spcBef>
                  <a:spcPts val="0"/>
                </a:spcBef>
                <a:spcAft>
                  <a:spcPts val="0"/>
                </a:spcAft>
                <a:buNone/>
              </a:pPr>
              <a:r>
                <a:rPr b="1" i="0" lang="en" sz="900" u="none" cap="none" strike="noStrike">
                  <a:solidFill>
                    <a:srgbClr val="14A655"/>
                  </a:solidFill>
                  <a:latin typeface="Quattrocento Sans"/>
                  <a:ea typeface="Quattrocento Sans"/>
                  <a:cs typeface="Quattrocento Sans"/>
                  <a:sym typeface="Quattrocento Sans"/>
                </a:rPr>
                <a:t>MEDICINES MANAGEMENT</a:t>
              </a:r>
              <a:endParaRPr sz="700"/>
            </a:p>
          </p:txBody>
        </p:sp>
      </p:grpSp>
      <p:grpSp>
        <p:nvGrpSpPr>
          <p:cNvPr id="942" name="Google Shape;942;g3e175bcebe7_10_318"/>
          <p:cNvGrpSpPr/>
          <p:nvPr/>
        </p:nvGrpSpPr>
        <p:grpSpPr>
          <a:xfrm>
            <a:off x="457200" y="566928"/>
            <a:ext cx="8229600" cy="713232"/>
            <a:chOff x="0" y="0"/>
            <a:chExt cx="21945600" cy="1901952"/>
          </a:xfrm>
        </p:grpSpPr>
        <p:sp>
          <p:nvSpPr>
            <p:cNvPr id="943" name="Google Shape;943;g3e175bcebe7_10_318"/>
            <p:cNvSpPr/>
            <p:nvPr/>
          </p:nvSpPr>
          <p:spPr>
            <a:xfrm>
              <a:off x="0" y="0"/>
              <a:ext cx="21945600" cy="1901952"/>
            </a:xfrm>
            <a:custGeom>
              <a:rect b="b" l="l" r="r" t="t"/>
              <a:pathLst>
                <a:path extrusionOk="0" h="1901952" w="21945600">
                  <a:moveTo>
                    <a:pt x="0" y="0"/>
                  </a:moveTo>
                  <a:lnTo>
                    <a:pt x="21945600" y="0"/>
                  </a:lnTo>
                  <a:lnTo>
                    <a:pt x="21945600" y="1901952"/>
                  </a:lnTo>
                  <a:lnTo>
                    <a:pt x="0" y="1901952"/>
                  </a:lnTo>
                  <a:close/>
                </a:path>
              </a:pathLst>
            </a:custGeom>
            <a:blipFill rotWithShape="1">
              <a:blip r:embed="rId4">
                <a:alphaModFix amt="0"/>
              </a:blip>
              <a:stretch>
                <a:fillRect b="-174820" l="0" r="0" t="-174820"/>
              </a:stretch>
            </a:blipFill>
            <a:ln>
              <a:noFill/>
            </a:ln>
          </p:spPr>
        </p:sp>
        <p:sp>
          <p:nvSpPr>
            <p:cNvPr id="944" name="Google Shape;944;g3e175bcebe7_10_318"/>
            <p:cNvSpPr txBox="1"/>
            <p:nvPr/>
          </p:nvSpPr>
          <p:spPr>
            <a:xfrm>
              <a:off x="0" y="9525"/>
              <a:ext cx="21945600" cy="1892427"/>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2600" u="none" cap="none" strike="noStrike">
                  <a:solidFill>
                    <a:srgbClr val="3E4095"/>
                  </a:solidFill>
                  <a:latin typeface="Quattrocento Sans"/>
                  <a:ea typeface="Quattrocento Sans"/>
                  <a:cs typeface="Quattrocento Sans"/>
                  <a:sym typeface="Quattrocento Sans"/>
                </a:rPr>
                <a:t>Medicines Scheduling: Matching Risk to Oversight</a:t>
              </a:r>
              <a:endParaRPr sz="700"/>
            </a:p>
          </p:txBody>
        </p:sp>
      </p:grpSp>
      <p:sp>
        <p:nvSpPr>
          <p:cNvPr id="945" name="Google Shape;945;g3e175bcebe7_10_318"/>
          <p:cNvSpPr/>
          <p:nvPr/>
        </p:nvSpPr>
        <p:spPr>
          <a:xfrm>
            <a:off x="457200" y="1353312"/>
            <a:ext cx="1280160" cy="50292"/>
          </a:xfrm>
          <a:custGeom>
            <a:rect b="b" l="l" r="r" t="t"/>
            <a:pathLst>
              <a:path extrusionOk="0" h="134112" w="3413760">
                <a:moveTo>
                  <a:pt x="0" y="0"/>
                </a:moveTo>
                <a:lnTo>
                  <a:pt x="3413760" y="0"/>
                </a:lnTo>
                <a:lnTo>
                  <a:pt x="3413760" y="134112"/>
                </a:lnTo>
                <a:lnTo>
                  <a:pt x="0" y="134112"/>
                </a:lnTo>
                <a:close/>
              </a:path>
            </a:pathLst>
          </a:custGeom>
          <a:solidFill>
            <a:srgbClr val="3E4095"/>
          </a:solidFill>
          <a:ln>
            <a:noFill/>
          </a:ln>
        </p:spPr>
      </p:sp>
      <p:sp>
        <p:nvSpPr>
          <p:cNvPr id="946" name="Google Shape;946;g3e175bcebe7_10_318"/>
          <p:cNvSpPr/>
          <p:nvPr/>
        </p:nvSpPr>
        <p:spPr>
          <a:xfrm>
            <a:off x="450851" y="1548132"/>
            <a:ext cx="1375803" cy="579644"/>
          </a:xfrm>
          <a:custGeom>
            <a:rect b="b" l="l" r="r" t="t"/>
            <a:pathLst>
              <a:path extrusionOk="0" h="1545717" w="3668809">
                <a:moveTo>
                  <a:pt x="0" y="0"/>
                </a:moveTo>
                <a:lnTo>
                  <a:pt x="3668809" y="0"/>
                </a:lnTo>
                <a:lnTo>
                  <a:pt x="3668809" y="1545717"/>
                </a:lnTo>
                <a:lnTo>
                  <a:pt x="0" y="1545717"/>
                </a:lnTo>
                <a:close/>
              </a:path>
            </a:pathLst>
          </a:custGeom>
          <a:solidFill>
            <a:srgbClr val="E8F5E9"/>
          </a:solidFill>
          <a:ln cap="sq" cmpd="sng" w="25400">
            <a:solidFill>
              <a:srgbClr val="43A047"/>
            </a:solidFill>
            <a:prstDash val="solid"/>
            <a:miter lim="8000"/>
            <a:headEnd len="sm" w="sm" type="none"/>
            <a:tailEnd len="sm" w="sm" type="none"/>
          </a:ln>
        </p:spPr>
      </p:sp>
      <p:grpSp>
        <p:nvGrpSpPr>
          <p:cNvPr id="947" name="Google Shape;947;g3e175bcebe7_10_318"/>
          <p:cNvGrpSpPr/>
          <p:nvPr/>
        </p:nvGrpSpPr>
        <p:grpSpPr>
          <a:xfrm>
            <a:off x="520948" y="1591056"/>
            <a:ext cx="1235591" cy="268530"/>
            <a:chOff x="0" y="0"/>
            <a:chExt cx="3294909" cy="716078"/>
          </a:xfrm>
        </p:grpSpPr>
        <p:sp>
          <p:nvSpPr>
            <p:cNvPr id="948" name="Google Shape;948;g3e175bcebe7_10_318"/>
            <p:cNvSpPr/>
            <p:nvPr/>
          </p:nvSpPr>
          <p:spPr>
            <a:xfrm>
              <a:off x="0" y="0"/>
              <a:ext cx="3294909" cy="716078"/>
            </a:xfrm>
            <a:custGeom>
              <a:rect b="b" l="l" r="r" t="t"/>
              <a:pathLst>
                <a:path extrusionOk="0" h="716078" w="3294909">
                  <a:moveTo>
                    <a:pt x="0" y="0"/>
                  </a:moveTo>
                  <a:lnTo>
                    <a:pt x="3294909" y="0"/>
                  </a:lnTo>
                  <a:lnTo>
                    <a:pt x="3294909" y="716078"/>
                  </a:lnTo>
                  <a:lnTo>
                    <a:pt x="0" y="716078"/>
                  </a:lnTo>
                  <a:close/>
                </a:path>
              </a:pathLst>
            </a:custGeom>
            <a:blipFill rotWithShape="1">
              <a:blip r:embed="rId4">
                <a:alphaModFix amt="0"/>
              </a:blip>
              <a:stretch>
                <a:fillRect b="-25967" l="0" r="12673" t="-30621"/>
              </a:stretch>
            </a:blipFill>
            <a:ln>
              <a:noFill/>
            </a:ln>
          </p:spPr>
        </p:sp>
        <p:sp>
          <p:nvSpPr>
            <p:cNvPr id="949" name="Google Shape;949;g3e175bcebe7_10_318"/>
            <p:cNvSpPr txBox="1"/>
            <p:nvPr/>
          </p:nvSpPr>
          <p:spPr>
            <a:xfrm>
              <a:off x="0" y="0"/>
              <a:ext cx="3294909" cy="71607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100" u="none" cap="none" strike="noStrike">
                  <a:solidFill>
                    <a:srgbClr val="43A047"/>
                  </a:solidFill>
                  <a:latin typeface="Quattrocento Sans"/>
                  <a:ea typeface="Quattrocento Sans"/>
                  <a:cs typeface="Quattrocento Sans"/>
                  <a:sym typeface="Quattrocento Sans"/>
                </a:rPr>
                <a:t>S1–S2</a:t>
              </a:r>
              <a:endParaRPr sz="700"/>
            </a:p>
          </p:txBody>
        </p:sp>
      </p:grpSp>
      <p:grpSp>
        <p:nvGrpSpPr>
          <p:cNvPr id="950" name="Google Shape;950;g3e175bcebe7_10_318"/>
          <p:cNvGrpSpPr/>
          <p:nvPr/>
        </p:nvGrpSpPr>
        <p:grpSpPr>
          <a:xfrm>
            <a:off x="520948" y="1913811"/>
            <a:ext cx="1235591" cy="201168"/>
            <a:chOff x="0" y="0"/>
            <a:chExt cx="3294909" cy="536448"/>
          </a:xfrm>
        </p:grpSpPr>
        <p:sp>
          <p:nvSpPr>
            <p:cNvPr id="951" name="Google Shape;951;g3e175bcebe7_10_318"/>
            <p:cNvSpPr/>
            <p:nvPr/>
          </p:nvSpPr>
          <p:spPr>
            <a:xfrm>
              <a:off x="0" y="0"/>
              <a:ext cx="3294909" cy="536448"/>
            </a:xfrm>
            <a:custGeom>
              <a:rect b="b" l="l" r="r" t="t"/>
              <a:pathLst>
                <a:path extrusionOk="0" h="536448" w="3294909">
                  <a:moveTo>
                    <a:pt x="0" y="0"/>
                  </a:moveTo>
                  <a:lnTo>
                    <a:pt x="3294909" y="0"/>
                  </a:lnTo>
                  <a:lnTo>
                    <a:pt x="3294909" y="536448"/>
                  </a:lnTo>
                  <a:lnTo>
                    <a:pt x="0" y="536448"/>
                  </a:lnTo>
                  <a:close/>
                </a:path>
              </a:pathLst>
            </a:custGeom>
            <a:blipFill rotWithShape="1">
              <a:blip r:embed="rId4">
                <a:alphaModFix amt="0"/>
              </a:blip>
              <a:stretch>
                <a:fillRect b="-54511" l="0" r="12673" t="-54511"/>
              </a:stretch>
            </a:blipFill>
            <a:ln>
              <a:noFill/>
            </a:ln>
          </p:spPr>
        </p:sp>
        <p:sp>
          <p:nvSpPr>
            <p:cNvPr id="952" name="Google Shape;952;g3e175bcebe7_10_318"/>
            <p:cNvSpPr txBox="1"/>
            <p:nvPr/>
          </p:nvSpPr>
          <p:spPr>
            <a:xfrm>
              <a:off x="0" y="0"/>
              <a:ext cx="3294909" cy="53644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800" u="none" cap="none" strike="noStrike">
                  <a:solidFill>
                    <a:srgbClr val="43A047"/>
                  </a:solidFill>
                  <a:latin typeface="Quattrocento Sans"/>
                  <a:ea typeface="Quattrocento Sans"/>
                  <a:cs typeface="Quattrocento Sans"/>
                  <a:sym typeface="Quattrocento Sans"/>
                </a:rPr>
                <a:t>LOW CLINICAL RISK</a:t>
              </a:r>
              <a:endParaRPr sz="700"/>
            </a:p>
          </p:txBody>
        </p:sp>
      </p:grpSp>
      <p:grpSp>
        <p:nvGrpSpPr>
          <p:cNvPr id="953" name="Google Shape;953;g3e175bcebe7_10_318"/>
          <p:cNvGrpSpPr/>
          <p:nvPr/>
        </p:nvGrpSpPr>
        <p:grpSpPr>
          <a:xfrm>
            <a:off x="2133498" y="1682496"/>
            <a:ext cx="6004662" cy="329184"/>
            <a:chOff x="0" y="0"/>
            <a:chExt cx="16012430" cy="877824"/>
          </a:xfrm>
        </p:grpSpPr>
        <p:sp>
          <p:nvSpPr>
            <p:cNvPr id="954" name="Google Shape;954;g3e175bcebe7_10_318"/>
            <p:cNvSpPr/>
            <p:nvPr/>
          </p:nvSpPr>
          <p:spPr>
            <a:xfrm>
              <a:off x="0" y="0"/>
              <a:ext cx="16012430" cy="877824"/>
            </a:xfrm>
            <a:custGeom>
              <a:rect b="b" l="l" r="r" t="t"/>
              <a:pathLst>
                <a:path extrusionOk="0" h="877824" w="16012430">
                  <a:moveTo>
                    <a:pt x="0" y="0"/>
                  </a:moveTo>
                  <a:lnTo>
                    <a:pt x="16012430" y="0"/>
                  </a:lnTo>
                  <a:lnTo>
                    <a:pt x="16012430" y="877824"/>
                  </a:lnTo>
                  <a:lnTo>
                    <a:pt x="0" y="877824"/>
                  </a:lnTo>
                  <a:close/>
                </a:path>
              </a:pathLst>
            </a:custGeom>
            <a:blipFill rotWithShape="1">
              <a:blip r:embed="rId4">
                <a:alphaModFix amt="0"/>
              </a:blip>
              <a:stretch>
                <a:fillRect b="-323469" l="0" r="-5074" t="-323469"/>
              </a:stretch>
            </a:blipFill>
            <a:ln>
              <a:noFill/>
            </a:ln>
          </p:spPr>
        </p:sp>
        <p:sp>
          <p:nvSpPr>
            <p:cNvPr id="955" name="Google Shape;955;g3e175bcebe7_10_318"/>
            <p:cNvSpPr txBox="1"/>
            <p:nvPr/>
          </p:nvSpPr>
          <p:spPr>
            <a:xfrm>
              <a:off x="0" y="0"/>
              <a:ext cx="16012430" cy="877824"/>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3E4095"/>
                  </a:solidFill>
                  <a:latin typeface="Quattrocento Sans"/>
                  <a:ea typeface="Quattrocento Sans"/>
                  <a:cs typeface="Quattrocento Sans"/>
                  <a:sym typeface="Quattrocento Sans"/>
                </a:rPr>
                <a:t>General Sale / Pharmacy Sale</a:t>
              </a:r>
              <a:endParaRPr sz="700"/>
            </a:p>
          </p:txBody>
        </p:sp>
      </p:grpSp>
      <p:sp>
        <p:nvSpPr>
          <p:cNvPr id="956" name="Google Shape;956;g3e175bcebe7_10_318"/>
          <p:cNvSpPr/>
          <p:nvPr/>
        </p:nvSpPr>
        <p:spPr>
          <a:xfrm>
            <a:off x="450851" y="2297939"/>
            <a:ext cx="2213492" cy="579644"/>
          </a:xfrm>
          <a:custGeom>
            <a:rect b="b" l="l" r="r" t="t"/>
            <a:pathLst>
              <a:path extrusionOk="0" h="1545717" w="5902645">
                <a:moveTo>
                  <a:pt x="0" y="0"/>
                </a:moveTo>
                <a:lnTo>
                  <a:pt x="5902645" y="0"/>
                </a:lnTo>
                <a:lnTo>
                  <a:pt x="5902645" y="1545717"/>
                </a:lnTo>
                <a:lnTo>
                  <a:pt x="0" y="1545717"/>
                </a:lnTo>
                <a:close/>
              </a:path>
            </a:pathLst>
          </a:custGeom>
          <a:solidFill>
            <a:srgbClr val="FFF3E0"/>
          </a:solidFill>
          <a:ln cap="sq" cmpd="sng" w="25400">
            <a:solidFill>
              <a:srgbClr val="FB8C00"/>
            </a:solidFill>
            <a:prstDash val="solid"/>
            <a:miter lim="8000"/>
            <a:headEnd len="sm" w="sm" type="none"/>
            <a:tailEnd len="sm" w="sm" type="none"/>
          </a:ln>
        </p:spPr>
      </p:sp>
      <p:grpSp>
        <p:nvGrpSpPr>
          <p:cNvPr id="957" name="Google Shape;957;g3e175bcebe7_10_318"/>
          <p:cNvGrpSpPr/>
          <p:nvPr/>
        </p:nvGrpSpPr>
        <p:grpSpPr>
          <a:xfrm>
            <a:off x="520948" y="2340864"/>
            <a:ext cx="2073280" cy="268529"/>
            <a:chOff x="0" y="0"/>
            <a:chExt cx="5528745" cy="716078"/>
          </a:xfrm>
        </p:grpSpPr>
        <p:sp>
          <p:nvSpPr>
            <p:cNvPr id="958" name="Google Shape;958;g3e175bcebe7_10_318"/>
            <p:cNvSpPr/>
            <p:nvPr/>
          </p:nvSpPr>
          <p:spPr>
            <a:xfrm>
              <a:off x="0" y="0"/>
              <a:ext cx="5528745" cy="716078"/>
            </a:xfrm>
            <a:custGeom>
              <a:rect b="b" l="l" r="r" t="t"/>
              <a:pathLst>
                <a:path extrusionOk="0" h="716078" w="5528745">
                  <a:moveTo>
                    <a:pt x="0" y="0"/>
                  </a:moveTo>
                  <a:lnTo>
                    <a:pt x="5528745" y="0"/>
                  </a:lnTo>
                  <a:lnTo>
                    <a:pt x="5528745" y="716078"/>
                  </a:lnTo>
                  <a:lnTo>
                    <a:pt x="0" y="716078"/>
                  </a:lnTo>
                  <a:close/>
                </a:path>
              </a:pathLst>
            </a:custGeom>
            <a:blipFill rotWithShape="1">
              <a:blip r:embed="rId4">
                <a:alphaModFix amt="0"/>
              </a:blip>
              <a:stretch>
                <a:fillRect b="-79048" l="0" r="12673" t="-83702"/>
              </a:stretch>
            </a:blipFill>
            <a:ln>
              <a:noFill/>
            </a:ln>
          </p:spPr>
        </p:sp>
        <p:sp>
          <p:nvSpPr>
            <p:cNvPr id="959" name="Google Shape;959;g3e175bcebe7_10_318"/>
            <p:cNvSpPr txBox="1"/>
            <p:nvPr/>
          </p:nvSpPr>
          <p:spPr>
            <a:xfrm>
              <a:off x="0" y="0"/>
              <a:ext cx="5528745" cy="71607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100" u="none" cap="none" strike="noStrike">
                  <a:solidFill>
                    <a:srgbClr val="FB8C00"/>
                  </a:solidFill>
                  <a:latin typeface="Quattrocento Sans"/>
                  <a:ea typeface="Quattrocento Sans"/>
                  <a:cs typeface="Quattrocento Sans"/>
                  <a:sym typeface="Quattrocento Sans"/>
                </a:rPr>
                <a:t>S3–S4</a:t>
              </a:r>
              <a:endParaRPr sz="700"/>
            </a:p>
          </p:txBody>
        </p:sp>
      </p:grpSp>
      <p:grpSp>
        <p:nvGrpSpPr>
          <p:cNvPr id="960" name="Google Shape;960;g3e175bcebe7_10_318"/>
          <p:cNvGrpSpPr/>
          <p:nvPr/>
        </p:nvGrpSpPr>
        <p:grpSpPr>
          <a:xfrm>
            <a:off x="520948" y="2615184"/>
            <a:ext cx="2073280" cy="201168"/>
            <a:chOff x="0" y="0"/>
            <a:chExt cx="5528745" cy="536448"/>
          </a:xfrm>
        </p:grpSpPr>
        <p:sp>
          <p:nvSpPr>
            <p:cNvPr id="961" name="Google Shape;961;g3e175bcebe7_10_318"/>
            <p:cNvSpPr/>
            <p:nvPr/>
          </p:nvSpPr>
          <p:spPr>
            <a:xfrm>
              <a:off x="0" y="0"/>
              <a:ext cx="5528745" cy="536448"/>
            </a:xfrm>
            <a:custGeom>
              <a:rect b="b" l="l" r="r" t="t"/>
              <a:pathLst>
                <a:path extrusionOk="0" h="536448" w="5528745">
                  <a:moveTo>
                    <a:pt x="0" y="0"/>
                  </a:moveTo>
                  <a:lnTo>
                    <a:pt x="5528745" y="0"/>
                  </a:lnTo>
                  <a:lnTo>
                    <a:pt x="5528745" y="536448"/>
                  </a:lnTo>
                  <a:lnTo>
                    <a:pt x="0" y="536448"/>
                  </a:lnTo>
                  <a:close/>
                </a:path>
              </a:pathLst>
            </a:custGeom>
            <a:blipFill rotWithShape="1">
              <a:blip r:embed="rId4">
                <a:alphaModFix amt="0"/>
              </a:blip>
              <a:stretch>
                <a:fillRect b="-125365" l="0" r="12673" t="-125365"/>
              </a:stretch>
            </a:blipFill>
            <a:ln>
              <a:noFill/>
            </a:ln>
          </p:spPr>
        </p:sp>
        <p:sp>
          <p:nvSpPr>
            <p:cNvPr id="962" name="Google Shape;962;g3e175bcebe7_10_318"/>
            <p:cNvSpPr txBox="1"/>
            <p:nvPr/>
          </p:nvSpPr>
          <p:spPr>
            <a:xfrm>
              <a:off x="0" y="0"/>
              <a:ext cx="5528745" cy="53644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800" u="none" cap="none" strike="noStrike">
                  <a:solidFill>
                    <a:srgbClr val="FB8C00"/>
                  </a:solidFill>
                  <a:latin typeface="Quattrocento Sans"/>
                  <a:ea typeface="Quattrocento Sans"/>
                  <a:cs typeface="Quattrocento Sans"/>
                  <a:sym typeface="Quattrocento Sans"/>
                </a:rPr>
                <a:t>MODERATE RISK</a:t>
              </a:r>
              <a:endParaRPr sz="700"/>
            </a:p>
          </p:txBody>
        </p:sp>
      </p:grpSp>
      <p:grpSp>
        <p:nvGrpSpPr>
          <p:cNvPr id="963" name="Google Shape;963;g3e175bcebe7_10_318"/>
          <p:cNvGrpSpPr/>
          <p:nvPr/>
        </p:nvGrpSpPr>
        <p:grpSpPr>
          <a:xfrm>
            <a:off x="2928205" y="2432304"/>
            <a:ext cx="5209955" cy="329184"/>
            <a:chOff x="0" y="0"/>
            <a:chExt cx="13893212" cy="877824"/>
          </a:xfrm>
        </p:grpSpPr>
        <p:sp>
          <p:nvSpPr>
            <p:cNvPr id="964" name="Google Shape;964;g3e175bcebe7_10_318"/>
            <p:cNvSpPr/>
            <p:nvPr/>
          </p:nvSpPr>
          <p:spPr>
            <a:xfrm>
              <a:off x="0" y="0"/>
              <a:ext cx="13893212" cy="877824"/>
            </a:xfrm>
            <a:custGeom>
              <a:rect b="b" l="l" r="r" t="t"/>
              <a:pathLst>
                <a:path extrusionOk="0" h="877824" w="13893212">
                  <a:moveTo>
                    <a:pt x="0" y="0"/>
                  </a:moveTo>
                  <a:lnTo>
                    <a:pt x="13893212" y="0"/>
                  </a:lnTo>
                  <a:lnTo>
                    <a:pt x="13893212" y="877824"/>
                  </a:lnTo>
                  <a:lnTo>
                    <a:pt x="0" y="877824"/>
                  </a:lnTo>
                  <a:close/>
                </a:path>
              </a:pathLst>
            </a:custGeom>
            <a:blipFill rotWithShape="1">
              <a:blip r:embed="rId4">
                <a:alphaModFix amt="0"/>
              </a:blip>
              <a:stretch>
                <a:fillRect b="-280164" l="0" r="-7061" t="-280164"/>
              </a:stretch>
            </a:blipFill>
            <a:ln>
              <a:noFill/>
            </a:ln>
          </p:spPr>
        </p:sp>
        <p:sp>
          <p:nvSpPr>
            <p:cNvPr id="965" name="Google Shape;965;g3e175bcebe7_10_318"/>
            <p:cNvSpPr txBox="1"/>
            <p:nvPr/>
          </p:nvSpPr>
          <p:spPr>
            <a:xfrm>
              <a:off x="0" y="0"/>
              <a:ext cx="13893212" cy="877824"/>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3E4095"/>
                  </a:solidFill>
                  <a:latin typeface="Quattrocento Sans"/>
                  <a:ea typeface="Quattrocento Sans"/>
                  <a:cs typeface="Quattrocento Sans"/>
                  <a:sym typeface="Quattrocento Sans"/>
                </a:rPr>
                <a:t>Pharmacist Oversight Required</a:t>
              </a:r>
              <a:endParaRPr sz="700"/>
            </a:p>
          </p:txBody>
        </p:sp>
      </p:grpSp>
      <p:sp>
        <p:nvSpPr>
          <p:cNvPr id="966" name="Google Shape;966;g3e175bcebe7_10_318"/>
          <p:cNvSpPr/>
          <p:nvPr/>
        </p:nvSpPr>
        <p:spPr>
          <a:xfrm>
            <a:off x="450851" y="3047748"/>
            <a:ext cx="3365314" cy="579644"/>
          </a:xfrm>
          <a:custGeom>
            <a:rect b="b" l="l" r="r" t="t"/>
            <a:pathLst>
              <a:path extrusionOk="0" h="1545717" w="8974170">
                <a:moveTo>
                  <a:pt x="0" y="0"/>
                </a:moveTo>
                <a:lnTo>
                  <a:pt x="8974170" y="0"/>
                </a:lnTo>
                <a:lnTo>
                  <a:pt x="8974170" y="1545717"/>
                </a:lnTo>
                <a:lnTo>
                  <a:pt x="0" y="1545717"/>
                </a:lnTo>
                <a:close/>
              </a:path>
            </a:pathLst>
          </a:custGeom>
          <a:solidFill>
            <a:srgbClr val="FFEBEE"/>
          </a:solidFill>
          <a:ln cap="sq" cmpd="sng" w="25400">
            <a:solidFill>
              <a:srgbClr val="E53935"/>
            </a:solidFill>
            <a:prstDash val="solid"/>
            <a:miter lim="8000"/>
            <a:headEnd len="sm" w="sm" type="none"/>
            <a:tailEnd len="sm" w="sm" type="none"/>
          </a:ln>
        </p:spPr>
      </p:sp>
      <p:grpSp>
        <p:nvGrpSpPr>
          <p:cNvPr id="967" name="Google Shape;967;g3e175bcebe7_10_318"/>
          <p:cNvGrpSpPr/>
          <p:nvPr/>
        </p:nvGrpSpPr>
        <p:grpSpPr>
          <a:xfrm>
            <a:off x="520948" y="3090672"/>
            <a:ext cx="3225101" cy="268529"/>
            <a:chOff x="0" y="0"/>
            <a:chExt cx="8600270" cy="716078"/>
          </a:xfrm>
        </p:grpSpPr>
        <p:sp>
          <p:nvSpPr>
            <p:cNvPr id="968" name="Google Shape;968;g3e175bcebe7_10_318"/>
            <p:cNvSpPr/>
            <p:nvPr/>
          </p:nvSpPr>
          <p:spPr>
            <a:xfrm>
              <a:off x="0" y="0"/>
              <a:ext cx="8600270" cy="716078"/>
            </a:xfrm>
            <a:custGeom>
              <a:rect b="b" l="l" r="r" t="t"/>
              <a:pathLst>
                <a:path extrusionOk="0" h="716078" w="8600270">
                  <a:moveTo>
                    <a:pt x="0" y="0"/>
                  </a:moveTo>
                  <a:lnTo>
                    <a:pt x="8600270" y="0"/>
                  </a:lnTo>
                  <a:lnTo>
                    <a:pt x="8600270" y="716078"/>
                  </a:lnTo>
                  <a:lnTo>
                    <a:pt x="0" y="716078"/>
                  </a:lnTo>
                  <a:close/>
                </a:path>
              </a:pathLst>
            </a:custGeom>
            <a:blipFill rotWithShape="1">
              <a:blip r:embed="rId4">
                <a:alphaModFix amt="0"/>
              </a:blip>
              <a:stretch>
                <a:fillRect b="-152029" l="0" r="12673" t="-156685"/>
              </a:stretch>
            </a:blipFill>
            <a:ln>
              <a:noFill/>
            </a:ln>
          </p:spPr>
        </p:sp>
        <p:sp>
          <p:nvSpPr>
            <p:cNvPr id="969" name="Google Shape;969;g3e175bcebe7_10_318"/>
            <p:cNvSpPr txBox="1"/>
            <p:nvPr/>
          </p:nvSpPr>
          <p:spPr>
            <a:xfrm>
              <a:off x="0" y="0"/>
              <a:ext cx="8600270" cy="71607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100" u="none" cap="none" strike="noStrike">
                  <a:solidFill>
                    <a:srgbClr val="E53935"/>
                  </a:solidFill>
                  <a:latin typeface="Quattrocento Sans"/>
                  <a:ea typeface="Quattrocento Sans"/>
                  <a:cs typeface="Quattrocento Sans"/>
                  <a:sym typeface="Quattrocento Sans"/>
                </a:rPr>
                <a:t>S5–S6</a:t>
              </a:r>
              <a:endParaRPr sz="700"/>
            </a:p>
          </p:txBody>
        </p:sp>
      </p:grpSp>
      <p:grpSp>
        <p:nvGrpSpPr>
          <p:cNvPr id="970" name="Google Shape;970;g3e175bcebe7_10_318"/>
          <p:cNvGrpSpPr/>
          <p:nvPr/>
        </p:nvGrpSpPr>
        <p:grpSpPr>
          <a:xfrm>
            <a:off x="520948" y="3364992"/>
            <a:ext cx="3225101" cy="201168"/>
            <a:chOff x="0" y="0"/>
            <a:chExt cx="8600270" cy="536448"/>
          </a:xfrm>
        </p:grpSpPr>
        <p:sp>
          <p:nvSpPr>
            <p:cNvPr id="971" name="Google Shape;971;g3e175bcebe7_10_318"/>
            <p:cNvSpPr/>
            <p:nvPr/>
          </p:nvSpPr>
          <p:spPr>
            <a:xfrm>
              <a:off x="0" y="0"/>
              <a:ext cx="8600270" cy="536448"/>
            </a:xfrm>
            <a:custGeom>
              <a:rect b="b" l="l" r="r" t="t"/>
              <a:pathLst>
                <a:path extrusionOk="0" h="536448" w="8600270">
                  <a:moveTo>
                    <a:pt x="0" y="0"/>
                  </a:moveTo>
                  <a:lnTo>
                    <a:pt x="8600270" y="0"/>
                  </a:lnTo>
                  <a:lnTo>
                    <a:pt x="8600270" y="536448"/>
                  </a:lnTo>
                  <a:lnTo>
                    <a:pt x="0" y="536448"/>
                  </a:lnTo>
                  <a:close/>
                </a:path>
              </a:pathLst>
            </a:custGeom>
            <a:blipFill rotWithShape="1">
              <a:blip r:embed="rId4">
                <a:alphaModFix amt="0"/>
              </a:blip>
              <a:stretch>
                <a:fillRect b="-222777" l="0" r="12673" t="-222777"/>
              </a:stretch>
            </a:blipFill>
            <a:ln>
              <a:noFill/>
            </a:ln>
          </p:spPr>
        </p:sp>
        <p:sp>
          <p:nvSpPr>
            <p:cNvPr id="972" name="Google Shape;972;g3e175bcebe7_10_318"/>
            <p:cNvSpPr txBox="1"/>
            <p:nvPr/>
          </p:nvSpPr>
          <p:spPr>
            <a:xfrm>
              <a:off x="0" y="0"/>
              <a:ext cx="8600270" cy="53644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800" u="none" cap="none" strike="noStrike">
                  <a:solidFill>
                    <a:srgbClr val="E53935"/>
                  </a:solidFill>
                  <a:latin typeface="Quattrocento Sans"/>
                  <a:ea typeface="Quattrocento Sans"/>
                  <a:cs typeface="Quattrocento Sans"/>
                  <a:sym typeface="Quattrocento Sans"/>
                </a:rPr>
                <a:t>SIGNIFICANT RISK</a:t>
              </a:r>
              <a:endParaRPr sz="700"/>
            </a:p>
          </p:txBody>
        </p:sp>
      </p:grpSp>
      <p:grpSp>
        <p:nvGrpSpPr>
          <p:cNvPr id="973" name="Google Shape;973;g3e175bcebe7_10_318"/>
          <p:cNvGrpSpPr/>
          <p:nvPr/>
        </p:nvGrpSpPr>
        <p:grpSpPr>
          <a:xfrm>
            <a:off x="4100448" y="3182112"/>
            <a:ext cx="4037712" cy="329184"/>
            <a:chOff x="0" y="0"/>
            <a:chExt cx="10767233" cy="877824"/>
          </a:xfrm>
        </p:grpSpPr>
        <p:sp>
          <p:nvSpPr>
            <p:cNvPr id="974" name="Google Shape;974;g3e175bcebe7_10_318"/>
            <p:cNvSpPr/>
            <p:nvPr/>
          </p:nvSpPr>
          <p:spPr>
            <a:xfrm>
              <a:off x="0" y="0"/>
              <a:ext cx="10767233" cy="877824"/>
            </a:xfrm>
            <a:custGeom>
              <a:rect b="b" l="l" r="r" t="t"/>
              <a:pathLst>
                <a:path extrusionOk="0" h="877824" w="10767233">
                  <a:moveTo>
                    <a:pt x="0" y="0"/>
                  </a:moveTo>
                  <a:lnTo>
                    <a:pt x="10767233" y="0"/>
                  </a:lnTo>
                  <a:lnTo>
                    <a:pt x="10767233" y="877824"/>
                  </a:lnTo>
                  <a:lnTo>
                    <a:pt x="0" y="877824"/>
                  </a:lnTo>
                  <a:close/>
                </a:path>
              </a:pathLst>
            </a:custGeom>
            <a:blipFill rotWithShape="1">
              <a:blip r:embed="rId4">
                <a:alphaModFix amt="0"/>
              </a:blip>
              <a:stretch>
                <a:fillRect b="-220621" l="0" r="-13232" t="-220621"/>
              </a:stretch>
            </a:blipFill>
            <a:ln>
              <a:noFill/>
            </a:ln>
          </p:spPr>
        </p:sp>
        <p:sp>
          <p:nvSpPr>
            <p:cNvPr id="975" name="Google Shape;975;g3e175bcebe7_10_318"/>
            <p:cNvSpPr txBox="1"/>
            <p:nvPr/>
          </p:nvSpPr>
          <p:spPr>
            <a:xfrm>
              <a:off x="0" y="0"/>
              <a:ext cx="10767232" cy="877824"/>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3E4095"/>
                  </a:solidFill>
                  <a:latin typeface="Quattrocento Sans"/>
                  <a:ea typeface="Quattrocento Sans"/>
                  <a:cs typeface="Quattrocento Sans"/>
                  <a:sym typeface="Quattrocento Sans"/>
                </a:rPr>
                <a:t>Prescriber / Collaborative Prescribing</a:t>
              </a:r>
              <a:endParaRPr sz="700"/>
            </a:p>
          </p:txBody>
        </p:sp>
      </p:grpSp>
      <p:sp>
        <p:nvSpPr>
          <p:cNvPr id="976" name="Google Shape;976;g3e175bcebe7_10_318"/>
          <p:cNvSpPr/>
          <p:nvPr/>
        </p:nvSpPr>
        <p:spPr>
          <a:xfrm>
            <a:off x="450851" y="3797556"/>
            <a:ext cx="4726558" cy="579644"/>
          </a:xfrm>
          <a:custGeom>
            <a:rect b="b" l="l" r="r" t="t"/>
            <a:pathLst>
              <a:path extrusionOk="0" h="1545717" w="12604154">
                <a:moveTo>
                  <a:pt x="0" y="0"/>
                </a:moveTo>
                <a:lnTo>
                  <a:pt x="12604154" y="0"/>
                </a:lnTo>
                <a:lnTo>
                  <a:pt x="12604154" y="1545717"/>
                </a:lnTo>
                <a:lnTo>
                  <a:pt x="0" y="1545717"/>
                </a:lnTo>
                <a:close/>
              </a:path>
            </a:pathLst>
          </a:custGeom>
          <a:solidFill>
            <a:srgbClr val="F3E5F5"/>
          </a:solidFill>
          <a:ln cap="sq" cmpd="sng" w="25400">
            <a:solidFill>
              <a:srgbClr val="6A1B9A"/>
            </a:solidFill>
            <a:prstDash val="solid"/>
            <a:miter lim="8000"/>
            <a:headEnd len="sm" w="sm" type="none"/>
            <a:tailEnd len="sm" w="sm" type="none"/>
          </a:ln>
        </p:spPr>
      </p:sp>
      <p:grpSp>
        <p:nvGrpSpPr>
          <p:cNvPr id="977" name="Google Shape;977;g3e175bcebe7_10_318"/>
          <p:cNvGrpSpPr/>
          <p:nvPr/>
        </p:nvGrpSpPr>
        <p:grpSpPr>
          <a:xfrm>
            <a:off x="520948" y="3840480"/>
            <a:ext cx="4586345" cy="268529"/>
            <a:chOff x="0" y="0"/>
            <a:chExt cx="12230254" cy="716078"/>
          </a:xfrm>
        </p:grpSpPr>
        <p:sp>
          <p:nvSpPr>
            <p:cNvPr id="978" name="Google Shape;978;g3e175bcebe7_10_318"/>
            <p:cNvSpPr/>
            <p:nvPr/>
          </p:nvSpPr>
          <p:spPr>
            <a:xfrm>
              <a:off x="0" y="0"/>
              <a:ext cx="12230254" cy="716078"/>
            </a:xfrm>
            <a:custGeom>
              <a:rect b="b" l="l" r="r" t="t"/>
              <a:pathLst>
                <a:path extrusionOk="0" h="716078" w="12230254">
                  <a:moveTo>
                    <a:pt x="0" y="0"/>
                  </a:moveTo>
                  <a:lnTo>
                    <a:pt x="12230254" y="0"/>
                  </a:lnTo>
                  <a:lnTo>
                    <a:pt x="12230254" y="716078"/>
                  </a:lnTo>
                  <a:lnTo>
                    <a:pt x="0" y="716078"/>
                  </a:lnTo>
                  <a:close/>
                </a:path>
              </a:pathLst>
            </a:custGeom>
            <a:blipFill rotWithShape="1">
              <a:blip r:embed="rId4">
                <a:alphaModFix amt="0"/>
              </a:blip>
              <a:stretch>
                <a:fillRect b="-238285" l="0" r="12673" t="-242941"/>
              </a:stretch>
            </a:blipFill>
            <a:ln>
              <a:noFill/>
            </a:ln>
          </p:spPr>
        </p:sp>
        <p:sp>
          <p:nvSpPr>
            <p:cNvPr id="979" name="Google Shape;979;g3e175bcebe7_10_318"/>
            <p:cNvSpPr txBox="1"/>
            <p:nvPr/>
          </p:nvSpPr>
          <p:spPr>
            <a:xfrm>
              <a:off x="0" y="0"/>
              <a:ext cx="12230254" cy="71607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100" u="none" cap="none" strike="noStrike">
                  <a:solidFill>
                    <a:srgbClr val="6A1B9A"/>
                  </a:solidFill>
                  <a:latin typeface="Quattrocento Sans"/>
                  <a:ea typeface="Quattrocento Sans"/>
                  <a:cs typeface="Quattrocento Sans"/>
                  <a:sym typeface="Quattrocento Sans"/>
                </a:rPr>
                <a:t>S7–S8</a:t>
              </a:r>
              <a:endParaRPr sz="700"/>
            </a:p>
          </p:txBody>
        </p:sp>
      </p:grpSp>
      <p:grpSp>
        <p:nvGrpSpPr>
          <p:cNvPr id="980" name="Google Shape;980;g3e175bcebe7_10_318"/>
          <p:cNvGrpSpPr/>
          <p:nvPr/>
        </p:nvGrpSpPr>
        <p:grpSpPr>
          <a:xfrm>
            <a:off x="520948" y="4114800"/>
            <a:ext cx="4586345" cy="201168"/>
            <a:chOff x="0" y="0"/>
            <a:chExt cx="12230254" cy="536448"/>
          </a:xfrm>
        </p:grpSpPr>
        <p:sp>
          <p:nvSpPr>
            <p:cNvPr id="981" name="Google Shape;981;g3e175bcebe7_10_318"/>
            <p:cNvSpPr/>
            <p:nvPr/>
          </p:nvSpPr>
          <p:spPr>
            <a:xfrm>
              <a:off x="0" y="0"/>
              <a:ext cx="12230254" cy="536448"/>
            </a:xfrm>
            <a:custGeom>
              <a:rect b="b" l="l" r="r" t="t"/>
              <a:pathLst>
                <a:path extrusionOk="0" h="536448" w="12230254">
                  <a:moveTo>
                    <a:pt x="0" y="0"/>
                  </a:moveTo>
                  <a:lnTo>
                    <a:pt x="12230254" y="0"/>
                  </a:lnTo>
                  <a:lnTo>
                    <a:pt x="12230254" y="536448"/>
                  </a:lnTo>
                  <a:lnTo>
                    <a:pt x="0" y="536448"/>
                  </a:lnTo>
                  <a:close/>
                </a:path>
              </a:pathLst>
            </a:custGeom>
            <a:blipFill rotWithShape="1">
              <a:blip r:embed="rId4">
                <a:alphaModFix amt="0"/>
              </a:blip>
              <a:stretch>
                <a:fillRect b="-337958" l="0" r="12673" t="-337958"/>
              </a:stretch>
            </a:blipFill>
            <a:ln>
              <a:noFill/>
            </a:ln>
          </p:spPr>
        </p:sp>
        <p:sp>
          <p:nvSpPr>
            <p:cNvPr id="982" name="Google Shape;982;g3e175bcebe7_10_318"/>
            <p:cNvSpPr txBox="1"/>
            <p:nvPr/>
          </p:nvSpPr>
          <p:spPr>
            <a:xfrm>
              <a:off x="0" y="0"/>
              <a:ext cx="12230254" cy="53644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800" u="none" cap="none" strike="noStrike">
                  <a:solidFill>
                    <a:srgbClr val="6A1B9A"/>
                  </a:solidFill>
                  <a:latin typeface="Quattrocento Sans"/>
                  <a:ea typeface="Quattrocento Sans"/>
                  <a:cs typeface="Quattrocento Sans"/>
                  <a:sym typeface="Quattrocento Sans"/>
                </a:rPr>
                <a:t>HIGH CLINICAL RISK</a:t>
              </a:r>
              <a:endParaRPr sz="700"/>
            </a:p>
          </p:txBody>
        </p:sp>
      </p:grpSp>
      <p:grpSp>
        <p:nvGrpSpPr>
          <p:cNvPr id="983" name="Google Shape;983;g3e175bcebe7_10_318"/>
          <p:cNvGrpSpPr/>
          <p:nvPr/>
        </p:nvGrpSpPr>
        <p:grpSpPr>
          <a:xfrm>
            <a:off x="5367106" y="3931920"/>
            <a:ext cx="2771054" cy="329184"/>
            <a:chOff x="0" y="0"/>
            <a:chExt cx="7389477" cy="877824"/>
          </a:xfrm>
        </p:grpSpPr>
        <p:sp>
          <p:nvSpPr>
            <p:cNvPr id="984" name="Google Shape;984;g3e175bcebe7_10_318"/>
            <p:cNvSpPr/>
            <p:nvPr/>
          </p:nvSpPr>
          <p:spPr>
            <a:xfrm>
              <a:off x="0" y="0"/>
              <a:ext cx="7389477" cy="877824"/>
            </a:xfrm>
            <a:custGeom>
              <a:rect b="b" l="l" r="r" t="t"/>
              <a:pathLst>
                <a:path extrusionOk="0" h="877824" w="7389477">
                  <a:moveTo>
                    <a:pt x="0" y="0"/>
                  </a:moveTo>
                  <a:lnTo>
                    <a:pt x="7389477" y="0"/>
                  </a:lnTo>
                  <a:lnTo>
                    <a:pt x="7389477" y="877824"/>
                  </a:lnTo>
                  <a:lnTo>
                    <a:pt x="0" y="877824"/>
                  </a:lnTo>
                  <a:close/>
                </a:path>
              </a:pathLst>
            </a:custGeom>
            <a:blipFill rotWithShape="1">
              <a:blip r:embed="rId4">
                <a:alphaModFix amt="0"/>
              </a:blip>
              <a:stretch>
                <a:fillRect b="-150256" l="0" r="-22093" t="-150256"/>
              </a:stretch>
            </a:blipFill>
            <a:ln>
              <a:noFill/>
            </a:ln>
          </p:spPr>
        </p:sp>
        <p:sp>
          <p:nvSpPr>
            <p:cNvPr id="985" name="Google Shape;985;g3e175bcebe7_10_318"/>
            <p:cNvSpPr txBox="1"/>
            <p:nvPr/>
          </p:nvSpPr>
          <p:spPr>
            <a:xfrm>
              <a:off x="0" y="0"/>
              <a:ext cx="7389477" cy="877824"/>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3E4095"/>
                  </a:solidFill>
                  <a:latin typeface="Quattrocento Sans"/>
                  <a:ea typeface="Quattrocento Sans"/>
                  <a:cs typeface="Quattrocento Sans"/>
                  <a:sym typeface="Quattrocento Sans"/>
                </a:rPr>
                <a:t>Specialist Prescribing Only</a:t>
              </a:r>
              <a:endParaRPr sz="700"/>
            </a:p>
          </p:txBody>
        </p:sp>
      </p:grpSp>
      <p:sp>
        <p:nvSpPr>
          <p:cNvPr id="986" name="Google Shape;986;g3e175bcebe7_10_318"/>
          <p:cNvSpPr/>
          <p:nvPr/>
        </p:nvSpPr>
        <p:spPr>
          <a:xfrm>
            <a:off x="457200" y="4502025"/>
            <a:ext cx="8229600" cy="54864"/>
          </a:xfrm>
          <a:custGeom>
            <a:rect b="b" l="l" r="r" t="t"/>
            <a:pathLst>
              <a:path extrusionOk="0" h="146304" w="21945600">
                <a:moveTo>
                  <a:pt x="0" y="0"/>
                </a:moveTo>
                <a:lnTo>
                  <a:pt x="21945600" y="0"/>
                </a:lnTo>
                <a:lnTo>
                  <a:pt x="21945600" y="146304"/>
                </a:lnTo>
                <a:lnTo>
                  <a:pt x="0" y="146304"/>
                </a:lnTo>
                <a:close/>
              </a:path>
            </a:pathLst>
          </a:custGeom>
          <a:solidFill>
            <a:srgbClr val="3E4095"/>
          </a:solidFill>
          <a:ln>
            <a:noFill/>
          </a:ln>
        </p:spPr>
      </p:sp>
      <p:grpSp>
        <p:nvGrpSpPr>
          <p:cNvPr id="987" name="Google Shape;987;g3e175bcebe7_10_318"/>
          <p:cNvGrpSpPr/>
          <p:nvPr/>
        </p:nvGrpSpPr>
        <p:grpSpPr>
          <a:xfrm>
            <a:off x="457200" y="4561651"/>
            <a:ext cx="8229600" cy="193129"/>
            <a:chOff x="0" y="0"/>
            <a:chExt cx="21945600" cy="515011"/>
          </a:xfrm>
        </p:grpSpPr>
        <p:sp>
          <p:nvSpPr>
            <p:cNvPr id="988" name="Google Shape;988;g3e175bcebe7_10_318"/>
            <p:cNvSpPr/>
            <p:nvPr/>
          </p:nvSpPr>
          <p:spPr>
            <a:xfrm>
              <a:off x="0" y="0"/>
              <a:ext cx="21945600" cy="515011"/>
            </a:xfrm>
            <a:custGeom>
              <a:rect b="b" l="l" r="r" t="t"/>
              <a:pathLst>
                <a:path extrusionOk="0" h="515011" w="21945600">
                  <a:moveTo>
                    <a:pt x="0" y="0"/>
                  </a:moveTo>
                  <a:lnTo>
                    <a:pt x="21945600" y="0"/>
                  </a:lnTo>
                  <a:lnTo>
                    <a:pt x="21945600" y="515011"/>
                  </a:lnTo>
                  <a:lnTo>
                    <a:pt x="0" y="515011"/>
                  </a:lnTo>
                  <a:close/>
                </a:path>
              </a:pathLst>
            </a:custGeom>
            <a:blipFill rotWithShape="1">
              <a:blip r:embed="rId4">
                <a:alphaModFix amt="0"/>
              </a:blip>
              <a:stretch>
                <a:fillRect b="-777632" l="0" r="0" t="-782946"/>
              </a:stretch>
            </a:blipFill>
            <a:ln>
              <a:noFill/>
            </a:ln>
          </p:spPr>
        </p:sp>
        <p:sp>
          <p:nvSpPr>
            <p:cNvPr id="989" name="Google Shape;989;g3e175bcebe7_10_318"/>
            <p:cNvSpPr txBox="1"/>
            <p:nvPr/>
          </p:nvSpPr>
          <p:spPr>
            <a:xfrm>
              <a:off x="0" y="0"/>
              <a:ext cx="21945600" cy="515011"/>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800" u="none" cap="none" strike="noStrike">
                  <a:solidFill>
                    <a:srgbClr val="000000"/>
                  </a:solidFill>
                  <a:latin typeface="Quattrocento Sans"/>
                  <a:ea typeface="Quattrocento Sans"/>
                  <a:cs typeface="Quattrocento Sans"/>
                  <a:sym typeface="Quattrocento Sans"/>
                </a:rPr>
                <a:t>← Low Risk   INCREASING CLINICAL RISK →   High Risk</a:t>
              </a:r>
              <a:endParaRPr sz="700"/>
            </a:p>
          </p:txBody>
        </p:sp>
      </p:grpSp>
      <p:sp>
        <p:nvSpPr>
          <p:cNvPr id="990" name="Google Shape;990;g3e175bcebe7_10_318"/>
          <p:cNvSpPr/>
          <p:nvPr/>
        </p:nvSpPr>
        <p:spPr>
          <a:xfrm>
            <a:off x="0" y="4800600"/>
            <a:ext cx="9144000" cy="342900"/>
          </a:xfrm>
          <a:custGeom>
            <a:rect b="b" l="l" r="r" t="t"/>
            <a:pathLst>
              <a:path extrusionOk="0" h="914400" w="24384000">
                <a:moveTo>
                  <a:pt x="0" y="0"/>
                </a:moveTo>
                <a:lnTo>
                  <a:pt x="24384000" y="0"/>
                </a:lnTo>
                <a:lnTo>
                  <a:pt x="24384000" y="914400"/>
                </a:lnTo>
                <a:lnTo>
                  <a:pt x="0" y="914400"/>
                </a:lnTo>
                <a:close/>
              </a:path>
            </a:pathLst>
          </a:custGeom>
          <a:solidFill>
            <a:srgbClr val="3E4095"/>
          </a:solidFill>
          <a:ln>
            <a:noFill/>
          </a:ln>
        </p:spPr>
      </p:sp>
      <p:grpSp>
        <p:nvGrpSpPr>
          <p:cNvPr id="991" name="Google Shape;991;g3e175bcebe7_10_318"/>
          <p:cNvGrpSpPr/>
          <p:nvPr/>
        </p:nvGrpSpPr>
        <p:grpSpPr>
          <a:xfrm>
            <a:off x="274320" y="4809744"/>
            <a:ext cx="4297680" cy="320040"/>
            <a:chOff x="0" y="0"/>
            <a:chExt cx="11460480" cy="853440"/>
          </a:xfrm>
        </p:grpSpPr>
        <p:sp>
          <p:nvSpPr>
            <p:cNvPr id="992" name="Google Shape;992;g3e175bcebe7_10_318"/>
            <p:cNvSpPr/>
            <p:nvPr/>
          </p:nvSpPr>
          <p:spPr>
            <a:xfrm>
              <a:off x="0" y="0"/>
              <a:ext cx="11460480" cy="853440"/>
            </a:xfrm>
            <a:custGeom>
              <a:rect b="b" l="l" r="r" t="t"/>
              <a:pathLst>
                <a:path extrusionOk="0" h="853440" w="11460480">
                  <a:moveTo>
                    <a:pt x="0" y="0"/>
                  </a:moveTo>
                  <a:lnTo>
                    <a:pt x="11460480" y="0"/>
                  </a:lnTo>
                  <a:lnTo>
                    <a:pt x="11460480" y="853440"/>
                  </a:lnTo>
                  <a:lnTo>
                    <a:pt x="0" y="853440"/>
                  </a:lnTo>
                  <a:close/>
                </a:path>
              </a:pathLst>
            </a:custGeom>
            <a:solidFill>
              <a:srgbClr val="FFFFFF">
                <a:alpha val="0"/>
              </a:srgbClr>
            </a:solidFill>
            <a:ln>
              <a:noFill/>
            </a:ln>
          </p:spPr>
        </p:sp>
        <p:sp>
          <p:nvSpPr>
            <p:cNvPr id="993" name="Google Shape;993;g3e175bcebe7_10_318"/>
            <p:cNvSpPr txBox="1"/>
            <p:nvPr/>
          </p:nvSpPr>
          <p:spPr>
            <a:xfrm>
              <a:off x="0" y="0"/>
              <a:ext cx="11460480" cy="85344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800" u="none" cap="none" strike="noStrike">
                  <a:solidFill>
                    <a:srgbClr val="FFFFFF"/>
                  </a:solidFill>
                  <a:latin typeface="Quattrocento Sans"/>
                  <a:ea typeface="Quattrocento Sans"/>
                  <a:cs typeface="Quattrocento Sans"/>
                  <a:sym typeface="Quattrocento Sans"/>
                </a:rPr>
                <a:t>Dr. Wairimu Njuki Mbogo  |  President, PSK  |  ECSA MDT Webinar · 13 May 2026</a:t>
              </a:r>
              <a:endParaRPr sz="700"/>
            </a:p>
          </p:txBody>
        </p:sp>
      </p:grpSp>
      <p:grpSp>
        <p:nvGrpSpPr>
          <p:cNvPr id="994" name="Google Shape;994;g3e175bcebe7_10_318"/>
          <p:cNvGrpSpPr/>
          <p:nvPr/>
        </p:nvGrpSpPr>
        <p:grpSpPr>
          <a:xfrm>
            <a:off x="5845275" y="4809744"/>
            <a:ext cx="3115845" cy="320040"/>
            <a:chOff x="0" y="0"/>
            <a:chExt cx="8308921" cy="853440"/>
          </a:xfrm>
        </p:grpSpPr>
        <p:sp>
          <p:nvSpPr>
            <p:cNvPr id="995" name="Google Shape;995;g3e175bcebe7_10_318"/>
            <p:cNvSpPr/>
            <p:nvPr/>
          </p:nvSpPr>
          <p:spPr>
            <a:xfrm>
              <a:off x="0" y="0"/>
              <a:ext cx="8308921" cy="853440"/>
            </a:xfrm>
            <a:custGeom>
              <a:rect b="b" l="l" r="r" t="t"/>
              <a:pathLst>
                <a:path extrusionOk="0" h="853440" w="8308921">
                  <a:moveTo>
                    <a:pt x="0" y="0"/>
                  </a:moveTo>
                  <a:lnTo>
                    <a:pt x="8308921" y="0"/>
                  </a:lnTo>
                  <a:lnTo>
                    <a:pt x="8308921" y="853440"/>
                  </a:lnTo>
                  <a:lnTo>
                    <a:pt x="0" y="853440"/>
                  </a:lnTo>
                  <a:close/>
                </a:path>
              </a:pathLst>
            </a:custGeom>
            <a:blipFill rotWithShape="1">
              <a:blip r:embed="rId4">
                <a:alphaModFix amt="0"/>
              </a:blip>
              <a:stretch>
                <a:fillRect b="-100313" l="0" r="20763" t="-100313"/>
              </a:stretch>
            </a:blipFill>
            <a:ln>
              <a:noFill/>
            </a:ln>
          </p:spPr>
        </p:sp>
        <p:sp>
          <p:nvSpPr>
            <p:cNvPr id="996" name="Google Shape;996;g3e175bcebe7_10_318"/>
            <p:cNvSpPr txBox="1"/>
            <p:nvPr/>
          </p:nvSpPr>
          <p:spPr>
            <a:xfrm>
              <a:off x="0" y="0"/>
              <a:ext cx="8308921" cy="853440"/>
            </a:xfrm>
            <a:prstGeom prst="rect">
              <a:avLst/>
            </a:prstGeom>
            <a:noFill/>
            <a:ln>
              <a:noFill/>
            </a:ln>
          </p:spPr>
          <p:txBody>
            <a:bodyPr anchorCtr="0" anchor="ctr" bIns="0" lIns="0" spcFirstLastPara="1" rIns="0" wrap="square" tIns="0">
              <a:noAutofit/>
            </a:bodyPr>
            <a:lstStyle/>
            <a:p>
              <a:pPr indent="0" lvl="0" marL="0" marR="0" rtl="0" algn="r">
                <a:lnSpc>
                  <a:spcPct val="120000"/>
                </a:lnSpc>
                <a:spcBef>
                  <a:spcPts val="0"/>
                </a:spcBef>
                <a:spcAft>
                  <a:spcPts val="0"/>
                </a:spcAft>
                <a:buNone/>
              </a:pPr>
              <a:r>
                <a:rPr b="1" i="0" lang="en" sz="800" u="none" cap="none" strike="noStrike">
                  <a:solidFill>
                    <a:srgbClr val="E8F5F3"/>
                  </a:solidFill>
                  <a:latin typeface="Quattrocento Sans"/>
                  <a:ea typeface="Quattrocento Sans"/>
                  <a:cs typeface="Quattrocento Sans"/>
                  <a:sym typeface="Quattrocento Sans"/>
                </a:rPr>
                <a:t>PSK · EPIC: Education · Policy · Innovation · Collaboration</a:t>
              </a:r>
              <a:endParaRPr sz="700"/>
            </a:p>
          </p:txBody>
        </p:sp>
      </p:grpSp>
      <p:grpSp>
        <p:nvGrpSpPr>
          <p:cNvPr id="997" name="Google Shape;997;g3e175bcebe7_10_318"/>
          <p:cNvGrpSpPr/>
          <p:nvPr/>
        </p:nvGrpSpPr>
        <p:grpSpPr>
          <a:xfrm>
            <a:off x="7847584" y="256032"/>
            <a:ext cx="839216" cy="373256"/>
            <a:chOff x="0" y="0"/>
            <a:chExt cx="2237910" cy="995348"/>
          </a:xfrm>
        </p:grpSpPr>
        <p:cxnSp>
          <p:nvCxnSpPr>
            <p:cNvPr id="998" name="Google Shape;998;g3e175bcebe7_10_318"/>
            <p:cNvCxnSpPr/>
            <p:nvPr/>
          </p:nvCxnSpPr>
          <p:spPr>
            <a:xfrm>
              <a:off x="1033100" y="0"/>
              <a:ext cx="0" cy="995348"/>
            </a:xfrm>
            <a:prstGeom prst="straightConnector1">
              <a:avLst/>
            </a:prstGeom>
            <a:noFill/>
            <a:ln cap="flat" cmpd="sng" w="25400">
              <a:solidFill>
                <a:srgbClr val="000000"/>
              </a:solidFill>
              <a:prstDash val="dot"/>
              <a:round/>
              <a:headEnd len="sm" w="sm" type="none"/>
              <a:tailEnd len="sm" w="sm" type="none"/>
            </a:ln>
          </p:spPr>
        </p:cxnSp>
        <p:sp>
          <p:nvSpPr>
            <p:cNvPr id="999" name="Google Shape;999;g3e175bcebe7_10_318"/>
            <p:cNvSpPr/>
            <p:nvPr/>
          </p:nvSpPr>
          <p:spPr>
            <a:xfrm>
              <a:off x="0" y="23056"/>
              <a:ext cx="910637" cy="972292"/>
            </a:xfrm>
            <a:custGeom>
              <a:rect b="b" l="l" r="r" t="t"/>
              <a:pathLst>
                <a:path extrusionOk="0" h="972292" w="910637">
                  <a:moveTo>
                    <a:pt x="0" y="0"/>
                  </a:moveTo>
                  <a:lnTo>
                    <a:pt x="910637" y="0"/>
                  </a:lnTo>
                  <a:lnTo>
                    <a:pt x="910637" y="972292"/>
                  </a:lnTo>
                  <a:lnTo>
                    <a:pt x="0" y="972292"/>
                  </a:lnTo>
                  <a:lnTo>
                    <a:pt x="0" y="0"/>
                  </a:lnTo>
                  <a:close/>
                </a:path>
              </a:pathLst>
            </a:custGeom>
            <a:blipFill rotWithShape="1">
              <a:blip r:embed="rId5">
                <a:alphaModFix/>
              </a:blip>
              <a:stretch>
                <a:fillRect b="0" l="-13958" r="-9475" t="0"/>
              </a:stretch>
            </a:blipFill>
            <a:ln>
              <a:noFill/>
            </a:ln>
          </p:spPr>
        </p:sp>
        <p:sp>
          <p:nvSpPr>
            <p:cNvPr id="1000" name="Google Shape;1000;g3e175bcebe7_10_318"/>
            <p:cNvSpPr/>
            <p:nvPr/>
          </p:nvSpPr>
          <p:spPr>
            <a:xfrm>
              <a:off x="1072945" y="0"/>
              <a:ext cx="1164965" cy="995348"/>
            </a:xfrm>
            <a:custGeom>
              <a:rect b="b" l="l" r="r" t="t"/>
              <a:pathLst>
                <a:path extrusionOk="0" h="995348" w="1164965">
                  <a:moveTo>
                    <a:pt x="0" y="0"/>
                  </a:moveTo>
                  <a:lnTo>
                    <a:pt x="1164965" y="0"/>
                  </a:lnTo>
                  <a:lnTo>
                    <a:pt x="1164965" y="995348"/>
                  </a:lnTo>
                  <a:lnTo>
                    <a:pt x="0" y="995348"/>
                  </a:lnTo>
                  <a:lnTo>
                    <a:pt x="0" y="0"/>
                  </a:lnTo>
                  <a:close/>
                </a:path>
              </a:pathLst>
            </a:custGeom>
            <a:blipFill rotWithShape="1">
              <a:blip r:embed="rId6">
                <a:alphaModFix/>
              </a:blip>
              <a:stretch>
                <a:fillRect b="0" l="-637740" r="-85373" t="-70999"/>
              </a:stretch>
            </a:blipFill>
            <a:ln>
              <a:noFill/>
            </a:ln>
          </p:spPr>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g3e175bcebe7_10_38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809" l="0" r="0" t="-9809"/>
            </a:stretch>
          </a:blipFill>
          <a:ln>
            <a:noFill/>
          </a:ln>
        </p:spPr>
      </p:sp>
      <p:grpSp>
        <p:nvGrpSpPr>
          <p:cNvPr id="1010" name="Google Shape;1010;g3e175bcebe7_10_388"/>
          <p:cNvGrpSpPr/>
          <p:nvPr/>
        </p:nvGrpSpPr>
        <p:grpSpPr>
          <a:xfrm>
            <a:off x="457200" y="256032"/>
            <a:ext cx="8229600" cy="256032"/>
            <a:chOff x="0" y="0"/>
            <a:chExt cx="21945600" cy="682752"/>
          </a:xfrm>
        </p:grpSpPr>
        <p:sp>
          <p:nvSpPr>
            <p:cNvPr id="1011" name="Google Shape;1011;g3e175bcebe7_10_388"/>
            <p:cNvSpPr/>
            <p:nvPr/>
          </p:nvSpPr>
          <p:spPr>
            <a:xfrm>
              <a:off x="0" y="0"/>
              <a:ext cx="21945600" cy="682752"/>
            </a:xfrm>
            <a:custGeom>
              <a:rect b="b" l="l" r="r" t="t"/>
              <a:pathLst>
                <a:path extrusionOk="0" h="682752" w="21945600">
                  <a:moveTo>
                    <a:pt x="0" y="0"/>
                  </a:moveTo>
                  <a:lnTo>
                    <a:pt x="21945600" y="0"/>
                  </a:lnTo>
                  <a:lnTo>
                    <a:pt x="21945600" y="682752"/>
                  </a:lnTo>
                  <a:lnTo>
                    <a:pt x="0" y="682752"/>
                  </a:lnTo>
                  <a:close/>
                </a:path>
              </a:pathLst>
            </a:custGeom>
            <a:blipFill rotWithShape="1">
              <a:blip r:embed="rId4">
                <a:alphaModFix amt="0"/>
              </a:blip>
              <a:stretch>
                <a:fillRect b="-576253" l="0" r="0" t="-576253"/>
              </a:stretch>
            </a:blipFill>
            <a:ln>
              <a:noFill/>
            </a:ln>
          </p:spPr>
        </p:sp>
        <p:sp>
          <p:nvSpPr>
            <p:cNvPr id="1012" name="Google Shape;1012;g3e175bcebe7_10_388"/>
            <p:cNvSpPr txBox="1"/>
            <p:nvPr/>
          </p:nvSpPr>
          <p:spPr>
            <a:xfrm>
              <a:off x="0" y="0"/>
              <a:ext cx="21945600" cy="682752"/>
            </a:xfrm>
            <a:prstGeom prst="rect">
              <a:avLst/>
            </a:prstGeom>
            <a:noFill/>
            <a:ln>
              <a:noFill/>
            </a:ln>
          </p:spPr>
          <p:txBody>
            <a:bodyPr anchorCtr="0" anchor="ctr" bIns="0" lIns="0" spcFirstLastPara="1" rIns="0" wrap="square" tIns="0">
              <a:noAutofit/>
            </a:bodyPr>
            <a:lstStyle/>
            <a:p>
              <a:pPr indent="0" lvl="0" marL="0" marR="0" rtl="0" algn="l">
                <a:lnSpc>
                  <a:spcPct val="119941"/>
                </a:lnSpc>
                <a:spcBef>
                  <a:spcPts val="0"/>
                </a:spcBef>
                <a:spcAft>
                  <a:spcPts val="0"/>
                </a:spcAft>
                <a:buNone/>
              </a:pPr>
              <a:r>
                <a:rPr b="1" i="0" lang="en" sz="900" u="none" cap="none" strike="noStrike">
                  <a:solidFill>
                    <a:srgbClr val="14A655"/>
                  </a:solidFill>
                  <a:latin typeface="Quattrocento Sans"/>
                  <a:ea typeface="Quattrocento Sans"/>
                  <a:cs typeface="Quattrocento Sans"/>
                  <a:sym typeface="Quattrocento Sans"/>
                </a:rPr>
                <a:t>PHARMACY IN PRIMARY HEALTHCARE</a:t>
              </a:r>
              <a:endParaRPr sz="700"/>
            </a:p>
          </p:txBody>
        </p:sp>
      </p:grpSp>
      <p:grpSp>
        <p:nvGrpSpPr>
          <p:cNvPr id="1013" name="Google Shape;1013;g3e175bcebe7_10_388"/>
          <p:cNvGrpSpPr/>
          <p:nvPr/>
        </p:nvGrpSpPr>
        <p:grpSpPr>
          <a:xfrm>
            <a:off x="457200" y="566928"/>
            <a:ext cx="8229600" cy="713232"/>
            <a:chOff x="0" y="0"/>
            <a:chExt cx="21945600" cy="1901952"/>
          </a:xfrm>
        </p:grpSpPr>
        <p:sp>
          <p:nvSpPr>
            <p:cNvPr id="1014" name="Google Shape;1014;g3e175bcebe7_10_388"/>
            <p:cNvSpPr/>
            <p:nvPr/>
          </p:nvSpPr>
          <p:spPr>
            <a:xfrm>
              <a:off x="0" y="0"/>
              <a:ext cx="21945600" cy="1901952"/>
            </a:xfrm>
            <a:custGeom>
              <a:rect b="b" l="l" r="r" t="t"/>
              <a:pathLst>
                <a:path extrusionOk="0" h="1901952" w="21945600">
                  <a:moveTo>
                    <a:pt x="0" y="0"/>
                  </a:moveTo>
                  <a:lnTo>
                    <a:pt x="21945600" y="0"/>
                  </a:lnTo>
                  <a:lnTo>
                    <a:pt x="21945600" y="1901952"/>
                  </a:lnTo>
                  <a:lnTo>
                    <a:pt x="0" y="1901952"/>
                  </a:lnTo>
                  <a:close/>
                </a:path>
              </a:pathLst>
            </a:custGeom>
            <a:blipFill rotWithShape="1">
              <a:blip r:embed="rId4">
                <a:alphaModFix amt="0"/>
              </a:blip>
              <a:stretch>
                <a:fillRect b="-174820" l="0" r="0" t="-174820"/>
              </a:stretch>
            </a:blipFill>
            <a:ln>
              <a:noFill/>
            </a:ln>
          </p:spPr>
        </p:sp>
        <p:sp>
          <p:nvSpPr>
            <p:cNvPr id="1015" name="Google Shape;1015;g3e175bcebe7_10_388"/>
            <p:cNvSpPr txBox="1"/>
            <p:nvPr/>
          </p:nvSpPr>
          <p:spPr>
            <a:xfrm>
              <a:off x="0" y="9525"/>
              <a:ext cx="21945600" cy="1892427"/>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2600" u="none" cap="none" strike="noStrike">
                  <a:solidFill>
                    <a:srgbClr val="3E4095"/>
                  </a:solidFill>
                  <a:latin typeface="Quattrocento Sans"/>
                  <a:ea typeface="Quattrocento Sans"/>
                  <a:cs typeface="Quattrocento Sans"/>
                  <a:sym typeface="Quattrocento Sans"/>
                </a:rPr>
                <a:t>The Pharmacist as PHC Partner</a:t>
              </a:r>
              <a:endParaRPr sz="700"/>
            </a:p>
          </p:txBody>
        </p:sp>
      </p:grpSp>
      <p:sp>
        <p:nvSpPr>
          <p:cNvPr id="1016" name="Google Shape;1016;g3e175bcebe7_10_388"/>
          <p:cNvSpPr/>
          <p:nvPr/>
        </p:nvSpPr>
        <p:spPr>
          <a:xfrm>
            <a:off x="457200" y="1353312"/>
            <a:ext cx="1280160" cy="50292"/>
          </a:xfrm>
          <a:custGeom>
            <a:rect b="b" l="l" r="r" t="t"/>
            <a:pathLst>
              <a:path extrusionOk="0" h="134112" w="3413760">
                <a:moveTo>
                  <a:pt x="0" y="0"/>
                </a:moveTo>
                <a:lnTo>
                  <a:pt x="3413760" y="0"/>
                </a:lnTo>
                <a:lnTo>
                  <a:pt x="3413760" y="134112"/>
                </a:lnTo>
                <a:lnTo>
                  <a:pt x="0" y="134112"/>
                </a:lnTo>
                <a:close/>
              </a:path>
            </a:pathLst>
          </a:custGeom>
          <a:solidFill>
            <a:srgbClr val="3E4095"/>
          </a:solidFill>
          <a:ln>
            <a:noFill/>
          </a:ln>
        </p:spPr>
      </p:sp>
      <p:sp>
        <p:nvSpPr>
          <p:cNvPr id="1017" name="Google Shape;1017;g3e175bcebe7_10_388"/>
          <p:cNvSpPr/>
          <p:nvPr/>
        </p:nvSpPr>
        <p:spPr>
          <a:xfrm>
            <a:off x="454023" y="1505583"/>
            <a:ext cx="2612374" cy="1332214"/>
          </a:xfrm>
          <a:custGeom>
            <a:rect b="b" l="l" r="r" t="t"/>
            <a:pathLst>
              <a:path extrusionOk="0" h="3552571" w="6966331">
                <a:moveTo>
                  <a:pt x="0" y="0"/>
                </a:moveTo>
                <a:lnTo>
                  <a:pt x="6966331" y="0"/>
                </a:lnTo>
                <a:lnTo>
                  <a:pt x="6966331" y="3552571"/>
                </a:lnTo>
                <a:lnTo>
                  <a:pt x="0" y="3552571"/>
                </a:lnTo>
                <a:close/>
              </a:path>
            </a:pathLst>
          </a:custGeom>
          <a:solidFill>
            <a:srgbClr val="FFFFFF"/>
          </a:solidFill>
          <a:ln cap="sq" cmpd="sng" w="12700">
            <a:solidFill>
              <a:srgbClr val="E2E8F0"/>
            </a:solidFill>
            <a:prstDash val="solid"/>
            <a:miter lim="8000"/>
            <a:headEnd len="sm" w="sm" type="none"/>
            <a:tailEnd len="sm" w="sm" type="none"/>
          </a:ln>
        </p:spPr>
      </p:sp>
      <p:sp>
        <p:nvSpPr>
          <p:cNvPr id="1018" name="Google Shape;1018;g3e175bcebe7_10_388"/>
          <p:cNvSpPr/>
          <p:nvPr/>
        </p:nvSpPr>
        <p:spPr>
          <a:xfrm>
            <a:off x="457200" y="1508760"/>
            <a:ext cx="2606040" cy="54864"/>
          </a:xfrm>
          <a:custGeom>
            <a:rect b="b" l="l" r="r" t="t"/>
            <a:pathLst>
              <a:path extrusionOk="0" h="146304" w="6949440">
                <a:moveTo>
                  <a:pt x="0" y="0"/>
                </a:moveTo>
                <a:lnTo>
                  <a:pt x="6949440" y="0"/>
                </a:lnTo>
                <a:lnTo>
                  <a:pt x="6949440" y="146304"/>
                </a:lnTo>
                <a:lnTo>
                  <a:pt x="0" y="146304"/>
                </a:lnTo>
                <a:close/>
              </a:path>
            </a:pathLst>
          </a:custGeom>
          <a:solidFill>
            <a:srgbClr val="3E4095"/>
          </a:solidFill>
          <a:ln>
            <a:noFill/>
          </a:ln>
        </p:spPr>
      </p:sp>
      <p:grpSp>
        <p:nvGrpSpPr>
          <p:cNvPr id="1019" name="Google Shape;1019;g3e175bcebe7_10_388"/>
          <p:cNvGrpSpPr/>
          <p:nvPr/>
        </p:nvGrpSpPr>
        <p:grpSpPr>
          <a:xfrm>
            <a:off x="566928" y="1636776"/>
            <a:ext cx="2377440" cy="329184"/>
            <a:chOff x="0" y="0"/>
            <a:chExt cx="6339840" cy="877824"/>
          </a:xfrm>
        </p:grpSpPr>
        <p:sp>
          <p:nvSpPr>
            <p:cNvPr id="1020" name="Google Shape;1020;g3e175bcebe7_10_388"/>
            <p:cNvSpPr/>
            <p:nvPr/>
          </p:nvSpPr>
          <p:spPr>
            <a:xfrm>
              <a:off x="0" y="0"/>
              <a:ext cx="6339840" cy="877824"/>
            </a:xfrm>
            <a:custGeom>
              <a:rect b="b" l="l" r="r" t="t"/>
              <a:pathLst>
                <a:path extrusionOk="0" h="877824" w="6339840">
                  <a:moveTo>
                    <a:pt x="0" y="0"/>
                  </a:moveTo>
                  <a:lnTo>
                    <a:pt x="6339840" y="0"/>
                  </a:lnTo>
                  <a:lnTo>
                    <a:pt x="6339840" y="877824"/>
                  </a:lnTo>
                  <a:lnTo>
                    <a:pt x="0" y="877824"/>
                  </a:lnTo>
                  <a:close/>
                </a:path>
              </a:pathLst>
            </a:custGeom>
            <a:blipFill rotWithShape="1">
              <a:blip r:embed="rId4">
                <a:alphaModFix amt="0"/>
              </a:blip>
              <a:stretch>
                <a:fillRect b="-90726" l="0" r="0" t="-90726"/>
              </a:stretch>
            </a:blipFill>
            <a:ln>
              <a:noFill/>
            </a:ln>
          </p:spPr>
        </p:sp>
        <p:sp>
          <p:nvSpPr>
            <p:cNvPr id="1021" name="Google Shape;1021;g3e175bcebe7_10_388"/>
            <p:cNvSpPr txBox="1"/>
            <p:nvPr/>
          </p:nvSpPr>
          <p:spPr>
            <a:xfrm>
              <a:off x="0" y="0"/>
              <a:ext cx="6339840" cy="877824"/>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3E4095"/>
                  </a:solidFill>
                  <a:latin typeface="Quattrocento Sans"/>
                  <a:ea typeface="Quattrocento Sans"/>
                  <a:cs typeface="Quattrocento Sans"/>
                  <a:sym typeface="Quattrocento Sans"/>
                </a:rPr>
                <a:t>💊  Medicines Optimisation</a:t>
              </a:r>
              <a:endParaRPr sz="700"/>
            </a:p>
          </p:txBody>
        </p:sp>
      </p:grpSp>
      <p:grpSp>
        <p:nvGrpSpPr>
          <p:cNvPr id="1022" name="Google Shape;1022;g3e175bcebe7_10_388"/>
          <p:cNvGrpSpPr/>
          <p:nvPr/>
        </p:nvGrpSpPr>
        <p:grpSpPr>
          <a:xfrm>
            <a:off x="566928" y="2002536"/>
            <a:ext cx="2377440" cy="658368"/>
            <a:chOff x="0" y="0"/>
            <a:chExt cx="6339840" cy="1755648"/>
          </a:xfrm>
        </p:grpSpPr>
        <p:sp>
          <p:nvSpPr>
            <p:cNvPr id="1023" name="Google Shape;1023;g3e175bcebe7_10_388"/>
            <p:cNvSpPr/>
            <p:nvPr/>
          </p:nvSpPr>
          <p:spPr>
            <a:xfrm>
              <a:off x="0" y="0"/>
              <a:ext cx="6339840" cy="1755648"/>
            </a:xfrm>
            <a:custGeom>
              <a:rect b="b" l="l" r="r" t="t"/>
              <a:pathLst>
                <a:path extrusionOk="0" h="1755648" w="6339840">
                  <a:moveTo>
                    <a:pt x="0" y="0"/>
                  </a:moveTo>
                  <a:lnTo>
                    <a:pt x="6339840" y="0"/>
                  </a:lnTo>
                  <a:lnTo>
                    <a:pt x="6339840" y="1755648"/>
                  </a:lnTo>
                  <a:lnTo>
                    <a:pt x="0" y="1755648"/>
                  </a:lnTo>
                  <a:close/>
                </a:path>
              </a:pathLst>
            </a:custGeom>
            <a:blipFill rotWithShape="1">
              <a:blip r:embed="rId4">
                <a:alphaModFix amt="0"/>
              </a:blip>
              <a:stretch>
                <a:fillRect b="-20361" l="0" r="0" t="-20361"/>
              </a:stretch>
            </a:blipFill>
            <a:ln>
              <a:noFill/>
            </a:ln>
          </p:spPr>
        </p:sp>
        <p:sp>
          <p:nvSpPr>
            <p:cNvPr id="1024" name="Google Shape;1024;g3e175bcebe7_10_388"/>
            <p:cNvSpPr txBox="1"/>
            <p:nvPr/>
          </p:nvSpPr>
          <p:spPr>
            <a:xfrm>
              <a:off x="0" y="0"/>
              <a:ext cx="6339840" cy="175564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900" u="none" cap="none" strike="noStrike">
                  <a:solidFill>
                    <a:srgbClr val="64748B"/>
                  </a:solidFill>
                  <a:latin typeface="Quattrocento Sans"/>
                  <a:ea typeface="Quattrocento Sans"/>
                  <a:cs typeface="Quattrocento Sans"/>
                  <a:sym typeface="Quattrocento Sans"/>
                </a:rPr>
                <a:t>Chronic disease, deprescribing, polypharmacy &amp; adherence support</a:t>
              </a:r>
              <a:endParaRPr sz="700"/>
            </a:p>
          </p:txBody>
        </p:sp>
      </p:grpSp>
      <p:sp>
        <p:nvSpPr>
          <p:cNvPr id="1025" name="Google Shape;1025;g3e175bcebe7_10_388"/>
          <p:cNvSpPr/>
          <p:nvPr/>
        </p:nvSpPr>
        <p:spPr>
          <a:xfrm>
            <a:off x="3288664" y="1505583"/>
            <a:ext cx="2612374" cy="1332214"/>
          </a:xfrm>
          <a:custGeom>
            <a:rect b="b" l="l" r="r" t="t"/>
            <a:pathLst>
              <a:path extrusionOk="0" h="3552571" w="6966331">
                <a:moveTo>
                  <a:pt x="0" y="0"/>
                </a:moveTo>
                <a:lnTo>
                  <a:pt x="6966331" y="0"/>
                </a:lnTo>
                <a:lnTo>
                  <a:pt x="6966331" y="3552571"/>
                </a:lnTo>
                <a:lnTo>
                  <a:pt x="0" y="3552571"/>
                </a:lnTo>
                <a:close/>
              </a:path>
            </a:pathLst>
          </a:custGeom>
          <a:solidFill>
            <a:srgbClr val="FFFFFF"/>
          </a:solidFill>
          <a:ln cap="sq" cmpd="sng" w="12700">
            <a:solidFill>
              <a:srgbClr val="E2E8F0"/>
            </a:solidFill>
            <a:prstDash val="solid"/>
            <a:miter lim="8000"/>
            <a:headEnd len="sm" w="sm" type="none"/>
            <a:tailEnd len="sm" w="sm" type="none"/>
          </a:ln>
        </p:spPr>
      </p:sp>
      <p:sp>
        <p:nvSpPr>
          <p:cNvPr id="1026" name="Google Shape;1026;g3e175bcebe7_10_388"/>
          <p:cNvSpPr/>
          <p:nvPr/>
        </p:nvSpPr>
        <p:spPr>
          <a:xfrm>
            <a:off x="3291840" y="1508760"/>
            <a:ext cx="2606040" cy="54864"/>
          </a:xfrm>
          <a:custGeom>
            <a:rect b="b" l="l" r="r" t="t"/>
            <a:pathLst>
              <a:path extrusionOk="0" h="146304" w="6949440">
                <a:moveTo>
                  <a:pt x="0" y="0"/>
                </a:moveTo>
                <a:lnTo>
                  <a:pt x="6949440" y="0"/>
                </a:lnTo>
                <a:lnTo>
                  <a:pt x="6949440" y="146304"/>
                </a:lnTo>
                <a:lnTo>
                  <a:pt x="0" y="146304"/>
                </a:lnTo>
                <a:close/>
              </a:path>
            </a:pathLst>
          </a:custGeom>
          <a:solidFill>
            <a:srgbClr val="3E4095"/>
          </a:solidFill>
          <a:ln>
            <a:noFill/>
          </a:ln>
        </p:spPr>
      </p:sp>
      <p:grpSp>
        <p:nvGrpSpPr>
          <p:cNvPr id="1027" name="Google Shape;1027;g3e175bcebe7_10_388"/>
          <p:cNvGrpSpPr/>
          <p:nvPr/>
        </p:nvGrpSpPr>
        <p:grpSpPr>
          <a:xfrm>
            <a:off x="3401568" y="1636776"/>
            <a:ext cx="2377440" cy="329184"/>
            <a:chOff x="0" y="0"/>
            <a:chExt cx="6339840" cy="877824"/>
          </a:xfrm>
        </p:grpSpPr>
        <p:sp>
          <p:nvSpPr>
            <p:cNvPr id="1028" name="Google Shape;1028;g3e175bcebe7_10_388"/>
            <p:cNvSpPr/>
            <p:nvPr/>
          </p:nvSpPr>
          <p:spPr>
            <a:xfrm>
              <a:off x="0" y="0"/>
              <a:ext cx="6339840" cy="877824"/>
            </a:xfrm>
            <a:custGeom>
              <a:rect b="b" l="l" r="r" t="t"/>
              <a:pathLst>
                <a:path extrusionOk="0" h="877824" w="6339840">
                  <a:moveTo>
                    <a:pt x="0" y="0"/>
                  </a:moveTo>
                  <a:lnTo>
                    <a:pt x="6339840" y="0"/>
                  </a:lnTo>
                  <a:lnTo>
                    <a:pt x="6339840" y="877824"/>
                  </a:lnTo>
                  <a:lnTo>
                    <a:pt x="0" y="877824"/>
                  </a:lnTo>
                  <a:close/>
                </a:path>
              </a:pathLst>
            </a:custGeom>
            <a:blipFill rotWithShape="1">
              <a:blip r:embed="rId4">
                <a:alphaModFix amt="0"/>
              </a:blip>
              <a:stretch>
                <a:fillRect b="-90726" l="0" r="0" t="-90726"/>
              </a:stretch>
            </a:blipFill>
            <a:ln>
              <a:noFill/>
            </a:ln>
          </p:spPr>
        </p:sp>
        <p:sp>
          <p:nvSpPr>
            <p:cNvPr id="1029" name="Google Shape;1029;g3e175bcebe7_10_388"/>
            <p:cNvSpPr txBox="1"/>
            <p:nvPr/>
          </p:nvSpPr>
          <p:spPr>
            <a:xfrm>
              <a:off x="0" y="0"/>
              <a:ext cx="6339840" cy="877824"/>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3E4095"/>
                  </a:solidFill>
                  <a:latin typeface="Quattrocento Sans"/>
                  <a:ea typeface="Quattrocento Sans"/>
                  <a:cs typeface="Quattrocento Sans"/>
                  <a:sym typeface="Quattrocento Sans"/>
                </a:rPr>
                <a:t>🛡️  AMR Stewardship</a:t>
              </a:r>
              <a:endParaRPr sz="700"/>
            </a:p>
          </p:txBody>
        </p:sp>
      </p:grpSp>
      <p:grpSp>
        <p:nvGrpSpPr>
          <p:cNvPr id="1030" name="Google Shape;1030;g3e175bcebe7_10_388"/>
          <p:cNvGrpSpPr/>
          <p:nvPr/>
        </p:nvGrpSpPr>
        <p:grpSpPr>
          <a:xfrm>
            <a:off x="3401568" y="2002536"/>
            <a:ext cx="2377440" cy="658368"/>
            <a:chOff x="0" y="0"/>
            <a:chExt cx="6339840" cy="1755648"/>
          </a:xfrm>
        </p:grpSpPr>
        <p:sp>
          <p:nvSpPr>
            <p:cNvPr id="1031" name="Google Shape;1031;g3e175bcebe7_10_388"/>
            <p:cNvSpPr/>
            <p:nvPr/>
          </p:nvSpPr>
          <p:spPr>
            <a:xfrm>
              <a:off x="0" y="0"/>
              <a:ext cx="6339840" cy="1755648"/>
            </a:xfrm>
            <a:custGeom>
              <a:rect b="b" l="l" r="r" t="t"/>
              <a:pathLst>
                <a:path extrusionOk="0" h="1755648" w="6339840">
                  <a:moveTo>
                    <a:pt x="0" y="0"/>
                  </a:moveTo>
                  <a:lnTo>
                    <a:pt x="6339840" y="0"/>
                  </a:lnTo>
                  <a:lnTo>
                    <a:pt x="6339840" y="1755648"/>
                  </a:lnTo>
                  <a:lnTo>
                    <a:pt x="0" y="1755648"/>
                  </a:lnTo>
                  <a:close/>
                </a:path>
              </a:pathLst>
            </a:custGeom>
            <a:blipFill rotWithShape="1">
              <a:blip r:embed="rId4">
                <a:alphaModFix amt="0"/>
              </a:blip>
              <a:stretch>
                <a:fillRect b="-20361" l="0" r="0" t="-20361"/>
              </a:stretch>
            </a:blipFill>
            <a:ln>
              <a:noFill/>
            </a:ln>
          </p:spPr>
        </p:sp>
        <p:sp>
          <p:nvSpPr>
            <p:cNvPr id="1032" name="Google Shape;1032;g3e175bcebe7_10_388"/>
            <p:cNvSpPr txBox="1"/>
            <p:nvPr/>
          </p:nvSpPr>
          <p:spPr>
            <a:xfrm>
              <a:off x="0" y="0"/>
              <a:ext cx="6339840" cy="175564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900" u="none" cap="none" strike="noStrike">
                  <a:solidFill>
                    <a:srgbClr val="64748B"/>
                  </a:solidFill>
                  <a:latin typeface="Quattrocento Sans"/>
                  <a:ea typeface="Quattrocento Sans"/>
                  <a:cs typeface="Quattrocento Sans"/>
                  <a:sym typeface="Quattrocento Sans"/>
                </a:rPr>
                <a:t>Rational antibiotic use, prescriber support, resistance surveillance</a:t>
              </a:r>
              <a:endParaRPr sz="700"/>
            </a:p>
          </p:txBody>
        </p:sp>
      </p:grpSp>
      <p:sp>
        <p:nvSpPr>
          <p:cNvPr id="1033" name="Google Shape;1033;g3e175bcebe7_10_388"/>
          <p:cNvSpPr/>
          <p:nvPr/>
        </p:nvSpPr>
        <p:spPr>
          <a:xfrm>
            <a:off x="6123304" y="1505583"/>
            <a:ext cx="2612374" cy="1332214"/>
          </a:xfrm>
          <a:custGeom>
            <a:rect b="b" l="l" r="r" t="t"/>
            <a:pathLst>
              <a:path extrusionOk="0" h="3552571" w="6966331">
                <a:moveTo>
                  <a:pt x="0" y="0"/>
                </a:moveTo>
                <a:lnTo>
                  <a:pt x="6966331" y="0"/>
                </a:lnTo>
                <a:lnTo>
                  <a:pt x="6966331" y="3552571"/>
                </a:lnTo>
                <a:lnTo>
                  <a:pt x="0" y="3552571"/>
                </a:lnTo>
                <a:close/>
              </a:path>
            </a:pathLst>
          </a:custGeom>
          <a:solidFill>
            <a:srgbClr val="FFFFFF"/>
          </a:solidFill>
          <a:ln cap="sq" cmpd="sng" w="12700">
            <a:solidFill>
              <a:srgbClr val="E2E8F0"/>
            </a:solidFill>
            <a:prstDash val="solid"/>
            <a:miter lim="8000"/>
            <a:headEnd len="sm" w="sm" type="none"/>
            <a:tailEnd len="sm" w="sm" type="none"/>
          </a:ln>
        </p:spPr>
      </p:sp>
      <p:sp>
        <p:nvSpPr>
          <p:cNvPr id="1034" name="Google Shape;1034;g3e175bcebe7_10_388"/>
          <p:cNvSpPr/>
          <p:nvPr/>
        </p:nvSpPr>
        <p:spPr>
          <a:xfrm>
            <a:off x="6126480" y="1508760"/>
            <a:ext cx="2606040" cy="54864"/>
          </a:xfrm>
          <a:custGeom>
            <a:rect b="b" l="l" r="r" t="t"/>
            <a:pathLst>
              <a:path extrusionOk="0" h="146304" w="6949440">
                <a:moveTo>
                  <a:pt x="0" y="0"/>
                </a:moveTo>
                <a:lnTo>
                  <a:pt x="6949440" y="0"/>
                </a:lnTo>
                <a:lnTo>
                  <a:pt x="6949440" y="146304"/>
                </a:lnTo>
                <a:lnTo>
                  <a:pt x="0" y="146304"/>
                </a:lnTo>
                <a:close/>
              </a:path>
            </a:pathLst>
          </a:custGeom>
          <a:solidFill>
            <a:srgbClr val="3E4095"/>
          </a:solidFill>
          <a:ln>
            <a:noFill/>
          </a:ln>
        </p:spPr>
      </p:sp>
      <p:grpSp>
        <p:nvGrpSpPr>
          <p:cNvPr id="1035" name="Google Shape;1035;g3e175bcebe7_10_388"/>
          <p:cNvGrpSpPr/>
          <p:nvPr/>
        </p:nvGrpSpPr>
        <p:grpSpPr>
          <a:xfrm>
            <a:off x="6236208" y="1636776"/>
            <a:ext cx="2377440" cy="329184"/>
            <a:chOff x="0" y="0"/>
            <a:chExt cx="6339840" cy="877824"/>
          </a:xfrm>
        </p:grpSpPr>
        <p:sp>
          <p:nvSpPr>
            <p:cNvPr id="1036" name="Google Shape;1036;g3e175bcebe7_10_388"/>
            <p:cNvSpPr/>
            <p:nvPr/>
          </p:nvSpPr>
          <p:spPr>
            <a:xfrm>
              <a:off x="0" y="0"/>
              <a:ext cx="6339840" cy="877824"/>
            </a:xfrm>
            <a:custGeom>
              <a:rect b="b" l="l" r="r" t="t"/>
              <a:pathLst>
                <a:path extrusionOk="0" h="877824" w="6339840">
                  <a:moveTo>
                    <a:pt x="0" y="0"/>
                  </a:moveTo>
                  <a:lnTo>
                    <a:pt x="6339840" y="0"/>
                  </a:lnTo>
                  <a:lnTo>
                    <a:pt x="6339840" y="877824"/>
                  </a:lnTo>
                  <a:lnTo>
                    <a:pt x="0" y="877824"/>
                  </a:lnTo>
                  <a:close/>
                </a:path>
              </a:pathLst>
            </a:custGeom>
            <a:blipFill rotWithShape="1">
              <a:blip r:embed="rId4">
                <a:alphaModFix amt="0"/>
              </a:blip>
              <a:stretch>
                <a:fillRect b="-90726" l="0" r="0" t="-90726"/>
              </a:stretch>
            </a:blipFill>
            <a:ln>
              <a:noFill/>
            </a:ln>
          </p:spPr>
        </p:sp>
        <p:sp>
          <p:nvSpPr>
            <p:cNvPr id="1037" name="Google Shape;1037;g3e175bcebe7_10_388"/>
            <p:cNvSpPr txBox="1"/>
            <p:nvPr/>
          </p:nvSpPr>
          <p:spPr>
            <a:xfrm>
              <a:off x="0" y="0"/>
              <a:ext cx="6339840" cy="877824"/>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3E4095"/>
                  </a:solidFill>
                  <a:latin typeface="Quattrocento Sans"/>
                  <a:ea typeface="Quattrocento Sans"/>
                  <a:cs typeface="Quattrocento Sans"/>
                  <a:sym typeface="Quattrocento Sans"/>
                </a:rPr>
                <a:t>📋  Prescribing Governance</a:t>
              </a:r>
              <a:endParaRPr sz="700"/>
            </a:p>
          </p:txBody>
        </p:sp>
      </p:grpSp>
      <p:grpSp>
        <p:nvGrpSpPr>
          <p:cNvPr id="1038" name="Google Shape;1038;g3e175bcebe7_10_388"/>
          <p:cNvGrpSpPr/>
          <p:nvPr/>
        </p:nvGrpSpPr>
        <p:grpSpPr>
          <a:xfrm>
            <a:off x="6236208" y="2002536"/>
            <a:ext cx="2377440" cy="658368"/>
            <a:chOff x="0" y="0"/>
            <a:chExt cx="6339840" cy="1755648"/>
          </a:xfrm>
        </p:grpSpPr>
        <p:sp>
          <p:nvSpPr>
            <p:cNvPr id="1039" name="Google Shape;1039;g3e175bcebe7_10_388"/>
            <p:cNvSpPr/>
            <p:nvPr/>
          </p:nvSpPr>
          <p:spPr>
            <a:xfrm>
              <a:off x="0" y="0"/>
              <a:ext cx="6339840" cy="1755648"/>
            </a:xfrm>
            <a:custGeom>
              <a:rect b="b" l="l" r="r" t="t"/>
              <a:pathLst>
                <a:path extrusionOk="0" h="1755648" w="6339840">
                  <a:moveTo>
                    <a:pt x="0" y="0"/>
                  </a:moveTo>
                  <a:lnTo>
                    <a:pt x="6339840" y="0"/>
                  </a:lnTo>
                  <a:lnTo>
                    <a:pt x="6339840" y="1755648"/>
                  </a:lnTo>
                  <a:lnTo>
                    <a:pt x="0" y="1755648"/>
                  </a:lnTo>
                  <a:close/>
                </a:path>
              </a:pathLst>
            </a:custGeom>
            <a:blipFill rotWithShape="1">
              <a:blip r:embed="rId4">
                <a:alphaModFix amt="0"/>
              </a:blip>
              <a:stretch>
                <a:fillRect b="-20361" l="0" r="0" t="-20361"/>
              </a:stretch>
            </a:blipFill>
            <a:ln>
              <a:noFill/>
            </a:ln>
          </p:spPr>
        </p:sp>
        <p:sp>
          <p:nvSpPr>
            <p:cNvPr id="1040" name="Google Shape;1040;g3e175bcebe7_10_388"/>
            <p:cNvSpPr txBox="1"/>
            <p:nvPr/>
          </p:nvSpPr>
          <p:spPr>
            <a:xfrm>
              <a:off x="0" y="0"/>
              <a:ext cx="6339840" cy="175564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900" u="none" cap="none" strike="noStrike">
                  <a:solidFill>
                    <a:srgbClr val="64748B"/>
                  </a:solidFill>
                  <a:latin typeface="Quattrocento Sans"/>
                  <a:ea typeface="Quattrocento Sans"/>
                  <a:cs typeface="Quattrocento Sans"/>
                  <a:sym typeface="Quattrocento Sans"/>
                </a:rPr>
                <a:t>Collaborative prescribing, structured clinical protocols, safe systems</a:t>
              </a:r>
              <a:endParaRPr sz="700"/>
            </a:p>
          </p:txBody>
        </p:sp>
      </p:grpSp>
      <p:sp>
        <p:nvSpPr>
          <p:cNvPr id="1041" name="Google Shape;1041;g3e175bcebe7_10_388"/>
          <p:cNvSpPr/>
          <p:nvPr/>
        </p:nvSpPr>
        <p:spPr>
          <a:xfrm>
            <a:off x="454023" y="2986912"/>
            <a:ext cx="2612374" cy="1332214"/>
          </a:xfrm>
          <a:custGeom>
            <a:rect b="b" l="l" r="r" t="t"/>
            <a:pathLst>
              <a:path extrusionOk="0" h="3552571" w="6966331">
                <a:moveTo>
                  <a:pt x="0" y="0"/>
                </a:moveTo>
                <a:lnTo>
                  <a:pt x="6966331" y="0"/>
                </a:lnTo>
                <a:lnTo>
                  <a:pt x="6966331" y="3552571"/>
                </a:lnTo>
                <a:lnTo>
                  <a:pt x="0" y="3552571"/>
                </a:lnTo>
                <a:close/>
              </a:path>
            </a:pathLst>
          </a:custGeom>
          <a:solidFill>
            <a:srgbClr val="FFFFFF"/>
          </a:solidFill>
          <a:ln cap="sq" cmpd="sng" w="12700">
            <a:solidFill>
              <a:srgbClr val="E2E8F0"/>
            </a:solidFill>
            <a:prstDash val="solid"/>
            <a:miter lim="8000"/>
            <a:headEnd len="sm" w="sm" type="none"/>
            <a:tailEnd len="sm" w="sm" type="none"/>
          </a:ln>
        </p:spPr>
      </p:sp>
      <p:sp>
        <p:nvSpPr>
          <p:cNvPr id="1042" name="Google Shape;1042;g3e175bcebe7_10_388"/>
          <p:cNvSpPr/>
          <p:nvPr/>
        </p:nvSpPr>
        <p:spPr>
          <a:xfrm>
            <a:off x="457200" y="2990088"/>
            <a:ext cx="2606040" cy="54864"/>
          </a:xfrm>
          <a:custGeom>
            <a:rect b="b" l="l" r="r" t="t"/>
            <a:pathLst>
              <a:path extrusionOk="0" h="146304" w="6949440">
                <a:moveTo>
                  <a:pt x="0" y="0"/>
                </a:moveTo>
                <a:lnTo>
                  <a:pt x="6949440" y="0"/>
                </a:lnTo>
                <a:lnTo>
                  <a:pt x="6949440" y="146304"/>
                </a:lnTo>
                <a:lnTo>
                  <a:pt x="0" y="146304"/>
                </a:lnTo>
                <a:close/>
              </a:path>
            </a:pathLst>
          </a:custGeom>
          <a:solidFill>
            <a:srgbClr val="3E4095"/>
          </a:solidFill>
          <a:ln>
            <a:noFill/>
          </a:ln>
        </p:spPr>
      </p:sp>
      <p:grpSp>
        <p:nvGrpSpPr>
          <p:cNvPr id="1043" name="Google Shape;1043;g3e175bcebe7_10_388"/>
          <p:cNvGrpSpPr/>
          <p:nvPr/>
        </p:nvGrpSpPr>
        <p:grpSpPr>
          <a:xfrm>
            <a:off x="566928" y="3118104"/>
            <a:ext cx="2377440" cy="329184"/>
            <a:chOff x="0" y="0"/>
            <a:chExt cx="6339840" cy="877824"/>
          </a:xfrm>
        </p:grpSpPr>
        <p:sp>
          <p:nvSpPr>
            <p:cNvPr id="1044" name="Google Shape;1044;g3e175bcebe7_10_388"/>
            <p:cNvSpPr/>
            <p:nvPr/>
          </p:nvSpPr>
          <p:spPr>
            <a:xfrm>
              <a:off x="0" y="0"/>
              <a:ext cx="6339840" cy="877824"/>
            </a:xfrm>
            <a:custGeom>
              <a:rect b="b" l="l" r="r" t="t"/>
              <a:pathLst>
                <a:path extrusionOk="0" h="877824" w="6339840">
                  <a:moveTo>
                    <a:pt x="0" y="0"/>
                  </a:moveTo>
                  <a:lnTo>
                    <a:pt x="6339840" y="0"/>
                  </a:lnTo>
                  <a:lnTo>
                    <a:pt x="6339840" y="877824"/>
                  </a:lnTo>
                  <a:lnTo>
                    <a:pt x="0" y="877824"/>
                  </a:lnTo>
                  <a:close/>
                </a:path>
              </a:pathLst>
            </a:custGeom>
            <a:blipFill rotWithShape="1">
              <a:blip r:embed="rId4">
                <a:alphaModFix amt="0"/>
              </a:blip>
              <a:stretch>
                <a:fillRect b="-90726" l="0" r="0" t="-90726"/>
              </a:stretch>
            </a:blipFill>
            <a:ln>
              <a:noFill/>
            </a:ln>
          </p:spPr>
        </p:sp>
        <p:sp>
          <p:nvSpPr>
            <p:cNvPr id="1045" name="Google Shape;1045;g3e175bcebe7_10_388"/>
            <p:cNvSpPr txBox="1"/>
            <p:nvPr/>
          </p:nvSpPr>
          <p:spPr>
            <a:xfrm>
              <a:off x="0" y="0"/>
              <a:ext cx="6339840" cy="877824"/>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3E4095"/>
                  </a:solidFill>
                  <a:latin typeface="Quattrocento Sans"/>
                  <a:ea typeface="Quattrocento Sans"/>
                  <a:cs typeface="Quattrocento Sans"/>
                  <a:sym typeface="Quattrocento Sans"/>
                </a:rPr>
                <a:t>🖥️  Digital &amp; Telepharmacy</a:t>
              </a:r>
              <a:endParaRPr sz="700"/>
            </a:p>
          </p:txBody>
        </p:sp>
      </p:grpSp>
      <p:grpSp>
        <p:nvGrpSpPr>
          <p:cNvPr id="1046" name="Google Shape;1046;g3e175bcebe7_10_388"/>
          <p:cNvGrpSpPr/>
          <p:nvPr/>
        </p:nvGrpSpPr>
        <p:grpSpPr>
          <a:xfrm>
            <a:off x="566928" y="3483864"/>
            <a:ext cx="2377440" cy="658368"/>
            <a:chOff x="0" y="0"/>
            <a:chExt cx="6339840" cy="1755648"/>
          </a:xfrm>
        </p:grpSpPr>
        <p:sp>
          <p:nvSpPr>
            <p:cNvPr id="1047" name="Google Shape;1047;g3e175bcebe7_10_388"/>
            <p:cNvSpPr/>
            <p:nvPr/>
          </p:nvSpPr>
          <p:spPr>
            <a:xfrm>
              <a:off x="0" y="0"/>
              <a:ext cx="6339840" cy="1755648"/>
            </a:xfrm>
            <a:custGeom>
              <a:rect b="b" l="l" r="r" t="t"/>
              <a:pathLst>
                <a:path extrusionOk="0" h="1755648" w="6339840">
                  <a:moveTo>
                    <a:pt x="0" y="0"/>
                  </a:moveTo>
                  <a:lnTo>
                    <a:pt x="6339840" y="0"/>
                  </a:lnTo>
                  <a:lnTo>
                    <a:pt x="6339840" y="1755648"/>
                  </a:lnTo>
                  <a:lnTo>
                    <a:pt x="0" y="1755648"/>
                  </a:lnTo>
                  <a:close/>
                </a:path>
              </a:pathLst>
            </a:custGeom>
            <a:blipFill rotWithShape="1">
              <a:blip r:embed="rId4">
                <a:alphaModFix amt="0"/>
              </a:blip>
              <a:stretch>
                <a:fillRect b="-20361" l="0" r="0" t="-20361"/>
              </a:stretch>
            </a:blipFill>
            <a:ln>
              <a:noFill/>
            </a:ln>
          </p:spPr>
        </p:sp>
        <p:sp>
          <p:nvSpPr>
            <p:cNvPr id="1048" name="Google Shape;1048;g3e175bcebe7_10_388"/>
            <p:cNvSpPr txBox="1"/>
            <p:nvPr/>
          </p:nvSpPr>
          <p:spPr>
            <a:xfrm>
              <a:off x="0" y="0"/>
              <a:ext cx="6339840" cy="175564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900" u="none" cap="none" strike="noStrike">
                  <a:solidFill>
                    <a:srgbClr val="64748B"/>
                  </a:solidFill>
                  <a:latin typeface="Quattrocento Sans"/>
                  <a:ea typeface="Quattrocento Sans"/>
                  <a:cs typeface="Quattrocento Sans"/>
                  <a:sym typeface="Quattrocento Sans"/>
                </a:rPr>
                <a:t>Remote PHC reach, digital records, underserved community access</a:t>
              </a:r>
              <a:endParaRPr sz="700"/>
            </a:p>
          </p:txBody>
        </p:sp>
      </p:grpSp>
      <p:sp>
        <p:nvSpPr>
          <p:cNvPr id="1049" name="Google Shape;1049;g3e175bcebe7_10_388"/>
          <p:cNvSpPr/>
          <p:nvPr/>
        </p:nvSpPr>
        <p:spPr>
          <a:xfrm>
            <a:off x="3288664" y="2986912"/>
            <a:ext cx="2612374" cy="1332214"/>
          </a:xfrm>
          <a:custGeom>
            <a:rect b="b" l="l" r="r" t="t"/>
            <a:pathLst>
              <a:path extrusionOk="0" h="3552571" w="6966331">
                <a:moveTo>
                  <a:pt x="0" y="0"/>
                </a:moveTo>
                <a:lnTo>
                  <a:pt x="6966331" y="0"/>
                </a:lnTo>
                <a:lnTo>
                  <a:pt x="6966331" y="3552571"/>
                </a:lnTo>
                <a:lnTo>
                  <a:pt x="0" y="3552571"/>
                </a:lnTo>
                <a:close/>
              </a:path>
            </a:pathLst>
          </a:custGeom>
          <a:solidFill>
            <a:srgbClr val="FFFFFF"/>
          </a:solidFill>
          <a:ln cap="sq" cmpd="sng" w="12700">
            <a:solidFill>
              <a:srgbClr val="E2E8F0"/>
            </a:solidFill>
            <a:prstDash val="solid"/>
            <a:miter lim="8000"/>
            <a:headEnd len="sm" w="sm" type="none"/>
            <a:tailEnd len="sm" w="sm" type="none"/>
          </a:ln>
        </p:spPr>
      </p:sp>
      <p:sp>
        <p:nvSpPr>
          <p:cNvPr id="1050" name="Google Shape;1050;g3e175bcebe7_10_388"/>
          <p:cNvSpPr/>
          <p:nvPr/>
        </p:nvSpPr>
        <p:spPr>
          <a:xfrm>
            <a:off x="3291840" y="2990088"/>
            <a:ext cx="2606040" cy="54864"/>
          </a:xfrm>
          <a:custGeom>
            <a:rect b="b" l="l" r="r" t="t"/>
            <a:pathLst>
              <a:path extrusionOk="0" h="146304" w="6949440">
                <a:moveTo>
                  <a:pt x="0" y="0"/>
                </a:moveTo>
                <a:lnTo>
                  <a:pt x="6949440" y="0"/>
                </a:lnTo>
                <a:lnTo>
                  <a:pt x="6949440" y="146304"/>
                </a:lnTo>
                <a:lnTo>
                  <a:pt x="0" y="146304"/>
                </a:lnTo>
                <a:close/>
              </a:path>
            </a:pathLst>
          </a:custGeom>
          <a:solidFill>
            <a:srgbClr val="3E4095"/>
          </a:solidFill>
          <a:ln>
            <a:noFill/>
          </a:ln>
        </p:spPr>
      </p:sp>
      <p:grpSp>
        <p:nvGrpSpPr>
          <p:cNvPr id="1051" name="Google Shape;1051;g3e175bcebe7_10_388"/>
          <p:cNvGrpSpPr/>
          <p:nvPr/>
        </p:nvGrpSpPr>
        <p:grpSpPr>
          <a:xfrm>
            <a:off x="3401568" y="3118104"/>
            <a:ext cx="2377440" cy="329184"/>
            <a:chOff x="0" y="0"/>
            <a:chExt cx="6339840" cy="877824"/>
          </a:xfrm>
        </p:grpSpPr>
        <p:sp>
          <p:nvSpPr>
            <p:cNvPr id="1052" name="Google Shape;1052;g3e175bcebe7_10_388"/>
            <p:cNvSpPr/>
            <p:nvPr/>
          </p:nvSpPr>
          <p:spPr>
            <a:xfrm>
              <a:off x="0" y="0"/>
              <a:ext cx="6339840" cy="877824"/>
            </a:xfrm>
            <a:custGeom>
              <a:rect b="b" l="l" r="r" t="t"/>
              <a:pathLst>
                <a:path extrusionOk="0" h="877824" w="6339840">
                  <a:moveTo>
                    <a:pt x="0" y="0"/>
                  </a:moveTo>
                  <a:lnTo>
                    <a:pt x="6339840" y="0"/>
                  </a:lnTo>
                  <a:lnTo>
                    <a:pt x="6339840" y="877824"/>
                  </a:lnTo>
                  <a:lnTo>
                    <a:pt x="0" y="877824"/>
                  </a:lnTo>
                  <a:close/>
                </a:path>
              </a:pathLst>
            </a:custGeom>
            <a:blipFill rotWithShape="1">
              <a:blip r:embed="rId4">
                <a:alphaModFix amt="0"/>
              </a:blip>
              <a:stretch>
                <a:fillRect b="-90726" l="0" r="0" t="-90726"/>
              </a:stretch>
            </a:blipFill>
            <a:ln>
              <a:noFill/>
            </a:ln>
          </p:spPr>
        </p:sp>
        <p:sp>
          <p:nvSpPr>
            <p:cNvPr id="1053" name="Google Shape;1053;g3e175bcebe7_10_388"/>
            <p:cNvSpPr txBox="1"/>
            <p:nvPr/>
          </p:nvSpPr>
          <p:spPr>
            <a:xfrm>
              <a:off x="0" y="0"/>
              <a:ext cx="6339840" cy="877824"/>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3E4095"/>
                  </a:solidFill>
                  <a:latin typeface="Quattrocento Sans"/>
                  <a:ea typeface="Quattrocento Sans"/>
                  <a:cs typeface="Quattrocento Sans"/>
                  <a:sym typeface="Quattrocento Sans"/>
                </a:rPr>
                <a:t>⚕️  Patient Safety</a:t>
              </a:r>
              <a:endParaRPr sz="700"/>
            </a:p>
          </p:txBody>
        </p:sp>
      </p:grpSp>
      <p:grpSp>
        <p:nvGrpSpPr>
          <p:cNvPr id="1054" name="Google Shape;1054;g3e175bcebe7_10_388"/>
          <p:cNvGrpSpPr/>
          <p:nvPr/>
        </p:nvGrpSpPr>
        <p:grpSpPr>
          <a:xfrm>
            <a:off x="3401568" y="3483864"/>
            <a:ext cx="2377440" cy="658368"/>
            <a:chOff x="0" y="0"/>
            <a:chExt cx="6339840" cy="1755648"/>
          </a:xfrm>
        </p:grpSpPr>
        <p:sp>
          <p:nvSpPr>
            <p:cNvPr id="1055" name="Google Shape;1055;g3e175bcebe7_10_388"/>
            <p:cNvSpPr/>
            <p:nvPr/>
          </p:nvSpPr>
          <p:spPr>
            <a:xfrm>
              <a:off x="0" y="0"/>
              <a:ext cx="6339840" cy="1755648"/>
            </a:xfrm>
            <a:custGeom>
              <a:rect b="b" l="l" r="r" t="t"/>
              <a:pathLst>
                <a:path extrusionOk="0" h="1755648" w="6339840">
                  <a:moveTo>
                    <a:pt x="0" y="0"/>
                  </a:moveTo>
                  <a:lnTo>
                    <a:pt x="6339840" y="0"/>
                  </a:lnTo>
                  <a:lnTo>
                    <a:pt x="6339840" y="1755648"/>
                  </a:lnTo>
                  <a:lnTo>
                    <a:pt x="0" y="1755648"/>
                  </a:lnTo>
                  <a:close/>
                </a:path>
              </a:pathLst>
            </a:custGeom>
            <a:blipFill rotWithShape="1">
              <a:blip r:embed="rId4">
                <a:alphaModFix amt="0"/>
              </a:blip>
              <a:stretch>
                <a:fillRect b="-20361" l="0" r="0" t="-20361"/>
              </a:stretch>
            </a:blipFill>
            <a:ln>
              <a:noFill/>
            </a:ln>
          </p:spPr>
        </p:sp>
        <p:sp>
          <p:nvSpPr>
            <p:cNvPr id="1056" name="Google Shape;1056;g3e175bcebe7_10_388"/>
            <p:cNvSpPr txBox="1"/>
            <p:nvPr/>
          </p:nvSpPr>
          <p:spPr>
            <a:xfrm>
              <a:off x="0" y="0"/>
              <a:ext cx="6339840" cy="175564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900" u="none" cap="none" strike="noStrike">
                  <a:solidFill>
                    <a:srgbClr val="64748B"/>
                  </a:solidFill>
                  <a:latin typeface="Quattrocento Sans"/>
                  <a:ea typeface="Quattrocento Sans"/>
                  <a:cs typeface="Quattrocento Sans"/>
                  <a:sym typeface="Quattrocento Sans"/>
                </a:rPr>
                <a:t>Medication review, adverse event prevention, medicines reconciliation</a:t>
              </a:r>
              <a:endParaRPr sz="700"/>
            </a:p>
          </p:txBody>
        </p:sp>
      </p:grpSp>
      <p:sp>
        <p:nvSpPr>
          <p:cNvPr id="1057" name="Google Shape;1057;g3e175bcebe7_10_388"/>
          <p:cNvSpPr/>
          <p:nvPr/>
        </p:nvSpPr>
        <p:spPr>
          <a:xfrm>
            <a:off x="6123304" y="2986912"/>
            <a:ext cx="2612374" cy="1332214"/>
          </a:xfrm>
          <a:custGeom>
            <a:rect b="b" l="l" r="r" t="t"/>
            <a:pathLst>
              <a:path extrusionOk="0" h="3552571" w="6966331">
                <a:moveTo>
                  <a:pt x="0" y="0"/>
                </a:moveTo>
                <a:lnTo>
                  <a:pt x="6966331" y="0"/>
                </a:lnTo>
                <a:lnTo>
                  <a:pt x="6966331" y="3552571"/>
                </a:lnTo>
                <a:lnTo>
                  <a:pt x="0" y="3552571"/>
                </a:lnTo>
                <a:close/>
              </a:path>
            </a:pathLst>
          </a:custGeom>
          <a:solidFill>
            <a:srgbClr val="FFFFFF"/>
          </a:solidFill>
          <a:ln cap="sq" cmpd="sng" w="12700">
            <a:solidFill>
              <a:srgbClr val="E2E8F0"/>
            </a:solidFill>
            <a:prstDash val="solid"/>
            <a:miter lim="8000"/>
            <a:headEnd len="sm" w="sm" type="none"/>
            <a:tailEnd len="sm" w="sm" type="none"/>
          </a:ln>
        </p:spPr>
      </p:sp>
      <p:sp>
        <p:nvSpPr>
          <p:cNvPr id="1058" name="Google Shape;1058;g3e175bcebe7_10_388"/>
          <p:cNvSpPr/>
          <p:nvPr/>
        </p:nvSpPr>
        <p:spPr>
          <a:xfrm>
            <a:off x="6126480" y="2990088"/>
            <a:ext cx="2606040" cy="54864"/>
          </a:xfrm>
          <a:custGeom>
            <a:rect b="b" l="l" r="r" t="t"/>
            <a:pathLst>
              <a:path extrusionOk="0" h="146304" w="6949440">
                <a:moveTo>
                  <a:pt x="0" y="0"/>
                </a:moveTo>
                <a:lnTo>
                  <a:pt x="6949440" y="0"/>
                </a:lnTo>
                <a:lnTo>
                  <a:pt x="6949440" y="146304"/>
                </a:lnTo>
                <a:lnTo>
                  <a:pt x="0" y="146304"/>
                </a:lnTo>
                <a:close/>
              </a:path>
            </a:pathLst>
          </a:custGeom>
          <a:solidFill>
            <a:srgbClr val="3E4095"/>
          </a:solidFill>
          <a:ln>
            <a:noFill/>
          </a:ln>
        </p:spPr>
      </p:sp>
      <p:grpSp>
        <p:nvGrpSpPr>
          <p:cNvPr id="1059" name="Google Shape;1059;g3e175bcebe7_10_388"/>
          <p:cNvGrpSpPr/>
          <p:nvPr/>
        </p:nvGrpSpPr>
        <p:grpSpPr>
          <a:xfrm>
            <a:off x="6236208" y="3118104"/>
            <a:ext cx="2377440" cy="329184"/>
            <a:chOff x="0" y="0"/>
            <a:chExt cx="6339840" cy="877824"/>
          </a:xfrm>
        </p:grpSpPr>
        <p:sp>
          <p:nvSpPr>
            <p:cNvPr id="1060" name="Google Shape;1060;g3e175bcebe7_10_388"/>
            <p:cNvSpPr/>
            <p:nvPr/>
          </p:nvSpPr>
          <p:spPr>
            <a:xfrm>
              <a:off x="0" y="0"/>
              <a:ext cx="6339840" cy="877824"/>
            </a:xfrm>
            <a:custGeom>
              <a:rect b="b" l="l" r="r" t="t"/>
              <a:pathLst>
                <a:path extrusionOk="0" h="877824" w="6339840">
                  <a:moveTo>
                    <a:pt x="0" y="0"/>
                  </a:moveTo>
                  <a:lnTo>
                    <a:pt x="6339840" y="0"/>
                  </a:lnTo>
                  <a:lnTo>
                    <a:pt x="6339840" y="877824"/>
                  </a:lnTo>
                  <a:lnTo>
                    <a:pt x="0" y="877824"/>
                  </a:lnTo>
                  <a:close/>
                </a:path>
              </a:pathLst>
            </a:custGeom>
            <a:blipFill rotWithShape="1">
              <a:blip r:embed="rId4">
                <a:alphaModFix amt="0"/>
              </a:blip>
              <a:stretch>
                <a:fillRect b="-90726" l="0" r="0" t="-90726"/>
              </a:stretch>
            </a:blipFill>
            <a:ln>
              <a:noFill/>
            </a:ln>
          </p:spPr>
        </p:sp>
        <p:sp>
          <p:nvSpPr>
            <p:cNvPr id="1061" name="Google Shape;1061;g3e175bcebe7_10_388"/>
            <p:cNvSpPr txBox="1"/>
            <p:nvPr/>
          </p:nvSpPr>
          <p:spPr>
            <a:xfrm>
              <a:off x="0" y="0"/>
              <a:ext cx="6339840" cy="877824"/>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3E4095"/>
                  </a:solidFill>
                  <a:latin typeface="Quattrocento Sans"/>
                  <a:ea typeface="Quattrocento Sans"/>
                  <a:cs typeface="Quattrocento Sans"/>
                  <a:sym typeface="Quattrocento Sans"/>
                </a:rPr>
                <a:t>🎓  Education &amp; CPD</a:t>
              </a:r>
              <a:endParaRPr sz="700"/>
            </a:p>
          </p:txBody>
        </p:sp>
      </p:grpSp>
      <p:grpSp>
        <p:nvGrpSpPr>
          <p:cNvPr id="1062" name="Google Shape;1062;g3e175bcebe7_10_388"/>
          <p:cNvGrpSpPr/>
          <p:nvPr/>
        </p:nvGrpSpPr>
        <p:grpSpPr>
          <a:xfrm>
            <a:off x="6236208" y="3483864"/>
            <a:ext cx="2377440" cy="658368"/>
            <a:chOff x="0" y="0"/>
            <a:chExt cx="6339840" cy="1755648"/>
          </a:xfrm>
        </p:grpSpPr>
        <p:sp>
          <p:nvSpPr>
            <p:cNvPr id="1063" name="Google Shape;1063;g3e175bcebe7_10_388"/>
            <p:cNvSpPr/>
            <p:nvPr/>
          </p:nvSpPr>
          <p:spPr>
            <a:xfrm>
              <a:off x="0" y="0"/>
              <a:ext cx="6339840" cy="1755648"/>
            </a:xfrm>
            <a:custGeom>
              <a:rect b="b" l="l" r="r" t="t"/>
              <a:pathLst>
                <a:path extrusionOk="0" h="1755648" w="6339840">
                  <a:moveTo>
                    <a:pt x="0" y="0"/>
                  </a:moveTo>
                  <a:lnTo>
                    <a:pt x="6339840" y="0"/>
                  </a:lnTo>
                  <a:lnTo>
                    <a:pt x="6339840" y="1755648"/>
                  </a:lnTo>
                  <a:lnTo>
                    <a:pt x="0" y="1755648"/>
                  </a:lnTo>
                  <a:close/>
                </a:path>
              </a:pathLst>
            </a:custGeom>
            <a:blipFill rotWithShape="1">
              <a:blip r:embed="rId4">
                <a:alphaModFix amt="0"/>
              </a:blip>
              <a:stretch>
                <a:fillRect b="-20361" l="0" r="0" t="-20361"/>
              </a:stretch>
            </a:blipFill>
            <a:ln>
              <a:noFill/>
            </a:ln>
          </p:spPr>
        </p:sp>
        <p:sp>
          <p:nvSpPr>
            <p:cNvPr id="1064" name="Google Shape;1064;g3e175bcebe7_10_388"/>
            <p:cNvSpPr txBox="1"/>
            <p:nvPr/>
          </p:nvSpPr>
          <p:spPr>
            <a:xfrm>
              <a:off x="0" y="0"/>
              <a:ext cx="6339840" cy="175564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900" u="none" cap="none" strike="noStrike">
                  <a:solidFill>
                    <a:srgbClr val="64748B"/>
                  </a:solidFill>
                  <a:latin typeface="Quattrocento Sans"/>
                  <a:ea typeface="Quattrocento Sans"/>
                  <a:cs typeface="Quattrocento Sans"/>
                  <a:sym typeface="Quattrocento Sans"/>
                </a:rPr>
                <a:t>Health literacy, community training, continuing professional development</a:t>
              </a:r>
              <a:endParaRPr sz="700"/>
            </a:p>
          </p:txBody>
        </p:sp>
      </p:grpSp>
      <p:grpSp>
        <p:nvGrpSpPr>
          <p:cNvPr id="1065" name="Google Shape;1065;g3e175bcebe7_10_388"/>
          <p:cNvGrpSpPr/>
          <p:nvPr/>
        </p:nvGrpSpPr>
        <p:grpSpPr>
          <a:xfrm>
            <a:off x="457200" y="4437245"/>
            <a:ext cx="8229600" cy="277921"/>
            <a:chOff x="0" y="0"/>
            <a:chExt cx="21945600" cy="741121"/>
          </a:xfrm>
        </p:grpSpPr>
        <p:sp>
          <p:nvSpPr>
            <p:cNvPr id="1066" name="Google Shape;1066;g3e175bcebe7_10_388"/>
            <p:cNvSpPr/>
            <p:nvPr/>
          </p:nvSpPr>
          <p:spPr>
            <a:xfrm>
              <a:off x="0" y="0"/>
              <a:ext cx="21945600" cy="741121"/>
            </a:xfrm>
            <a:custGeom>
              <a:rect b="b" l="l" r="r" t="t"/>
              <a:pathLst>
                <a:path extrusionOk="0" h="741121" w="21945600">
                  <a:moveTo>
                    <a:pt x="0" y="0"/>
                  </a:moveTo>
                  <a:lnTo>
                    <a:pt x="21945600" y="0"/>
                  </a:lnTo>
                  <a:lnTo>
                    <a:pt x="21945600" y="741121"/>
                  </a:lnTo>
                  <a:lnTo>
                    <a:pt x="0" y="741121"/>
                  </a:lnTo>
                  <a:close/>
                </a:path>
              </a:pathLst>
            </a:custGeom>
            <a:blipFill rotWithShape="1">
              <a:blip r:embed="rId4">
                <a:alphaModFix amt="0"/>
              </a:blip>
              <a:stretch>
                <a:fillRect b="-513155" l="0" r="0" t="-540780"/>
              </a:stretch>
            </a:blipFill>
            <a:ln>
              <a:noFill/>
            </a:ln>
          </p:spPr>
        </p:sp>
        <p:sp>
          <p:nvSpPr>
            <p:cNvPr id="1067" name="Google Shape;1067;g3e175bcebe7_10_388"/>
            <p:cNvSpPr txBox="1"/>
            <p:nvPr/>
          </p:nvSpPr>
          <p:spPr>
            <a:xfrm>
              <a:off x="0" y="0"/>
              <a:ext cx="21945600" cy="741121"/>
            </a:xfrm>
            <a:prstGeom prst="rect">
              <a:avLst/>
            </a:prstGeom>
            <a:noFill/>
            <a:ln>
              <a:noFill/>
            </a:ln>
          </p:spPr>
          <p:txBody>
            <a:bodyPr anchorCtr="0" anchor="ctr" bIns="0" lIns="0" spcFirstLastPara="1" rIns="0" wrap="square" tIns="0">
              <a:noAutofit/>
            </a:bodyPr>
            <a:lstStyle/>
            <a:p>
              <a:pPr indent="0" lvl="0" marL="0" marR="0" rtl="0" algn="ctr">
                <a:lnSpc>
                  <a:spcPct val="120008"/>
                </a:lnSpc>
                <a:spcBef>
                  <a:spcPts val="0"/>
                </a:spcBef>
                <a:spcAft>
                  <a:spcPts val="0"/>
                </a:spcAft>
                <a:buNone/>
              </a:pPr>
              <a:r>
                <a:rPr b="1" i="1" lang="en" sz="1100" u="none" cap="none" strike="noStrike">
                  <a:solidFill>
                    <a:srgbClr val="14A655"/>
                  </a:solidFill>
                  <a:latin typeface="Quattrocento Sans"/>
                  <a:ea typeface="Quattrocento Sans"/>
                  <a:cs typeface="Quattrocento Sans"/>
                  <a:sym typeface="Quattrocento Sans"/>
                </a:rPr>
                <a:t>The pharmacist is specifically trained to optimise medicines use.</a:t>
              </a:r>
              <a:endParaRPr sz="700"/>
            </a:p>
          </p:txBody>
        </p:sp>
      </p:grpSp>
      <p:grpSp>
        <p:nvGrpSpPr>
          <p:cNvPr id="1068" name="Google Shape;1068;g3e175bcebe7_10_388"/>
          <p:cNvGrpSpPr/>
          <p:nvPr/>
        </p:nvGrpSpPr>
        <p:grpSpPr>
          <a:xfrm>
            <a:off x="7847584" y="256032"/>
            <a:ext cx="839216" cy="373256"/>
            <a:chOff x="0" y="0"/>
            <a:chExt cx="2237910" cy="995348"/>
          </a:xfrm>
        </p:grpSpPr>
        <p:cxnSp>
          <p:nvCxnSpPr>
            <p:cNvPr id="1069" name="Google Shape;1069;g3e175bcebe7_10_388"/>
            <p:cNvCxnSpPr/>
            <p:nvPr/>
          </p:nvCxnSpPr>
          <p:spPr>
            <a:xfrm>
              <a:off x="1033100" y="0"/>
              <a:ext cx="0" cy="995348"/>
            </a:xfrm>
            <a:prstGeom prst="straightConnector1">
              <a:avLst/>
            </a:prstGeom>
            <a:noFill/>
            <a:ln cap="flat" cmpd="sng" w="25400">
              <a:solidFill>
                <a:srgbClr val="000000"/>
              </a:solidFill>
              <a:prstDash val="dot"/>
              <a:round/>
              <a:headEnd len="sm" w="sm" type="none"/>
              <a:tailEnd len="sm" w="sm" type="none"/>
            </a:ln>
          </p:spPr>
        </p:cxnSp>
        <p:sp>
          <p:nvSpPr>
            <p:cNvPr id="1070" name="Google Shape;1070;g3e175bcebe7_10_388"/>
            <p:cNvSpPr/>
            <p:nvPr/>
          </p:nvSpPr>
          <p:spPr>
            <a:xfrm>
              <a:off x="0" y="23056"/>
              <a:ext cx="910637" cy="972292"/>
            </a:xfrm>
            <a:custGeom>
              <a:rect b="b" l="l" r="r" t="t"/>
              <a:pathLst>
                <a:path extrusionOk="0" h="972292" w="910637">
                  <a:moveTo>
                    <a:pt x="0" y="0"/>
                  </a:moveTo>
                  <a:lnTo>
                    <a:pt x="910637" y="0"/>
                  </a:lnTo>
                  <a:lnTo>
                    <a:pt x="910637" y="972292"/>
                  </a:lnTo>
                  <a:lnTo>
                    <a:pt x="0" y="972292"/>
                  </a:lnTo>
                  <a:lnTo>
                    <a:pt x="0" y="0"/>
                  </a:lnTo>
                  <a:close/>
                </a:path>
              </a:pathLst>
            </a:custGeom>
            <a:blipFill rotWithShape="1">
              <a:blip r:embed="rId5">
                <a:alphaModFix/>
              </a:blip>
              <a:stretch>
                <a:fillRect b="0" l="-13958" r="-9475" t="0"/>
              </a:stretch>
            </a:blipFill>
            <a:ln>
              <a:noFill/>
            </a:ln>
          </p:spPr>
        </p:sp>
        <p:sp>
          <p:nvSpPr>
            <p:cNvPr id="1071" name="Google Shape;1071;g3e175bcebe7_10_388"/>
            <p:cNvSpPr/>
            <p:nvPr/>
          </p:nvSpPr>
          <p:spPr>
            <a:xfrm>
              <a:off x="1072945" y="0"/>
              <a:ext cx="1164965" cy="995348"/>
            </a:xfrm>
            <a:custGeom>
              <a:rect b="b" l="l" r="r" t="t"/>
              <a:pathLst>
                <a:path extrusionOk="0" h="995348" w="1164965">
                  <a:moveTo>
                    <a:pt x="0" y="0"/>
                  </a:moveTo>
                  <a:lnTo>
                    <a:pt x="1164965" y="0"/>
                  </a:lnTo>
                  <a:lnTo>
                    <a:pt x="1164965" y="995348"/>
                  </a:lnTo>
                  <a:lnTo>
                    <a:pt x="0" y="995348"/>
                  </a:lnTo>
                  <a:lnTo>
                    <a:pt x="0" y="0"/>
                  </a:lnTo>
                  <a:close/>
                </a:path>
              </a:pathLst>
            </a:custGeom>
            <a:blipFill rotWithShape="1">
              <a:blip r:embed="rId6">
                <a:alphaModFix/>
              </a:blip>
              <a:stretch>
                <a:fillRect b="0" l="-637740" r="-85373" t="-70999"/>
              </a:stretch>
            </a:blipFill>
            <a:ln>
              <a:noFill/>
            </a:ln>
          </p:spPr>
        </p:sp>
      </p:grpSp>
      <p:sp>
        <p:nvSpPr>
          <p:cNvPr id="1072" name="Google Shape;1072;g3e175bcebe7_10_388"/>
          <p:cNvSpPr/>
          <p:nvPr/>
        </p:nvSpPr>
        <p:spPr>
          <a:xfrm>
            <a:off x="0" y="4800600"/>
            <a:ext cx="9144000" cy="342900"/>
          </a:xfrm>
          <a:custGeom>
            <a:rect b="b" l="l" r="r" t="t"/>
            <a:pathLst>
              <a:path extrusionOk="0" h="914400" w="24384000">
                <a:moveTo>
                  <a:pt x="0" y="0"/>
                </a:moveTo>
                <a:lnTo>
                  <a:pt x="24384000" y="0"/>
                </a:lnTo>
                <a:lnTo>
                  <a:pt x="24384000" y="914400"/>
                </a:lnTo>
                <a:lnTo>
                  <a:pt x="0" y="914400"/>
                </a:lnTo>
                <a:close/>
              </a:path>
            </a:pathLst>
          </a:custGeom>
          <a:solidFill>
            <a:srgbClr val="3E4095"/>
          </a:solidFill>
          <a:ln>
            <a:noFill/>
          </a:ln>
        </p:spPr>
      </p:sp>
      <p:grpSp>
        <p:nvGrpSpPr>
          <p:cNvPr id="1073" name="Google Shape;1073;g3e175bcebe7_10_388"/>
          <p:cNvGrpSpPr/>
          <p:nvPr/>
        </p:nvGrpSpPr>
        <p:grpSpPr>
          <a:xfrm>
            <a:off x="274320" y="4809744"/>
            <a:ext cx="4297680" cy="320040"/>
            <a:chOff x="0" y="0"/>
            <a:chExt cx="11460480" cy="853440"/>
          </a:xfrm>
        </p:grpSpPr>
        <p:sp>
          <p:nvSpPr>
            <p:cNvPr id="1074" name="Google Shape;1074;g3e175bcebe7_10_388"/>
            <p:cNvSpPr/>
            <p:nvPr/>
          </p:nvSpPr>
          <p:spPr>
            <a:xfrm>
              <a:off x="0" y="0"/>
              <a:ext cx="11460480" cy="853440"/>
            </a:xfrm>
            <a:custGeom>
              <a:rect b="b" l="l" r="r" t="t"/>
              <a:pathLst>
                <a:path extrusionOk="0" h="853440" w="11460480">
                  <a:moveTo>
                    <a:pt x="0" y="0"/>
                  </a:moveTo>
                  <a:lnTo>
                    <a:pt x="11460480" y="0"/>
                  </a:lnTo>
                  <a:lnTo>
                    <a:pt x="11460480" y="853440"/>
                  </a:lnTo>
                  <a:lnTo>
                    <a:pt x="0" y="853440"/>
                  </a:lnTo>
                  <a:close/>
                </a:path>
              </a:pathLst>
            </a:custGeom>
            <a:solidFill>
              <a:srgbClr val="FFFFFF">
                <a:alpha val="0"/>
              </a:srgbClr>
            </a:solidFill>
            <a:ln>
              <a:noFill/>
            </a:ln>
          </p:spPr>
        </p:sp>
        <p:sp>
          <p:nvSpPr>
            <p:cNvPr id="1075" name="Google Shape;1075;g3e175bcebe7_10_388"/>
            <p:cNvSpPr txBox="1"/>
            <p:nvPr/>
          </p:nvSpPr>
          <p:spPr>
            <a:xfrm>
              <a:off x="0" y="0"/>
              <a:ext cx="11460480" cy="85344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800" u="none" cap="none" strike="noStrike">
                  <a:solidFill>
                    <a:srgbClr val="FFFFFF"/>
                  </a:solidFill>
                  <a:latin typeface="Quattrocento Sans"/>
                  <a:ea typeface="Quattrocento Sans"/>
                  <a:cs typeface="Quattrocento Sans"/>
                  <a:sym typeface="Quattrocento Sans"/>
                </a:rPr>
                <a:t>Dr. Wairimu Njuki Mbogo  |  President, PSK  |  ECSA MDT Webinar · 13 May 2026</a:t>
              </a:r>
              <a:endParaRPr sz="700"/>
            </a:p>
          </p:txBody>
        </p:sp>
      </p:grpSp>
      <p:grpSp>
        <p:nvGrpSpPr>
          <p:cNvPr id="1076" name="Google Shape;1076;g3e175bcebe7_10_388"/>
          <p:cNvGrpSpPr/>
          <p:nvPr/>
        </p:nvGrpSpPr>
        <p:grpSpPr>
          <a:xfrm>
            <a:off x="5845275" y="4809744"/>
            <a:ext cx="3115845" cy="320040"/>
            <a:chOff x="0" y="0"/>
            <a:chExt cx="8308921" cy="853440"/>
          </a:xfrm>
        </p:grpSpPr>
        <p:sp>
          <p:nvSpPr>
            <p:cNvPr id="1077" name="Google Shape;1077;g3e175bcebe7_10_388"/>
            <p:cNvSpPr/>
            <p:nvPr/>
          </p:nvSpPr>
          <p:spPr>
            <a:xfrm>
              <a:off x="0" y="0"/>
              <a:ext cx="8308921" cy="853440"/>
            </a:xfrm>
            <a:custGeom>
              <a:rect b="b" l="l" r="r" t="t"/>
              <a:pathLst>
                <a:path extrusionOk="0" h="853440" w="8308921">
                  <a:moveTo>
                    <a:pt x="0" y="0"/>
                  </a:moveTo>
                  <a:lnTo>
                    <a:pt x="8308921" y="0"/>
                  </a:lnTo>
                  <a:lnTo>
                    <a:pt x="8308921" y="853440"/>
                  </a:lnTo>
                  <a:lnTo>
                    <a:pt x="0" y="853440"/>
                  </a:lnTo>
                  <a:close/>
                </a:path>
              </a:pathLst>
            </a:custGeom>
            <a:blipFill rotWithShape="1">
              <a:blip r:embed="rId4">
                <a:alphaModFix amt="0"/>
              </a:blip>
              <a:stretch>
                <a:fillRect b="-100313" l="0" r="20763" t="-100313"/>
              </a:stretch>
            </a:blipFill>
            <a:ln>
              <a:noFill/>
            </a:ln>
          </p:spPr>
        </p:sp>
        <p:sp>
          <p:nvSpPr>
            <p:cNvPr id="1078" name="Google Shape;1078;g3e175bcebe7_10_388"/>
            <p:cNvSpPr txBox="1"/>
            <p:nvPr/>
          </p:nvSpPr>
          <p:spPr>
            <a:xfrm>
              <a:off x="0" y="0"/>
              <a:ext cx="8308921" cy="853440"/>
            </a:xfrm>
            <a:prstGeom prst="rect">
              <a:avLst/>
            </a:prstGeom>
            <a:noFill/>
            <a:ln>
              <a:noFill/>
            </a:ln>
          </p:spPr>
          <p:txBody>
            <a:bodyPr anchorCtr="0" anchor="ctr" bIns="0" lIns="0" spcFirstLastPara="1" rIns="0" wrap="square" tIns="0">
              <a:noAutofit/>
            </a:bodyPr>
            <a:lstStyle/>
            <a:p>
              <a:pPr indent="0" lvl="0" marL="0" marR="0" rtl="0" algn="r">
                <a:lnSpc>
                  <a:spcPct val="120000"/>
                </a:lnSpc>
                <a:spcBef>
                  <a:spcPts val="0"/>
                </a:spcBef>
                <a:spcAft>
                  <a:spcPts val="0"/>
                </a:spcAft>
                <a:buNone/>
              </a:pPr>
              <a:r>
                <a:rPr b="1" i="0" lang="en" sz="800" u="none" cap="none" strike="noStrike">
                  <a:solidFill>
                    <a:srgbClr val="E8F5F3"/>
                  </a:solidFill>
                  <a:latin typeface="Quattrocento Sans"/>
                  <a:ea typeface="Quattrocento Sans"/>
                  <a:cs typeface="Quattrocento Sans"/>
                  <a:sym typeface="Quattrocento Sans"/>
                </a:rPr>
                <a:t>PSK · EPIC: Education · Policy · Innovation · Collaboration</a:t>
              </a:r>
              <a:endParaRPr sz="700"/>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g3e175bcebe7_10_46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809" l="0" r="0" t="-9809"/>
            </a:stretch>
          </a:blipFill>
          <a:ln>
            <a:noFill/>
          </a:ln>
        </p:spPr>
      </p:sp>
      <p:grpSp>
        <p:nvGrpSpPr>
          <p:cNvPr id="1088" name="Google Shape;1088;g3e175bcebe7_10_465"/>
          <p:cNvGrpSpPr/>
          <p:nvPr/>
        </p:nvGrpSpPr>
        <p:grpSpPr>
          <a:xfrm>
            <a:off x="457200" y="256032"/>
            <a:ext cx="8229600" cy="256032"/>
            <a:chOff x="0" y="0"/>
            <a:chExt cx="21945600" cy="682752"/>
          </a:xfrm>
        </p:grpSpPr>
        <p:sp>
          <p:nvSpPr>
            <p:cNvPr id="1089" name="Google Shape;1089;g3e175bcebe7_10_465"/>
            <p:cNvSpPr/>
            <p:nvPr/>
          </p:nvSpPr>
          <p:spPr>
            <a:xfrm>
              <a:off x="0" y="0"/>
              <a:ext cx="21945600" cy="682752"/>
            </a:xfrm>
            <a:custGeom>
              <a:rect b="b" l="l" r="r" t="t"/>
              <a:pathLst>
                <a:path extrusionOk="0" h="682752" w="21945600">
                  <a:moveTo>
                    <a:pt x="0" y="0"/>
                  </a:moveTo>
                  <a:lnTo>
                    <a:pt x="21945600" y="0"/>
                  </a:lnTo>
                  <a:lnTo>
                    <a:pt x="21945600" y="682752"/>
                  </a:lnTo>
                  <a:lnTo>
                    <a:pt x="0" y="682752"/>
                  </a:lnTo>
                  <a:close/>
                </a:path>
              </a:pathLst>
            </a:custGeom>
            <a:blipFill rotWithShape="1">
              <a:blip r:embed="rId4">
                <a:alphaModFix amt="0"/>
              </a:blip>
              <a:stretch>
                <a:fillRect b="-576253" l="0" r="0" t="-576253"/>
              </a:stretch>
            </a:blipFill>
            <a:ln>
              <a:noFill/>
            </a:ln>
          </p:spPr>
        </p:sp>
        <p:sp>
          <p:nvSpPr>
            <p:cNvPr id="1090" name="Google Shape;1090;g3e175bcebe7_10_465"/>
            <p:cNvSpPr txBox="1"/>
            <p:nvPr/>
          </p:nvSpPr>
          <p:spPr>
            <a:xfrm>
              <a:off x="0" y="0"/>
              <a:ext cx="21945600" cy="682752"/>
            </a:xfrm>
            <a:prstGeom prst="rect">
              <a:avLst/>
            </a:prstGeom>
            <a:noFill/>
            <a:ln>
              <a:noFill/>
            </a:ln>
          </p:spPr>
          <p:txBody>
            <a:bodyPr anchorCtr="0" anchor="ctr" bIns="0" lIns="0" spcFirstLastPara="1" rIns="0" wrap="square" tIns="0">
              <a:noAutofit/>
            </a:bodyPr>
            <a:lstStyle/>
            <a:p>
              <a:pPr indent="0" lvl="0" marL="0" marR="0" rtl="0" algn="l">
                <a:lnSpc>
                  <a:spcPct val="119941"/>
                </a:lnSpc>
                <a:spcBef>
                  <a:spcPts val="0"/>
                </a:spcBef>
                <a:spcAft>
                  <a:spcPts val="0"/>
                </a:spcAft>
                <a:buNone/>
              </a:pPr>
              <a:r>
                <a:rPr b="1" i="0" lang="en" sz="900" u="none" cap="none" strike="noStrike">
                  <a:solidFill>
                    <a:srgbClr val="14A655"/>
                  </a:solidFill>
                  <a:latin typeface="Quattrocento Sans"/>
                  <a:ea typeface="Quattrocento Sans"/>
                  <a:cs typeface="Quattrocento Sans"/>
                  <a:sym typeface="Quattrocento Sans"/>
                </a:rPr>
                <a:t>CLINICAL LEADERSHIP</a:t>
              </a:r>
              <a:endParaRPr sz="700"/>
            </a:p>
          </p:txBody>
        </p:sp>
      </p:grpSp>
      <p:grpSp>
        <p:nvGrpSpPr>
          <p:cNvPr id="1091" name="Google Shape;1091;g3e175bcebe7_10_465"/>
          <p:cNvGrpSpPr/>
          <p:nvPr/>
        </p:nvGrpSpPr>
        <p:grpSpPr>
          <a:xfrm>
            <a:off x="457200" y="566928"/>
            <a:ext cx="8229600" cy="713232"/>
            <a:chOff x="0" y="0"/>
            <a:chExt cx="21945600" cy="1901952"/>
          </a:xfrm>
        </p:grpSpPr>
        <p:sp>
          <p:nvSpPr>
            <p:cNvPr id="1092" name="Google Shape;1092;g3e175bcebe7_10_465"/>
            <p:cNvSpPr/>
            <p:nvPr/>
          </p:nvSpPr>
          <p:spPr>
            <a:xfrm>
              <a:off x="0" y="0"/>
              <a:ext cx="21945600" cy="1901952"/>
            </a:xfrm>
            <a:custGeom>
              <a:rect b="b" l="l" r="r" t="t"/>
              <a:pathLst>
                <a:path extrusionOk="0" h="1901952" w="21945600">
                  <a:moveTo>
                    <a:pt x="0" y="0"/>
                  </a:moveTo>
                  <a:lnTo>
                    <a:pt x="21945600" y="0"/>
                  </a:lnTo>
                  <a:lnTo>
                    <a:pt x="21945600" y="1901952"/>
                  </a:lnTo>
                  <a:lnTo>
                    <a:pt x="0" y="1901952"/>
                  </a:lnTo>
                  <a:close/>
                </a:path>
              </a:pathLst>
            </a:custGeom>
            <a:blipFill rotWithShape="1">
              <a:blip r:embed="rId4">
                <a:alphaModFix amt="0"/>
              </a:blip>
              <a:stretch>
                <a:fillRect b="-174820" l="0" r="0" t="-174820"/>
              </a:stretch>
            </a:blipFill>
            <a:ln>
              <a:noFill/>
            </a:ln>
          </p:spPr>
        </p:sp>
        <p:sp>
          <p:nvSpPr>
            <p:cNvPr id="1093" name="Google Shape;1093;g3e175bcebe7_10_465"/>
            <p:cNvSpPr txBox="1"/>
            <p:nvPr/>
          </p:nvSpPr>
          <p:spPr>
            <a:xfrm>
              <a:off x="0" y="9525"/>
              <a:ext cx="21945600" cy="1892427"/>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2600" u="none" cap="none" strike="noStrike">
                  <a:solidFill>
                    <a:srgbClr val="3E4095"/>
                  </a:solidFill>
                  <a:latin typeface="Quattrocento Sans"/>
                  <a:ea typeface="Quattrocento Sans"/>
                  <a:cs typeface="Quattrocento Sans"/>
                  <a:sym typeface="Quattrocento Sans"/>
                </a:rPr>
                <a:t>Where Pharmacy Leads: AMR &amp; Chronic Disease</a:t>
              </a:r>
              <a:endParaRPr sz="700"/>
            </a:p>
          </p:txBody>
        </p:sp>
      </p:grpSp>
      <p:sp>
        <p:nvSpPr>
          <p:cNvPr id="1094" name="Google Shape;1094;g3e175bcebe7_10_465"/>
          <p:cNvSpPr/>
          <p:nvPr/>
        </p:nvSpPr>
        <p:spPr>
          <a:xfrm>
            <a:off x="457200" y="1353312"/>
            <a:ext cx="1280160" cy="50292"/>
          </a:xfrm>
          <a:custGeom>
            <a:rect b="b" l="l" r="r" t="t"/>
            <a:pathLst>
              <a:path extrusionOk="0" h="134112" w="3413760">
                <a:moveTo>
                  <a:pt x="0" y="0"/>
                </a:moveTo>
                <a:lnTo>
                  <a:pt x="3413760" y="0"/>
                </a:lnTo>
                <a:lnTo>
                  <a:pt x="3413760" y="134112"/>
                </a:lnTo>
                <a:lnTo>
                  <a:pt x="0" y="134112"/>
                </a:lnTo>
                <a:close/>
              </a:path>
            </a:pathLst>
          </a:custGeom>
          <a:solidFill>
            <a:srgbClr val="3E4095"/>
          </a:solidFill>
          <a:ln>
            <a:noFill/>
          </a:ln>
        </p:spPr>
      </p:sp>
      <p:sp>
        <p:nvSpPr>
          <p:cNvPr id="1095" name="Google Shape;1095;g3e175bcebe7_10_465"/>
          <p:cNvSpPr/>
          <p:nvPr/>
        </p:nvSpPr>
        <p:spPr>
          <a:xfrm>
            <a:off x="450851" y="1456692"/>
            <a:ext cx="3853196" cy="3213116"/>
          </a:xfrm>
          <a:custGeom>
            <a:rect b="b" l="l" r="r" t="t"/>
            <a:pathLst>
              <a:path extrusionOk="0" h="8568309" w="10275189">
                <a:moveTo>
                  <a:pt x="0" y="0"/>
                </a:moveTo>
                <a:lnTo>
                  <a:pt x="10275189" y="0"/>
                </a:lnTo>
                <a:lnTo>
                  <a:pt x="10275189" y="8568309"/>
                </a:lnTo>
                <a:lnTo>
                  <a:pt x="0" y="8568309"/>
                </a:lnTo>
                <a:close/>
              </a:path>
            </a:pathLst>
          </a:custGeom>
          <a:solidFill>
            <a:srgbClr val="E8F4F8"/>
          </a:solidFill>
          <a:ln cap="sq" cmpd="sng" w="25400">
            <a:solidFill>
              <a:srgbClr val="3E4095"/>
            </a:solidFill>
            <a:prstDash val="solid"/>
            <a:miter lim="8000"/>
            <a:headEnd len="sm" w="sm" type="none"/>
            <a:tailEnd len="sm" w="sm" type="none"/>
          </a:ln>
        </p:spPr>
      </p:sp>
      <p:sp>
        <p:nvSpPr>
          <p:cNvPr id="1096" name="Google Shape;1096;g3e175bcebe7_10_465"/>
          <p:cNvSpPr/>
          <p:nvPr/>
        </p:nvSpPr>
        <p:spPr>
          <a:xfrm>
            <a:off x="457200" y="1463040"/>
            <a:ext cx="3840480" cy="438912"/>
          </a:xfrm>
          <a:custGeom>
            <a:rect b="b" l="l" r="r" t="t"/>
            <a:pathLst>
              <a:path extrusionOk="0" h="1170432" w="10241280">
                <a:moveTo>
                  <a:pt x="0" y="0"/>
                </a:moveTo>
                <a:lnTo>
                  <a:pt x="10241280" y="0"/>
                </a:lnTo>
                <a:lnTo>
                  <a:pt x="10241280" y="1170432"/>
                </a:lnTo>
                <a:lnTo>
                  <a:pt x="0" y="1170432"/>
                </a:lnTo>
                <a:close/>
              </a:path>
            </a:pathLst>
          </a:custGeom>
          <a:solidFill>
            <a:srgbClr val="3E4095"/>
          </a:solidFill>
          <a:ln>
            <a:noFill/>
          </a:ln>
        </p:spPr>
      </p:sp>
      <p:grpSp>
        <p:nvGrpSpPr>
          <p:cNvPr id="1097" name="Google Shape;1097;g3e175bcebe7_10_465"/>
          <p:cNvGrpSpPr/>
          <p:nvPr/>
        </p:nvGrpSpPr>
        <p:grpSpPr>
          <a:xfrm>
            <a:off x="548640" y="1481328"/>
            <a:ext cx="3657600" cy="384048"/>
            <a:chOff x="0" y="0"/>
            <a:chExt cx="9753600" cy="1024128"/>
          </a:xfrm>
        </p:grpSpPr>
        <p:sp>
          <p:nvSpPr>
            <p:cNvPr id="1098" name="Google Shape;1098;g3e175bcebe7_10_465"/>
            <p:cNvSpPr/>
            <p:nvPr/>
          </p:nvSpPr>
          <p:spPr>
            <a:xfrm>
              <a:off x="0" y="0"/>
              <a:ext cx="9753600" cy="1024128"/>
            </a:xfrm>
            <a:custGeom>
              <a:rect b="b" l="l" r="r" t="t"/>
              <a:pathLst>
                <a:path extrusionOk="0" h="1024128" w="9753600">
                  <a:moveTo>
                    <a:pt x="0" y="0"/>
                  </a:moveTo>
                  <a:lnTo>
                    <a:pt x="9753600" y="0"/>
                  </a:lnTo>
                  <a:lnTo>
                    <a:pt x="9753600" y="1024128"/>
                  </a:lnTo>
                  <a:lnTo>
                    <a:pt x="0" y="1024128"/>
                  </a:lnTo>
                  <a:close/>
                </a:path>
              </a:pathLst>
            </a:custGeom>
            <a:blipFill rotWithShape="1">
              <a:blip r:embed="rId4">
                <a:alphaModFix amt="0"/>
              </a:blip>
              <a:stretch>
                <a:fillRect b="-135570" l="0" r="0" t="-135570"/>
              </a:stretch>
            </a:blipFill>
            <a:ln>
              <a:noFill/>
            </a:ln>
          </p:spPr>
        </p:sp>
        <p:sp>
          <p:nvSpPr>
            <p:cNvPr id="1099" name="Google Shape;1099;g3e175bcebe7_10_465"/>
            <p:cNvSpPr txBox="1"/>
            <p:nvPr/>
          </p:nvSpPr>
          <p:spPr>
            <a:xfrm>
              <a:off x="0" y="0"/>
              <a:ext cx="9753600" cy="102412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100" u="none" cap="none" strike="noStrike">
                  <a:solidFill>
                    <a:srgbClr val="FFFFFF"/>
                  </a:solidFill>
                  <a:latin typeface="Quattrocento Sans"/>
                  <a:ea typeface="Quattrocento Sans"/>
                  <a:cs typeface="Quattrocento Sans"/>
                  <a:sym typeface="Quattrocento Sans"/>
                </a:rPr>
                <a:t>🦠  Antimicrobial Resistance</a:t>
              </a:r>
              <a:endParaRPr sz="700"/>
            </a:p>
          </p:txBody>
        </p:sp>
      </p:grpSp>
      <p:grpSp>
        <p:nvGrpSpPr>
          <p:cNvPr id="1100" name="Google Shape;1100;g3e175bcebe7_10_465"/>
          <p:cNvGrpSpPr/>
          <p:nvPr/>
        </p:nvGrpSpPr>
        <p:grpSpPr>
          <a:xfrm>
            <a:off x="594360" y="2011680"/>
            <a:ext cx="3566160" cy="457200"/>
            <a:chOff x="0" y="0"/>
            <a:chExt cx="9509760" cy="1219200"/>
          </a:xfrm>
        </p:grpSpPr>
        <p:sp>
          <p:nvSpPr>
            <p:cNvPr id="1101" name="Google Shape;1101;g3e175bcebe7_10_465"/>
            <p:cNvSpPr/>
            <p:nvPr/>
          </p:nvSpPr>
          <p:spPr>
            <a:xfrm>
              <a:off x="0" y="0"/>
              <a:ext cx="9509760" cy="1219200"/>
            </a:xfrm>
            <a:custGeom>
              <a:rect b="b" l="l" r="r" t="t"/>
              <a:pathLst>
                <a:path extrusionOk="0" h="1219200" w="9509760">
                  <a:moveTo>
                    <a:pt x="0" y="0"/>
                  </a:moveTo>
                  <a:lnTo>
                    <a:pt x="9509760" y="0"/>
                  </a:lnTo>
                  <a:lnTo>
                    <a:pt x="9509760" y="1219200"/>
                  </a:lnTo>
                  <a:lnTo>
                    <a:pt x="0" y="1219200"/>
                  </a:lnTo>
                  <a:close/>
                </a:path>
              </a:pathLst>
            </a:custGeom>
            <a:blipFill rotWithShape="1">
              <a:blip r:embed="rId4">
                <a:alphaModFix amt="0"/>
              </a:blip>
              <a:stretch>
                <a:fillRect b="-101985" l="0" r="0" t="-101985"/>
              </a:stretch>
            </a:blipFill>
            <a:ln>
              <a:noFill/>
            </a:ln>
          </p:spPr>
        </p:sp>
        <p:sp>
          <p:nvSpPr>
            <p:cNvPr id="1102" name="Google Shape;1102;g3e175bcebe7_10_465"/>
            <p:cNvSpPr txBox="1"/>
            <p:nvPr/>
          </p:nvSpPr>
          <p:spPr>
            <a:xfrm>
              <a:off x="0" y="0"/>
              <a:ext cx="9509760" cy="1219200"/>
            </a:xfrm>
            <a:prstGeom prst="rect">
              <a:avLst/>
            </a:prstGeom>
            <a:noFill/>
            <a:ln>
              <a:noFill/>
            </a:ln>
          </p:spPr>
          <p:txBody>
            <a:bodyPr anchorCtr="0" anchor="ctr" bIns="0" lIns="0" spcFirstLastPara="1" rIns="0" wrap="square" tIns="0">
              <a:noAutofit/>
            </a:bodyPr>
            <a:lstStyle/>
            <a:p>
              <a:pPr indent="-114300" lvl="1" marL="228600" marR="0" rtl="0" algn="l">
                <a:lnSpc>
                  <a:spcPct val="120000"/>
                </a:lnSpc>
                <a:spcBef>
                  <a:spcPts val="0"/>
                </a:spcBef>
                <a:spcAft>
                  <a:spcPts val="0"/>
                </a:spcAft>
                <a:buClr>
                  <a:srgbClr val="3E4095"/>
                </a:buClr>
                <a:buSzPts val="1000"/>
                <a:buFont typeface="Arial"/>
                <a:buChar char="•"/>
              </a:pPr>
              <a:r>
                <a:rPr b="0" i="0" lang="en" sz="1000" u="none" cap="none" strike="noStrike">
                  <a:solidFill>
                    <a:srgbClr val="3E4095"/>
                  </a:solidFill>
                  <a:latin typeface="Quattrocento Sans"/>
                  <a:ea typeface="Quattrocento Sans"/>
                  <a:cs typeface="Quattrocento Sans"/>
                  <a:sym typeface="Quattrocento Sans"/>
                </a:rPr>
                <a:t>Pharmacist-led antibiotic stewardship programmes</a:t>
              </a:r>
              <a:endParaRPr sz="700"/>
            </a:p>
          </p:txBody>
        </p:sp>
      </p:grpSp>
      <p:grpSp>
        <p:nvGrpSpPr>
          <p:cNvPr id="1103" name="Google Shape;1103;g3e175bcebe7_10_465"/>
          <p:cNvGrpSpPr/>
          <p:nvPr/>
        </p:nvGrpSpPr>
        <p:grpSpPr>
          <a:xfrm>
            <a:off x="594360" y="2505456"/>
            <a:ext cx="3566160" cy="457200"/>
            <a:chOff x="0" y="0"/>
            <a:chExt cx="9509760" cy="1219200"/>
          </a:xfrm>
        </p:grpSpPr>
        <p:sp>
          <p:nvSpPr>
            <p:cNvPr id="1104" name="Google Shape;1104;g3e175bcebe7_10_465"/>
            <p:cNvSpPr/>
            <p:nvPr/>
          </p:nvSpPr>
          <p:spPr>
            <a:xfrm>
              <a:off x="0" y="0"/>
              <a:ext cx="9509760" cy="1219200"/>
            </a:xfrm>
            <a:custGeom>
              <a:rect b="b" l="l" r="r" t="t"/>
              <a:pathLst>
                <a:path extrusionOk="0" h="1219200" w="9509760">
                  <a:moveTo>
                    <a:pt x="0" y="0"/>
                  </a:moveTo>
                  <a:lnTo>
                    <a:pt x="9509760" y="0"/>
                  </a:lnTo>
                  <a:lnTo>
                    <a:pt x="9509760" y="1219200"/>
                  </a:lnTo>
                  <a:lnTo>
                    <a:pt x="0" y="1219200"/>
                  </a:lnTo>
                  <a:close/>
                </a:path>
              </a:pathLst>
            </a:custGeom>
            <a:blipFill rotWithShape="1">
              <a:blip r:embed="rId4">
                <a:alphaModFix amt="0"/>
              </a:blip>
              <a:stretch>
                <a:fillRect b="-101985" l="0" r="0" t="-101985"/>
              </a:stretch>
            </a:blipFill>
            <a:ln>
              <a:noFill/>
            </a:ln>
          </p:spPr>
        </p:sp>
        <p:sp>
          <p:nvSpPr>
            <p:cNvPr id="1105" name="Google Shape;1105;g3e175bcebe7_10_465"/>
            <p:cNvSpPr txBox="1"/>
            <p:nvPr/>
          </p:nvSpPr>
          <p:spPr>
            <a:xfrm>
              <a:off x="0" y="0"/>
              <a:ext cx="9509760" cy="1219200"/>
            </a:xfrm>
            <a:prstGeom prst="rect">
              <a:avLst/>
            </a:prstGeom>
            <a:noFill/>
            <a:ln>
              <a:noFill/>
            </a:ln>
          </p:spPr>
          <p:txBody>
            <a:bodyPr anchorCtr="0" anchor="ctr" bIns="0" lIns="0" spcFirstLastPara="1" rIns="0" wrap="square" tIns="0">
              <a:noAutofit/>
            </a:bodyPr>
            <a:lstStyle/>
            <a:p>
              <a:pPr indent="-114300" lvl="1" marL="228600" marR="0" rtl="0" algn="l">
                <a:lnSpc>
                  <a:spcPct val="120000"/>
                </a:lnSpc>
                <a:spcBef>
                  <a:spcPts val="0"/>
                </a:spcBef>
                <a:spcAft>
                  <a:spcPts val="0"/>
                </a:spcAft>
                <a:buClr>
                  <a:srgbClr val="3E4095"/>
                </a:buClr>
                <a:buSzPts val="1000"/>
                <a:buFont typeface="Arial"/>
                <a:buChar char="•"/>
              </a:pPr>
              <a:r>
                <a:rPr b="0" i="0" lang="en" sz="1000" u="none" cap="none" strike="noStrike">
                  <a:solidFill>
                    <a:srgbClr val="3E4095"/>
                  </a:solidFill>
                  <a:latin typeface="Quattrocento Sans"/>
                  <a:ea typeface="Quattrocento Sans"/>
                  <a:cs typeface="Quattrocento Sans"/>
                  <a:sym typeface="Quattrocento Sans"/>
                </a:rPr>
                <a:t>Point-of-care rational prescribing guidance</a:t>
              </a:r>
              <a:endParaRPr sz="700"/>
            </a:p>
          </p:txBody>
        </p:sp>
      </p:grpSp>
      <p:grpSp>
        <p:nvGrpSpPr>
          <p:cNvPr id="1106" name="Google Shape;1106;g3e175bcebe7_10_465"/>
          <p:cNvGrpSpPr/>
          <p:nvPr/>
        </p:nvGrpSpPr>
        <p:grpSpPr>
          <a:xfrm>
            <a:off x="594360" y="2999232"/>
            <a:ext cx="3566160" cy="457200"/>
            <a:chOff x="0" y="0"/>
            <a:chExt cx="9509760" cy="1219200"/>
          </a:xfrm>
        </p:grpSpPr>
        <p:sp>
          <p:nvSpPr>
            <p:cNvPr id="1107" name="Google Shape;1107;g3e175bcebe7_10_465"/>
            <p:cNvSpPr/>
            <p:nvPr/>
          </p:nvSpPr>
          <p:spPr>
            <a:xfrm>
              <a:off x="0" y="0"/>
              <a:ext cx="9509760" cy="1219200"/>
            </a:xfrm>
            <a:custGeom>
              <a:rect b="b" l="l" r="r" t="t"/>
              <a:pathLst>
                <a:path extrusionOk="0" h="1219200" w="9509760">
                  <a:moveTo>
                    <a:pt x="0" y="0"/>
                  </a:moveTo>
                  <a:lnTo>
                    <a:pt x="9509760" y="0"/>
                  </a:lnTo>
                  <a:lnTo>
                    <a:pt x="9509760" y="1219200"/>
                  </a:lnTo>
                  <a:lnTo>
                    <a:pt x="0" y="1219200"/>
                  </a:lnTo>
                  <a:close/>
                </a:path>
              </a:pathLst>
            </a:custGeom>
            <a:blipFill rotWithShape="1">
              <a:blip r:embed="rId4">
                <a:alphaModFix amt="0"/>
              </a:blip>
              <a:stretch>
                <a:fillRect b="-101985" l="0" r="0" t="-101985"/>
              </a:stretch>
            </a:blipFill>
            <a:ln>
              <a:noFill/>
            </a:ln>
          </p:spPr>
        </p:sp>
        <p:sp>
          <p:nvSpPr>
            <p:cNvPr id="1108" name="Google Shape;1108;g3e175bcebe7_10_465"/>
            <p:cNvSpPr txBox="1"/>
            <p:nvPr/>
          </p:nvSpPr>
          <p:spPr>
            <a:xfrm>
              <a:off x="0" y="0"/>
              <a:ext cx="9509760" cy="1219200"/>
            </a:xfrm>
            <a:prstGeom prst="rect">
              <a:avLst/>
            </a:prstGeom>
            <a:noFill/>
            <a:ln>
              <a:noFill/>
            </a:ln>
          </p:spPr>
          <p:txBody>
            <a:bodyPr anchorCtr="0" anchor="ctr" bIns="0" lIns="0" spcFirstLastPara="1" rIns="0" wrap="square" tIns="0">
              <a:noAutofit/>
            </a:bodyPr>
            <a:lstStyle/>
            <a:p>
              <a:pPr indent="-114300" lvl="1" marL="228600" marR="0" rtl="0" algn="l">
                <a:lnSpc>
                  <a:spcPct val="120000"/>
                </a:lnSpc>
                <a:spcBef>
                  <a:spcPts val="0"/>
                </a:spcBef>
                <a:spcAft>
                  <a:spcPts val="0"/>
                </a:spcAft>
                <a:buClr>
                  <a:srgbClr val="3E4095"/>
                </a:buClr>
                <a:buSzPts val="1000"/>
                <a:buFont typeface="Arial"/>
                <a:buChar char="•"/>
              </a:pPr>
              <a:r>
                <a:rPr b="0" i="0" lang="en" sz="1000" u="none" cap="none" strike="noStrike">
                  <a:solidFill>
                    <a:srgbClr val="3E4095"/>
                  </a:solidFill>
                  <a:latin typeface="Quattrocento Sans"/>
                  <a:ea typeface="Quattrocento Sans"/>
                  <a:cs typeface="Quattrocento Sans"/>
                  <a:sym typeface="Quattrocento Sans"/>
                </a:rPr>
                <a:t>Medicines scheduling enforcement at dispensing</a:t>
              </a:r>
              <a:endParaRPr sz="700"/>
            </a:p>
          </p:txBody>
        </p:sp>
      </p:grpSp>
      <p:grpSp>
        <p:nvGrpSpPr>
          <p:cNvPr id="1109" name="Google Shape;1109;g3e175bcebe7_10_465"/>
          <p:cNvGrpSpPr/>
          <p:nvPr/>
        </p:nvGrpSpPr>
        <p:grpSpPr>
          <a:xfrm>
            <a:off x="594360" y="3493008"/>
            <a:ext cx="3566160" cy="457200"/>
            <a:chOff x="0" y="0"/>
            <a:chExt cx="9509760" cy="1219200"/>
          </a:xfrm>
        </p:grpSpPr>
        <p:sp>
          <p:nvSpPr>
            <p:cNvPr id="1110" name="Google Shape;1110;g3e175bcebe7_10_465"/>
            <p:cNvSpPr/>
            <p:nvPr/>
          </p:nvSpPr>
          <p:spPr>
            <a:xfrm>
              <a:off x="0" y="0"/>
              <a:ext cx="9509760" cy="1219200"/>
            </a:xfrm>
            <a:custGeom>
              <a:rect b="b" l="l" r="r" t="t"/>
              <a:pathLst>
                <a:path extrusionOk="0" h="1219200" w="9509760">
                  <a:moveTo>
                    <a:pt x="0" y="0"/>
                  </a:moveTo>
                  <a:lnTo>
                    <a:pt x="9509760" y="0"/>
                  </a:lnTo>
                  <a:lnTo>
                    <a:pt x="9509760" y="1219200"/>
                  </a:lnTo>
                  <a:lnTo>
                    <a:pt x="0" y="1219200"/>
                  </a:lnTo>
                  <a:close/>
                </a:path>
              </a:pathLst>
            </a:custGeom>
            <a:blipFill rotWithShape="1">
              <a:blip r:embed="rId4">
                <a:alphaModFix amt="0"/>
              </a:blip>
              <a:stretch>
                <a:fillRect b="-101985" l="0" r="0" t="-101985"/>
              </a:stretch>
            </a:blipFill>
            <a:ln>
              <a:noFill/>
            </a:ln>
          </p:spPr>
        </p:sp>
        <p:sp>
          <p:nvSpPr>
            <p:cNvPr id="1111" name="Google Shape;1111;g3e175bcebe7_10_465"/>
            <p:cNvSpPr txBox="1"/>
            <p:nvPr/>
          </p:nvSpPr>
          <p:spPr>
            <a:xfrm>
              <a:off x="0" y="0"/>
              <a:ext cx="9509760" cy="1219200"/>
            </a:xfrm>
            <a:prstGeom prst="rect">
              <a:avLst/>
            </a:prstGeom>
            <a:noFill/>
            <a:ln>
              <a:noFill/>
            </a:ln>
          </p:spPr>
          <p:txBody>
            <a:bodyPr anchorCtr="0" anchor="ctr" bIns="0" lIns="0" spcFirstLastPara="1" rIns="0" wrap="square" tIns="0">
              <a:noAutofit/>
            </a:bodyPr>
            <a:lstStyle/>
            <a:p>
              <a:pPr indent="-114300" lvl="1" marL="228600" marR="0" rtl="0" algn="l">
                <a:lnSpc>
                  <a:spcPct val="120000"/>
                </a:lnSpc>
                <a:spcBef>
                  <a:spcPts val="0"/>
                </a:spcBef>
                <a:spcAft>
                  <a:spcPts val="0"/>
                </a:spcAft>
                <a:buClr>
                  <a:srgbClr val="3E4095"/>
                </a:buClr>
                <a:buSzPts val="1000"/>
                <a:buFont typeface="Arial"/>
                <a:buChar char="•"/>
              </a:pPr>
              <a:r>
                <a:rPr b="0" i="0" lang="en" sz="1000" u="none" cap="none" strike="noStrike">
                  <a:solidFill>
                    <a:srgbClr val="3E4095"/>
                  </a:solidFill>
                  <a:latin typeface="Quattrocento Sans"/>
                  <a:ea typeface="Quattrocento Sans"/>
                  <a:cs typeface="Quattrocento Sans"/>
                  <a:sym typeface="Quattrocento Sans"/>
                </a:rPr>
                <a:t>Community AMR awareness and health literacy</a:t>
              </a:r>
              <a:endParaRPr sz="700"/>
            </a:p>
          </p:txBody>
        </p:sp>
      </p:grpSp>
      <p:grpSp>
        <p:nvGrpSpPr>
          <p:cNvPr id="1112" name="Google Shape;1112;g3e175bcebe7_10_465"/>
          <p:cNvGrpSpPr/>
          <p:nvPr/>
        </p:nvGrpSpPr>
        <p:grpSpPr>
          <a:xfrm>
            <a:off x="594360" y="3986784"/>
            <a:ext cx="3566160" cy="457200"/>
            <a:chOff x="0" y="0"/>
            <a:chExt cx="9509760" cy="1219200"/>
          </a:xfrm>
        </p:grpSpPr>
        <p:sp>
          <p:nvSpPr>
            <p:cNvPr id="1113" name="Google Shape;1113;g3e175bcebe7_10_465"/>
            <p:cNvSpPr/>
            <p:nvPr/>
          </p:nvSpPr>
          <p:spPr>
            <a:xfrm>
              <a:off x="0" y="0"/>
              <a:ext cx="9509760" cy="1219200"/>
            </a:xfrm>
            <a:custGeom>
              <a:rect b="b" l="l" r="r" t="t"/>
              <a:pathLst>
                <a:path extrusionOk="0" h="1219200" w="9509760">
                  <a:moveTo>
                    <a:pt x="0" y="0"/>
                  </a:moveTo>
                  <a:lnTo>
                    <a:pt x="9509760" y="0"/>
                  </a:lnTo>
                  <a:lnTo>
                    <a:pt x="9509760" y="1219200"/>
                  </a:lnTo>
                  <a:lnTo>
                    <a:pt x="0" y="1219200"/>
                  </a:lnTo>
                  <a:close/>
                </a:path>
              </a:pathLst>
            </a:custGeom>
            <a:blipFill rotWithShape="1">
              <a:blip r:embed="rId4">
                <a:alphaModFix amt="0"/>
              </a:blip>
              <a:stretch>
                <a:fillRect b="-101985" l="0" r="0" t="-101985"/>
              </a:stretch>
            </a:blipFill>
            <a:ln>
              <a:noFill/>
            </a:ln>
          </p:spPr>
        </p:sp>
        <p:sp>
          <p:nvSpPr>
            <p:cNvPr id="1114" name="Google Shape;1114;g3e175bcebe7_10_465"/>
            <p:cNvSpPr txBox="1"/>
            <p:nvPr/>
          </p:nvSpPr>
          <p:spPr>
            <a:xfrm>
              <a:off x="0" y="0"/>
              <a:ext cx="9509760" cy="1219200"/>
            </a:xfrm>
            <a:prstGeom prst="rect">
              <a:avLst/>
            </a:prstGeom>
            <a:noFill/>
            <a:ln>
              <a:noFill/>
            </a:ln>
          </p:spPr>
          <p:txBody>
            <a:bodyPr anchorCtr="0" anchor="ctr" bIns="0" lIns="0" spcFirstLastPara="1" rIns="0" wrap="square" tIns="0">
              <a:noAutofit/>
            </a:bodyPr>
            <a:lstStyle/>
            <a:p>
              <a:pPr indent="-114300" lvl="1" marL="228600" marR="0" rtl="0" algn="l">
                <a:lnSpc>
                  <a:spcPct val="120000"/>
                </a:lnSpc>
                <a:spcBef>
                  <a:spcPts val="0"/>
                </a:spcBef>
                <a:spcAft>
                  <a:spcPts val="0"/>
                </a:spcAft>
                <a:buClr>
                  <a:srgbClr val="3E4095"/>
                </a:buClr>
                <a:buSzPts val="1000"/>
                <a:buFont typeface="Arial"/>
                <a:buChar char="•"/>
              </a:pPr>
              <a:r>
                <a:rPr b="0" i="0" lang="en" sz="1000" u="none" cap="none" strike="noStrike">
                  <a:solidFill>
                    <a:srgbClr val="3E4095"/>
                  </a:solidFill>
                  <a:latin typeface="Quattrocento Sans"/>
                  <a:ea typeface="Quattrocento Sans"/>
                  <a:cs typeface="Quattrocento Sans"/>
                  <a:sym typeface="Quattrocento Sans"/>
                </a:rPr>
                <a:t>Surveillance data contribution to national AMR plans</a:t>
              </a:r>
              <a:endParaRPr sz="700"/>
            </a:p>
          </p:txBody>
        </p:sp>
      </p:grpSp>
      <p:sp>
        <p:nvSpPr>
          <p:cNvPr id="1115" name="Google Shape;1115;g3e175bcebe7_10_465"/>
          <p:cNvSpPr/>
          <p:nvPr/>
        </p:nvSpPr>
        <p:spPr>
          <a:xfrm>
            <a:off x="4839972" y="1456692"/>
            <a:ext cx="3853196" cy="3213116"/>
          </a:xfrm>
          <a:custGeom>
            <a:rect b="b" l="l" r="r" t="t"/>
            <a:pathLst>
              <a:path extrusionOk="0" h="8568309" w="10275189">
                <a:moveTo>
                  <a:pt x="0" y="0"/>
                </a:moveTo>
                <a:lnTo>
                  <a:pt x="10275189" y="0"/>
                </a:lnTo>
                <a:lnTo>
                  <a:pt x="10275189" y="8568309"/>
                </a:lnTo>
                <a:lnTo>
                  <a:pt x="0" y="8568309"/>
                </a:lnTo>
                <a:close/>
              </a:path>
            </a:pathLst>
          </a:custGeom>
          <a:solidFill>
            <a:srgbClr val="E8F5F0"/>
          </a:solidFill>
          <a:ln cap="sq" cmpd="sng" w="25400">
            <a:solidFill>
              <a:srgbClr val="14A655"/>
            </a:solidFill>
            <a:prstDash val="solid"/>
            <a:miter lim="8000"/>
            <a:headEnd len="sm" w="sm" type="none"/>
            <a:tailEnd len="sm" w="sm" type="none"/>
          </a:ln>
        </p:spPr>
      </p:sp>
      <p:sp>
        <p:nvSpPr>
          <p:cNvPr id="1116" name="Google Shape;1116;g3e175bcebe7_10_465"/>
          <p:cNvSpPr/>
          <p:nvPr/>
        </p:nvSpPr>
        <p:spPr>
          <a:xfrm>
            <a:off x="4846320" y="1463040"/>
            <a:ext cx="3840480" cy="438912"/>
          </a:xfrm>
          <a:custGeom>
            <a:rect b="b" l="l" r="r" t="t"/>
            <a:pathLst>
              <a:path extrusionOk="0" h="1170432" w="10241280">
                <a:moveTo>
                  <a:pt x="0" y="0"/>
                </a:moveTo>
                <a:lnTo>
                  <a:pt x="10241280" y="0"/>
                </a:lnTo>
                <a:lnTo>
                  <a:pt x="10241280" y="1170432"/>
                </a:lnTo>
                <a:lnTo>
                  <a:pt x="0" y="1170432"/>
                </a:lnTo>
                <a:close/>
              </a:path>
            </a:pathLst>
          </a:custGeom>
          <a:solidFill>
            <a:srgbClr val="14A655"/>
          </a:solidFill>
          <a:ln>
            <a:noFill/>
          </a:ln>
        </p:spPr>
      </p:sp>
      <p:grpSp>
        <p:nvGrpSpPr>
          <p:cNvPr id="1117" name="Google Shape;1117;g3e175bcebe7_10_465"/>
          <p:cNvGrpSpPr/>
          <p:nvPr/>
        </p:nvGrpSpPr>
        <p:grpSpPr>
          <a:xfrm>
            <a:off x="4937760" y="1481328"/>
            <a:ext cx="3657600" cy="384048"/>
            <a:chOff x="0" y="0"/>
            <a:chExt cx="9753600" cy="1024128"/>
          </a:xfrm>
        </p:grpSpPr>
        <p:sp>
          <p:nvSpPr>
            <p:cNvPr id="1118" name="Google Shape;1118;g3e175bcebe7_10_465"/>
            <p:cNvSpPr/>
            <p:nvPr/>
          </p:nvSpPr>
          <p:spPr>
            <a:xfrm>
              <a:off x="0" y="0"/>
              <a:ext cx="9753600" cy="1024128"/>
            </a:xfrm>
            <a:custGeom>
              <a:rect b="b" l="l" r="r" t="t"/>
              <a:pathLst>
                <a:path extrusionOk="0" h="1024128" w="9753600">
                  <a:moveTo>
                    <a:pt x="0" y="0"/>
                  </a:moveTo>
                  <a:lnTo>
                    <a:pt x="9753600" y="0"/>
                  </a:lnTo>
                  <a:lnTo>
                    <a:pt x="9753600" y="1024128"/>
                  </a:lnTo>
                  <a:lnTo>
                    <a:pt x="0" y="1024128"/>
                  </a:lnTo>
                  <a:close/>
                </a:path>
              </a:pathLst>
            </a:custGeom>
            <a:blipFill rotWithShape="1">
              <a:blip r:embed="rId4">
                <a:alphaModFix amt="0"/>
              </a:blip>
              <a:stretch>
                <a:fillRect b="-135570" l="0" r="0" t="-135570"/>
              </a:stretch>
            </a:blipFill>
            <a:ln>
              <a:noFill/>
            </a:ln>
          </p:spPr>
        </p:sp>
        <p:sp>
          <p:nvSpPr>
            <p:cNvPr id="1119" name="Google Shape;1119;g3e175bcebe7_10_465"/>
            <p:cNvSpPr txBox="1"/>
            <p:nvPr/>
          </p:nvSpPr>
          <p:spPr>
            <a:xfrm>
              <a:off x="0" y="0"/>
              <a:ext cx="9753600" cy="1024128"/>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100" u="none" cap="none" strike="noStrike">
                  <a:solidFill>
                    <a:srgbClr val="FFFFFF"/>
                  </a:solidFill>
                  <a:latin typeface="Quattrocento Sans"/>
                  <a:ea typeface="Quattrocento Sans"/>
                  <a:cs typeface="Quattrocento Sans"/>
                  <a:sym typeface="Quattrocento Sans"/>
                </a:rPr>
                <a:t>💊  Chronic Disease Management</a:t>
              </a:r>
              <a:endParaRPr sz="700"/>
            </a:p>
          </p:txBody>
        </p:sp>
      </p:grpSp>
      <p:grpSp>
        <p:nvGrpSpPr>
          <p:cNvPr id="1120" name="Google Shape;1120;g3e175bcebe7_10_465"/>
          <p:cNvGrpSpPr/>
          <p:nvPr/>
        </p:nvGrpSpPr>
        <p:grpSpPr>
          <a:xfrm>
            <a:off x="4983480" y="2011680"/>
            <a:ext cx="3566160" cy="457200"/>
            <a:chOff x="0" y="0"/>
            <a:chExt cx="9509760" cy="1219200"/>
          </a:xfrm>
        </p:grpSpPr>
        <p:sp>
          <p:nvSpPr>
            <p:cNvPr id="1121" name="Google Shape;1121;g3e175bcebe7_10_465"/>
            <p:cNvSpPr/>
            <p:nvPr/>
          </p:nvSpPr>
          <p:spPr>
            <a:xfrm>
              <a:off x="0" y="0"/>
              <a:ext cx="9509760" cy="1219200"/>
            </a:xfrm>
            <a:custGeom>
              <a:rect b="b" l="l" r="r" t="t"/>
              <a:pathLst>
                <a:path extrusionOk="0" h="1219200" w="9509760">
                  <a:moveTo>
                    <a:pt x="0" y="0"/>
                  </a:moveTo>
                  <a:lnTo>
                    <a:pt x="9509760" y="0"/>
                  </a:lnTo>
                  <a:lnTo>
                    <a:pt x="9509760" y="1219200"/>
                  </a:lnTo>
                  <a:lnTo>
                    <a:pt x="0" y="1219200"/>
                  </a:lnTo>
                  <a:close/>
                </a:path>
              </a:pathLst>
            </a:custGeom>
            <a:blipFill rotWithShape="1">
              <a:blip r:embed="rId4">
                <a:alphaModFix amt="0"/>
              </a:blip>
              <a:stretch>
                <a:fillRect b="-101985" l="0" r="0" t="-101985"/>
              </a:stretch>
            </a:blipFill>
            <a:ln>
              <a:noFill/>
            </a:ln>
          </p:spPr>
        </p:sp>
        <p:sp>
          <p:nvSpPr>
            <p:cNvPr id="1122" name="Google Shape;1122;g3e175bcebe7_10_465"/>
            <p:cNvSpPr txBox="1"/>
            <p:nvPr/>
          </p:nvSpPr>
          <p:spPr>
            <a:xfrm>
              <a:off x="0" y="0"/>
              <a:ext cx="9509760" cy="1219200"/>
            </a:xfrm>
            <a:prstGeom prst="rect">
              <a:avLst/>
            </a:prstGeom>
            <a:noFill/>
            <a:ln>
              <a:noFill/>
            </a:ln>
          </p:spPr>
          <p:txBody>
            <a:bodyPr anchorCtr="0" anchor="ctr" bIns="0" lIns="0" spcFirstLastPara="1" rIns="0" wrap="square" tIns="0">
              <a:noAutofit/>
            </a:bodyPr>
            <a:lstStyle/>
            <a:p>
              <a:pPr indent="-114300" lvl="1" marL="228600" marR="0" rtl="0" algn="l">
                <a:lnSpc>
                  <a:spcPct val="120000"/>
                </a:lnSpc>
                <a:spcBef>
                  <a:spcPts val="0"/>
                </a:spcBef>
                <a:spcAft>
                  <a:spcPts val="0"/>
                </a:spcAft>
                <a:buClr>
                  <a:srgbClr val="3E4095"/>
                </a:buClr>
                <a:buSzPts val="1000"/>
                <a:buFont typeface="Arial"/>
                <a:buChar char="•"/>
              </a:pPr>
              <a:r>
                <a:rPr b="0" i="0" lang="en" sz="1000" u="none" cap="none" strike="noStrike">
                  <a:solidFill>
                    <a:srgbClr val="3E4095"/>
                  </a:solidFill>
                  <a:latin typeface="Quattrocento Sans"/>
                  <a:ea typeface="Quattrocento Sans"/>
                  <a:cs typeface="Quattrocento Sans"/>
                  <a:sym typeface="Quattrocento Sans"/>
                </a:rPr>
                <a:t>Medicines optimisation for DM, HTN, asthma, COPD</a:t>
              </a:r>
              <a:endParaRPr sz="700"/>
            </a:p>
          </p:txBody>
        </p:sp>
      </p:grpSp>
      <p:grpSp>
        <p:nvGrpSpPr>
          <p:cNvPr id="1123" name="Google Shape;1123;g3e175bcebe7_10_465"/>
          <p:cNvGrpSpPr/>
          <p:nvPr/>
        </p:nvGrpSpPr>
        <p:grpSpPr>
          <a:xfrm>
            <a:off x="4983480" y="2505456"/>
            <a:ext cx="3566160" cy="457200"/>
            <a:chOff x="0" y="0"/>
            <a:chExt cx="9509760" cy="1219200"/>
          </a:xfrm>
        </p:grpSpPr>
        <p:sp>
          <p:nvSpPr>
            <p:cNvPr id="1124" name="Google Shape;1124;g3e175bcebe7_10_465"/>
            <p:cNvSpPr/>
            <p:nvPr/>
          </p:nvSpPr>
          <p:spPr>
            <a:xfrm>
              <a:off x="0" y="0"/>
              <a:ext cx="9509760" cy="1219200"/>
            </a:xfrm>
            <a:custGeom>
              <a:rect b="b" l="l" r="r" t="t"/>
              <a:pathLst>
                <a:path extrusionOk="0" h="1219200" w="9509760">
                  <a:moveTo>
                    <a:pt x="0" y="0"/>
                  </a:moveTo>
                  <a:lnTo>
                    <a:pt x="9509760" y="0"/>
                  </a:lnTo>
                  <a:lnTo>
                    <a:pt x="9509760" y="1219200"/>
                  </a:lnTo>
                  <a:lnTo>
                    <a:pt x="0" y="1219200"/>
                  </a:lnTo>
                  <a:close/>
                </a:path>
              </a:pathLst>
            </a:custGeom>
            <a:blipFill rotWithShape="1">
              <a:blip r:embed="rId4">
                <a:alphaModFix amt="0"/>
              </a:blip>
              <a:stretch>
                <a:fillRect b="-101985" l="0" r="0" t="-101985"/>
              </a:stretch>
            </a:blipFill>
            <a:ln>
              <a:noFill/>
            </a:ln>
          </p:spPr>
        </p:sp>
        <p:sp>
          <p:nvSpPr>
            <p:cNvPr id="1125" name="Google Shape;1125;g3e175bcebe7_10_465"/>
            <p:cNvSpPr txBox="1"/>
            <p:nvPr/>
          </p:nvSpPr>
          <p:spPr>
            <a:xfrm>
              <a:off x="0" y="0"/>
              <a:ext cx="9509760" cy="1219200"/>
            </a:xfrm>
            <a:prstGeom prst="rect">
              <a:avLst/>
            </a:prstGeom>
            <a:noFill/>
            <a:ln>
              <a:noFill/>
            </a:ln>
          </p:spPr>
          <p:txBody>
            <a:bodyPr anchorCtr="0" anchor="ctr" bIns="0" lIns="0" spcFirstLastPara="1" rIns="0" wrap="square" tIns="0">
              <a:noAutofit/>
            </a:bodyPr>
            <a:lstStyle/>
            <a:p>
              <a:pPr indent="-114300" lvl="1" marL="228600" marR="0" rtl="0" algn="l">
                <a:lnSpc>
                  <a:spcPct val="120000"/>
                </a:lnSpc>
                <a:spcBef>
                  <a:spcPts val="0"/>
                </a:spcBef>
                <a:spcAft>
                  <a:spcPts val="0"/>
                </a:spcAft>
                <a:buClr>
                  <a:srgbClr val="3E4095"/>
                </a:buClr>
                <a:buSzPts val="1000"/>
                <a:buFont typeface="Arial"/>
                <a:buChar char="•"/>
              </a:pPr>
              <a:r>
                <a:rPr b="0" i="0" lang="en" sz="1000" u="none" cap="none" strike="noStrike">
                  <a:solidFill>
                    <a:srgbClr val="3E4095"/>
                  </a:solidFill>
                  <a:latin typeface="Quattrocento Sans"/>
                  <a:ea typeface="Quattrocento Sans"/>
                  <a:cs typeface="Quattrocento Sans"/>
                  <a:sym typeface="Quattrocento Sans"/>
                </a:rPr>
                <a:t>Medication therapy management and structured reviews</a:t>
              </a:r>
              <a:endParaRPr sz="700"/>
            </a:p>
          </p:txBody>
        </p:sp>
      </p:grpSp>
      <p:grpSp>
        <p:nvGrpSpPr>
          <p:cNvPr id="1126" name="Google Shape;1126;g3e175bcebe7_10_465"/>
          <p:cNvGrpSpPr/>
          <p:nvPr/>
        </p:nvGrpSpPr>
        <p:grpSpPr>
          <a:xfrm>
            <a:off x="4983480" y="2999232"/>
            <a:ext cx="3566160" cy="457200"/>
            <a:chOff x="0" y="0"/>
            <a:chExt cx="9509760" cy="1219200"/>
          </a:xfrm>
        </p:grpSpPr>
        <p:sp>
          <p:nvSpPr>
            <p:cNvPr id="1127" name="Google Shape;1127;g3e175bcebe7_10_465"/>
            <p:cNvSpPr/>
            <p:nvPr/>
          </p:nvSpPr>
          <p:spPr>
            <a:xfrm>
              <a:off x="0" y="0"/>
              <a:ext cx="9509760" cy="1219200"/>
            </a:xfrm>
            <a:custGeom>
              <a:rect b="b" l="l" r="r" t="t"/>
              <a:pathLst>
                <a:path extrusionOk="0" h="1219200" w="9509760">
                  <a:moveTo>
                    <a:pt x="0" y="0"/>
                  </a:moveTo>
                  <a:lnTo>
                    <a:pt x="9509760" y="0"/>
                  </a:lnTo>
                  <a:lnTo>
                    <a:pt x="9509760" y="1219200"/>
                  </a:lnTo>
                  <a:lnTo>
                    <a:pt x="0" y="1219200"/>
                  </a:lnTo>
                  <a:close/>
                </a:path>
              </a:pathLst>
            </a:custGeom>
            <a:blipFill rotWithShape="1">
              <a:blip r:embed="rId4">
                <a:alphaModFix amt="0"/>
              </a:blip>
              <a:stretch>
                <a:fillRect b="-101985" l="0" r="0" t="-101985"/>
              </a:stretch>
            </a:blipFill>
            <a:ln>
              <a:noFill/>
            </a:ln>
          </p:spPr>
        </p:sp>
        <p:sp>
          <p:nvSpPr>
            <p:cNvPr id="1128" name="Google Shape;1128;g3e175bcebe7_10_465"/>
            <p:cNvSpPr txBox="1"/>
            <p:nvPr/>
          </p:nvSpPr>
          <p:spPr>
            <a:xfrm>
              <a:off x="0" y="0"/>
              <a:ext cx="9509760" cy="1219200"/>
            </a:xfrm>
            <a:prstGeom prst="rect">
              <a:avLst/>
            </a:prstGeom>
            <a:noFill/>
            <a:ln>
              <a:noFill/>
            </a:ln>
          </p:spPr>
          <p:txBody>
            <a:bodyPr anchorCtr="0" anchor="ctr" bIns="0" lIns="0" spcFirstLastPara="1" rIns="0" wrap="square" tIns="0">
              <a:noAutofit/>
            </a:bodyPr>
            <a:lstStyle/>
            <a:p>
              <a:pPr indent="-114300" lvl="1" marL="228600" marR="0" rtl="0" algn="l">
                <a:lnSpc>
                  <a:spcPct val="120000"/>
                </a:lnSpc>
                <a:spcBef>
                  <a:spcPts val="0"/>
                </a:spcBef>
                <a:spcAft>
                  <a:spcPts val="0"/>
                </a:spcAft>
                <a:buClr>
                  <a:srgbClr val="3E4095"/>
                </a:buClr>
                <a:buSzPts val="1000"/>
                <a:buFont typeface="Arial"/>
                <a:buChar char="•"/>
              </a:pPr>
              <a:r>
                <a:rPr b="0" i="0" lang="en" sz="1000" u="none" cap="none" strike="noStrike">
                  <a:solidFill>
                    <a:srgbClr val="3E4095"/>
                  </a:solidFill>
                  <a:latin typeface="Quattrocento Sans"/>
                  <a:ea typeface="Quattrocento Sans"/>
                  <a:cs typeface="Quattrocento Sans"/>
                  <a:sym typeface="Quattrocento Sans"/>
                </a:rPr>
                <a:t>Collaborative prescribing in NCD protocols</a:t>
              </a:r>
              <a:endParaRPr sz="700"/>
            </a:p>
          </p:txBody>
        </p:sp>
      </p:grpSp>
      <p:grpSp>
        <p:nvGrpSpPr>
          <p:cNvPr id="1129" name="Google Shape;1129;g3e175bcebe7_10_465"/>
          <p:cNvGrpSpPr/>
          <p:nvPr/>
        </p:nvGrpSpPr>
        <p:grpSpPr>
          <a:xfrm>
            <a:off x="4983480" y="3493008"/>
            <a:ext cx="3566160" cy="457200"/>
            <a:chOff x="0" y="0"/>
            <a:chExt cx="9509760" cy="1219200"/>
          </a:xfrm>
        </p:grpSpPr>
        <p:sp>
          <p:nvSpPr>
            <p:cNvPr id="1130" name="Google Shape;1130;g3e175bcebe7_10_465"/>
            <p:cNvSpPr/>
            <p:nvPr/>
          </p:nvSpPr>
          <p:spPr>
            <a:xfrm>
              <a:off x="0" y="0"/>
              <a:ext cx="9509760" cy="1219200"/>
            </a:xfrm>
            <a:custGeom>
              <a:rect b="b" l="l" r="r" t="t"/>
              <a:pathLst>
                <a:path extrusionOk="0" h="1219200" w="9509760">
                  <a:moveTo>
                    <a:pt x="0" y="0"/>
                  </a:moveTo>
                  <a:lnTo>
                    <a:pt x="9509760" y="0"/>
                  </a:lnTo>
                  <a:lnTo>
                    <a:pt x="9509760" y="1219200"/>
                  </a:lnTo>
                  <a:lnTo>
                    <a:pt x="0" y="1219200"/>
                  </a:lnTo>
                  <a:close/>
                </a:path>
              </a:pathLst>
            </a:custGeom>
            <a:blipFill rotWithShape="1">
              <a:blip r:embed="rId4">
                <a:alphaModFix amt="0"/>
              </a:blip>
              <a:stretch>
                <a:fillRect b="-101985" l="0" r="0" t="-101985"/>
              </a:stretch>
            </a:blipFill>
            <a:ln>
              <a:noFill/>
            </a:ln>
          </p:spPr>
        </p:sp>
        <p:sp>
          <p:nvSpPr>
            <p:cNvPr id="1131" name="Google Shape;1131;g3e175bcebe7_10_465"/>
            <p:cNvSpPr txBox="1"/>
            <p:nvPr/>
          </p:nvSpPr>
          <p:spPr>
            <a:xfrm>
              <a:off x="0" y="0"/>
              <a:ext cx="9509760" cy="1219200"/>
            </a:xfrm>
            <a:prstGeom prst="rect">
              <a:avLst/>
            </a:prstGeom>
            <a:noFill/>
            <a:ln>
              <a:noFill/>
            </a:ln>
          </p:spPr>
          <p:txBody>
            <a:bodyPr anchorCtr="0" anchor="ctr" bIns="0" lIns="0" spcFirstLastPara="1" rIns="0" wrap="square" tIns="0">
              <a:noAutofit/>
            </a:bodyPr>
            <a:lstStyle/>
            <a:p>
              <a:pPr indent="-114300" lvl="1" marL="228600" marR="0" rtl="0" algn="l">
                <a:lnSpc>
                  <a:spcPct val="120000"/>
                </a:lnSpc>
                <a:spcBef>
                  <a:spcPts val="0"/>
                </a:spcBef>
                <a:spcAft>
                  <a:spcPts val="0"/>
                </a:spcAft>
                <a:buClr>
                  <a:srgbClr val="3E4095"/>
                </a:buClr>
                <a:buSzPts val="1000"/>
                <a:buFont typeface="Arial"/>
                <a:buChar char="•"/>
              </a:pPr>
              <a:r>
                <a:rPr b="0" i="0" lang="en" sz="1000" u="none" cap="none" strike="noStrike">
                  <a:solidFill>
                    <a:srgbClr val="3E4095"/>
                  </a:solidFill>
                  <a:latin typeface="Quattrocento Sans"/>
                  <a:ea typeface="Quattrocento Sans"/>
                  <a:cs typeface="Quattrocento Sans"/>
                  <a:sym typeface="Quattrocento Sans"/>
                </a:rPr>
                <a:t>Deprescribing and polypharmacy management</a:t>
              </a:r>
              <a:endParaRPr sz="700"/>
            </a:p>
          </p:txBody>
        </p:sp>
      </p:grpSp>
      <p:grpSp>
        <p:nvGrpSpPr>
          <p:cNvPr id="1132" name="Google Shape;1132;g3e175bcebe7_10_465"/>
          <p:cNvGrpSpPr/>
          <p:nvPr/>
        </p:nvGrpSpPr>
        <p:grpSpPr>
          <a:xfrm>
            <a:off x="4983480" y="3986784"/>
            <a:ext cx="3566160" cy="457200"/>
            <a:chOff x="0" y="0"/>
            <a:chExt cx="9509760" cy="1219200"/>
          </a:xfrm>
        </p:grpSpPr>
        <p:sp>
          <p:nvSpPr>
            <p:cNvPr id="1133" name="Google Shape;1133;g3e175bcebe7_10_465"/>
            <p:cNvSpPr/>
            <p:nvPr/>
          </p:nvSpPr>
          <p:spPr>
            <a:xfrm>
              <a:off x="0" y="0"/>
              <a:ext cx="9509760" cy="1219200"/>
            </a:xfrm>
            <a:custGeom>
              <a:rect b="b" l="l" r="r" t="t"/>
              <a:pathLst>
                <a:path extrusionOk="0" h="1219200" w="9509760">
                  <a:moveTo>
                    <a:pt x="0" y="0"/>
                  </a:moveTo>
                  <a:lnTo>
                    <a:pt x="9509760" y="0"/>
                  </a:lnTo>
                  <a:lnTo>
                    <a:pt x="9509760" y="1219200"/>
                  </a:lnTo>
                  <a:lnTo>
                    <a:pt x="0" y="1219200"/>
                  </a:lnTo>
                  <a:close/>
                </a:path>
              </a:pathLst>
            </a:custGeom>
            <a:blipFill rotWithShape="1">
              <a:blip r:embed="rId4">
                <a:alphaModFix amt="0"/>
              </a:blip>
              <a:stretch>
                <a:fillRect b="-101985" l="0" r="0" t="-101985"/>
              </a:stretch>
            </a:blipFill>
            <a:ln>
              <a:noFill/>
            </a:ln>
          </p:spPr>
        </p:sp>
        <p:sp>
          <p:nvSpPr>
            <p:cNvPr id="1134" name="Google Shape;1134;g3e175bcebe7_10_465"/>
            <p:cNvSpPr txBox="1"/>
            <p:nvPr/>
          </p:nvSpPr>
          <p:spPr>
            <a:xfrm>
              <a:off x="0" y="0"/>
              <a:ext cx="9509760" cy="1219200"/>
            </a:xfrm>
            <a:prstGeom prst="rect">
              <a:avLst/>
            </a:prstGeom>
            <a:noFill/>
            <a:ln>
              <a:noFill/>
            </a:ln>
          </p:spPr>
          <p:txBody>
            <a:bodyPr anchorCtr="0" anchor="ctr" bIns="0" lIns="0" spcFirstLastPara="1" rIns="0" wrap="square" tIns="0">
              <a:noAutofit/>
            </a:bodyPr>
            <a:lstStyle/>
            <a:p>
              <a:pPr indent="-114300" lvl="1" marL="228600" marR="0" rtl="0" algn="l">
                <a:lnSpc>
                  <a:spcPct val="120000"/>
                </a:lnSpc>
                <a:spcBef>
                  <a:spcPts val="0"/>
                </a:spcBef>
                <a:spcAft>
                  <a:spcPts val="0"/>
                </a:spcAft>
                <a:buClr>
                  <a:srgbClr val="3E4095"/>
                </a:buClr>
                <a:buSzPts val="1000"/>
                <a:buFont typeface="Arial"/>
                <a:buChar char="•"/>
              </a:pPr>
              <a:r>
                <a:rPr b="0" i="0" lang="en" sz="1000" u="none" cap="none" strike="noStrike">
                  <a:solidFill>
                    <a:srgbClr val="3E4095"/>
                  </a:solidFill>
                  <a:latin typeface="Quattrocento Sans"/>
                  <a:ea typeface="Quattrocento Sans"/>
                  <a:cs typeface="Quattrocento Sans"/>
                  <a:sym typeface="Quattrocento Sans"/>
                </a:rPr>
                <a:t>Patient adherence support and self-management tools</a:t>
              </a:r>
              <a:endParaRPr sz="700"/>
            </a:p>
          </p:txBody>
        </p:sp>
      </p:grpSp>
      <p:grpSp>
        <p:nvGrpSpPr>
          <p:cNvPr id="1135" name="Google Shape;1135;g3e175bcebe7_10_465"/>
          <p:cNvGrpSpPr/>
          <p:nvPr/>
        </p:nvGrpSpPr>
        <p:grpSpPr>
          <a:xfrm>
            <a:off x="7847584" y="256032"/>
            <a:ext cx="839216" cy="373256"/>
            <a:chOff x="0" y="0"/>
            <a:chExt cx="2237910" cy="995348"/>
          </a:xfrm>
        </p:grpSpPr>
        <p:cxnSp>
          <p:nvCxnSpPr>
            <p:cNvPr id="1136" name="Google Shape;1136;g3e175bcebe7_10_465"/>
            <p:cNvCxnSpPr/>
            <p:nvPr/>
          </p:nvCxnSpPr>
          <p:spPr>
            <a:xfrm>
              <a:off x="1033100" y="0"/>
              <a:ext cx="0" cy="995348"/>
            </a:xfrm>
            <a:prstGeom prst="straightConnector1">
              <a:avLst/>
            </a:prstGeom>
            <a:noFill/>
            <a:ln cap="flat" cmpd="sng" w="25400">
              <a:solidFill>
                <a:srgbClr val="000000"/>
              </a:solidFill>
              <a:prstDash val="dot"/>
              <a:round/>
              <a:headEnd len="sm" w="sm" type="none"/>
              <a:tailEnd len="sm" w="sm" type="none"/>
            </a:ln>
          </p:spPr>
        </p:cxnSp>
        <p:sp>
          <p:nvSpPr>
            <p:cNvPr id="1137" name="Google Shape;1137;g3e175bcebe7_10_465"/>
            <p:cNvSpPr/>
            <p:nvPr/>
          </p:nvSpPr>
          <p:spPr>
            <a:xfrm>
              <a:off x="0" y="23056"/>
              <a:ext cx="910637" cy="972292"/>
            </a:xfrm>
            <a:custGeom>
              <a:rect b="b" l="l" r="r" t="t"/>
              <a:pathLst>
                <a:path extrusionOk="0" h="972292" w="910637">
                  <a:moveTo>
                    <a:pt x="0" y="0"/>
                  </a:moveTo>
                  <a:lnTo>
                    <a:pt x="910637" y="0"/>
                  </a:lnTo>
                  <a:lnTo>
                    <a:pt x="910637" y="972292"/>
                  </a:lnTo>
                  <a:lnTo>
                    <a:pt x="0" y="972292"/>
                  </a:lnTo>
                  <a:lnTo>
                    <a:pt x="0" y="0"/>
                  </a:lnTo>
                  <a:close/>
                </a:path>
              </a:pathLst>
            </a:custGeom>
            <a:blipFill rotWithShape="1">
              <a:blip r:embed="rId5">
                <a:alphaModFix/>
              </a:blip>
              <a:stretch>
                <a:fillRect b="0" l="-13958" r="-9475" t="0"/>
              </a:stretch>
            </a:blipFill>
            <a:ln>
              <a:noFill/>
            </a:ln>
          </p:spPr>
        </p:sp>
        <p:sp>
          <p:nvSpPr>
            <p:cNvPr id="1138" name="Google Shape;1138;g3e175bcebe7_10_465"/>
            <p:cNvSpPr/>
            <p:nvPr/>
          </p:nvSpPr>
          <p:spPr>
            <a:xfrm>
              <a:off x="1072945" y="0"/>
              <a:ext cx="1164965" cy="995348"/>
            </a:xfrm>
            <a:custGeom>
              <a:rect b="b" l="l" r="r" t="t"/>
              <a:pathLst>
                <a:path extrusionOk="0" h="995348" w="1164965">
                  <a:moveTo>
                    <a:pt x="0" y="0"/>
                  </a:moveTo>
                  <a:lnTo>
                    <a:pt x="1164965" y="0"/>
                  </a:lnTo>
                  <a:lnTo>
                    <a:pt x="1164965" y="995348"/>
                  </a:lnTo>
                  <a:lnTo>
                    <a:pt x="0" y="995348"/>
                  </a:lnTo>
                  <a:lnTo>
                    <a:pt x="0" y="0"/>
                  </a:lnTo>
                  <a:close/>
                </a:path>
              </a:pathLst>
            </a:custGeom>
            <a:blipFill rotWithShape="1">
              <a:blip r:embed="rId6">
                <a:alphaModFix/>
              </a:blip>
              <a:stretch>
                <a:fillRect b="0" l="-637740" r="-85373" t="-70999"/>
              </a:stretch>
            </a:blipFill>
            <a:ln>
              <a:noFill/>
            </a:ln>
          </p:spPr>
        </p:sp>
      </p:grpSp>
      <p:sp>
        <p:nvSpPr>
          <p:cNvPr id="1139" name="Google Shape;1139;g3e175bcebe7_10_465"/>
          <p:cNvSpPr/>
          <p:nvPr/>
        </p:nvSpPr>
        <p:spPr>
          <a:xfrm>
            <a:off x="0" y="4800600"/>
            <a:ext cx="9144000" cy="342900"/>
          </a:xfrm>
          <a:custGeom>
            <a:rect b="b" l="l" r="r" t="t"/>
            <a:pathLst>
              <a:path extrusionOk="0" h="914400" w="24384000">
                <a:moveTo>
                  <a:pt x="0" y="0"/>
                </a:moveTo>
                <a:lnTo>
                  <a:pt x="24384000" y="0"/>
                </a:lnTo>
                <a:lnTo>
                  <a:pt x="24384000" y="914400"/>
                </a:lnTo>
                <a:lnTo>
                  <a:pt x="0" y="914400"/>
                </a:lnTo>
                <a:close/>
              </a:path>
            </a:pathLst>
          </a:custGeom>
          <a:solidFill>
            <a:srgbClr val="3E4095"/>
          </a:solidFill>
          <a:ln>
            <a:noFill/>
          </a:ln>
        </p:spPr>
      </p:sp>
      <p:grpSp>
        <p:nvGrpSpPr>
          <p:cNvPr id="1140" name="Google Shape;1140;g3e175bcebe7_10_465"/>
          <p:cNvGrpSpPr/>
          <p:nvPr/>
        </p:nvGrpSpPr>
        <p:grpSpPr>
          <a:xfrm>
            <a:off x="274320" y="4809744"/>
            <a:ext cx="4297680" cy="320040"/>
            <a:chOff x="0" y="0"/>
            <a:chExt cx="11460480" cy="853440"/>
          </a:xfrm>
        </p:grpSpPr>
        <p:sp>
          <p:nvSpPr>
            <p:cNvPr id="1141" name="Google Shape;1141;g3e175bcebe7_10_465"/>
            <p:cNvSpPr/>
            <p:nvPr/>
          </p:nvSpPr>
          <p:spPr>
            <a:xfrm>
              <a:off x="0" y="0"/>
              <a:ext cx="11460480" cy="853440"/>
            </a:xfrm>
            <a:custGeom>
              <a:rect b="b" l="l" r="r" t="t"/>
              <a:pathLst>
                <a:path extrusionOk="0" h="853440" w="11460480">
                  <a:moveTo>
                    <a:pt x="0" y="0"/>
                  </a:moveTo>
                  <a:lnTo>
                    <a:pt x="11460480" y="0"/>
                  </a:lnTo>
                  <a:lnTo>
                    <a:pt x="11460480" y="853440"/>
                  </a:lnTo>
                  <a:lnTo>
                    <a:pt x="0" y="853440"/>
                  </a:lnTo>
                  <a:close/>
                </a:path>
              </a:pathLst>
            </a:custGeom>
            <a:solidFill>
              <a:srgbClr val="FFFFFF">
                <a:alpha val="0"/>
              </a:srgbClr>
            </a:solidFill>
            <a:ln>
              <a:noFill/>
            </a:ln>
          </p:spPr>
        </p:sp>
        <p:sp>
          <p:nvSpPr>
            <p:cNvPr id="1142" name="Google Shape;1142;g3e175bcebe7_10_465"/>
            <p:cNvSpPr txBox="1"/>
            <p:nvPr/>
          </p:nvSpPr>
          <p:spPr>
            <a:xfrm>
              <a:off x="0" y="0"/>
              <a:ext cx="11460480" cy="85344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800" u="none" cap="none" strike="noStrike">
                  <a:solidFill>
                    <a:srgbClr val="FFFFFF"/>
                  </a:solidFill>
                  <a:latin typeface="Quattrocento Sans"/>
                  <a:ea typeface="Quattrocento Sans"/>
                  <a:cs typeface="Quattrocento Sans"/>
                  <a:sym typeface="Quattrocento Sans"/>
                </a:rPr>
                <a:t>Dr. Wairimu Njuki Mbogo  |  President, PSK  |  ECSA MDT Webinar · 13 May 2026</a:t>
              </a:r>
              <a:endParaRPr sz="700"/>
            </a:p>
          </p:txBody>
        </p:sp>
      </p:grpSp>
      <p:grpSp>
        <p:nvGrpSpPr>
          <p:cNvPr id="1143" name="Google Shape;1143;g3e175bcebe7_10_465"/>
          <p:cNvGrpSpPr/>
          <p:nvPr/>
        </p:nvGrpSpPr>
        <p:grpSpPr>
          <a:xfrm>
            <a:off x="5845275" y="4809744"/>
            <a:ext cx="3115845" cy="320040"/>
            <a:chOff x="0" y="0"/>
            <a:chExt cx="8308921" cy="853440"/>
          </a:xfrm>
        </p:grpSpPr>
        <p:sp>
          <p:nvSpPr>
            <p:cNvPr id="1144" name="Google Shape;1144;g3e175bcebe7_10_465"/>
            <p:cNvSpPr/>
            <p:nvPr/>
          </p:nvSpPr>
          <p:spPr>
            <a:xfrm>
              <a:off x="0" y="0"/>
              <a:ext cx="8308921" cy="853440"/>
            </a:xfrm>
            <a:custGeom>
              <a:rect b="b" l="l" r="r" t="t"/>
              <a:pathLst>
                <a:path extrusionOk="0" h="853440" w="8308921">
                  <a:moveTo>
                    <a:pt x="0" y="0"/>
                  </a:moveTo>
                  <a:lnTo>
                    <a:pt x="8308921" y="0"/>
                  </a:lnTo>
                  <a:lnTo>
                    <a:pt x="8308921" y="853440"/>
                  </a:lnTo>
                  <a:lnTo>
                    <a:pt x="0" y="853440"/>
                  </a:lnTo>
                  <a:close/>
                </a:path>
              </a:pathLst>
            </a:custGeom>
            <a:blipFill rotWithShape="1">
              <a:blip r:embed="rId4">
                <a:alphaModFix amt="0"/>
              </a:blip>
              <a:stretch>
                <a:fillRect b="-100313" l="0" r="20763" t="-100313"/>
              </a:stretch>
            </a:blipFill>
            <a:ln>
              <a:noFill/>
            </a:ln>
          </p:spPr>
        </p:sp>
        <p:sp>
          <p:nvSpPr>
            <p:cNvPr id="1145" name="Google Shape;1145;g3e175bcebe7_10_465"/>
            <p:cNvSpPr txBox="1"/>
            <p:nvPr/>
          </p:nvSpPr>
          <p:spPr>
            <a:xfrm>
              <a:off x="0" y="0"/>
              <a:ext cx="8308921" cy="853440"/>
            </a:xfrm>
            <a:prstGeom prst="rect">
              <a:avLst/>
            </a:prstGeom>
            <a:noFill/>
            <a:ln>
              <a:noFill/>
            </a:ln>
          </p:spPr>
          <p:txBody>
            <a:bodyPr anchorCtr="0" anchor="ctr" bIns="0" lIns="0" spcFirstLastPara="1" rIns="0" wrap="square" tIns="0">
              <a:noAutofit/>
            </a:bodyPr>
            <a:lstStyle/>
            <a:p>
              <a:pPr indent="0" lvl="0" marL="0" marR="0" rtl="0" algn="r">
                <a:lnSpc>
                  <a:spcPct val="120000"/>
                </a:lnSpc>
                <a:spcBef>
                  <a:spcPts val="0"/>
                </a:spcBef>
                <a:spcAft>
                  <a:spcPts val="0"/>
                </a:spcAft>
                <a:buNone/>
              </a:pPr>
              <a:r>
                <a:rPr b="1" i="0" lang="en" sz="800" u="none" cap="none" strike="noStrike">
                  <a:solidFill>
                    <a:srgbClr val="E8F5F3"/>
                  </a:solidFill>
                  <a:latin typeface="Quattrocento Sans"/>
                  <a:ea typeface="Quattrocento Sans"/>
                  <a:cs typeface="Quattrocento Sans"/>
                  <a:sym typeface="Quattrocento Sans"/>
                </a:rPr>
                <a:t>PSK · EPIC: Education · Policy · Innovation · Collaboration</a:t>
              </a:r>
              <a:endParaRPr sz="700"/>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g3e175bcebe7_10_53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809" l="0" r="0" t="-9809"/>
            </a:stretch>
          </a:blipFill>
          <a:ln>
            <a:noFill/>
          </a:ln>
        </p:spPr>
      </p:sp>
      <p:grpSp>
        <p:nvGrpSpPr>
          <p:cNvPr id="1155" name="Google Shape;1155;g3e175bcebe7_10_531"/>
          <p:cNvGrpSpPr/>
          <p:nvPr/>
        </p:nvGrpSpPr>
        <p:grpSpPr>
          <a:xfrm>
            <a:off x="457200" y="256032"/>
            <a:ext cx="8229600" cy="256032"/>
            <a:chOff x="0" y="0"/>
            <a:chExt cx="21945600" cy="682752"/>
          </a:xfrm>
        </p:grpSpPr>
        <p:sp>
          <p:nvSpPr>
            <p:cNvPr id="1156" name="Google Shape;1156;g3e175bcebe7_10_531"/>
            <p:cNvSpPr/>
            <p:nvPr/>
          </p:nvSpPr>
          <p:spPr>
            <a:xfrm>
              <a:off x="0" y="0"/>
              <a:ext cx="21945600" cy="682752"/>
            </a:xfrm>
            <a:custGeom>
              <a:rect b="b" l="l" r="r" t="t"/>
              <a:pathLst>
                <a:path extrusionOk="0" h="682752" w="21945600">
                  <a:moveTo>
                    <a:pt x="0" y="0"/>
                  </a:moveTo>
                  <a:lnTo>
                    <a:pt x="21945600" y="0"/>
                  </a:lnTo>
                  <a:lnTo>
                    <a:pt x="21945600" y="682752"/>
                  </a:lnTo>
                  <a:lnTo>
                    <a:pt x="0" y="682752"/>
                  </a:lnTo>
                  <a:close/>
                </a:path>
              </a:pathLst>
            </a:custGeom>
            <a:blipFill rotWithShape="1">
              <a:blip r:embed="rId4">
                <a:alphaModFix amt="0"/>
              </a:blip>
              <a:stretch>
                <a:fillRect b="-576253" l="0" r="0" t="-576253"/>
              </a:stretch>
            </a:blipFill>
            <a:ln>
              <a:noFill/>
            </a:ln>
          </p:spPr>
        </p:sp>
        <p:sp>
          <p:nvSpPr>
            <p:cNvPr id="1157" name="Google Shape;1157;g3e175bcebe7_10_531"/>
            <p:cNvSpPr txBox="1"/>
            <p:nvPr/>
          </p:nvSpPr>
          <p:spPr>
            <a:xfrm>
              <a:off x="0" y="0"/>
              <a:ext cx="21945600" cy="682752"/>
            </a:xfrm>
            <a:prstGeom prst="rect">
              <a:avLst/>
            </a:prstGeom>
            <a:noFill/>
            <a:ln>
              <a:noFill/>
            </a:ln>
          </p:spPr>
          <p:txBody>
            <a:bodyPr anchorCtr="0" anchor="ctr" bIns="0" lIns="0" spcFirstLastPara="1" rIns="0" wrap="square" tIns="0">
              <a:noAutofit/>
            </a:bodyPr>
            <a:lstStyle/>
            <a:p>
              <a:pPr indent="0" lvl="0" marL="0" marR="0" rtl="0" algn="l">
                <a:lnSpc>
                  <a:spcPct val="119941"/>
                </a:lnSpc>
                <a:spcBef>
                  <a:spcPts val="0"/>
                </a:spcBef>
                <a:spcAft>
                  <a:spcPts val="0"/>
                </a:spcAft>
                <a:buNone/>
              </a:pPr>
              <a:r>
                <a:rPr b="1" i="0" lang="en" sz="900" u="none" cap="none" strike="noStrike">
                  <a:solidFill>
                    <a:srgbClr val="14A655"/>
                  </a:solidFill>
                  <a:latin typeface="Quattrocento Sans"/>
                  <a:ea typeface="Quattrocento Sans"/>
                  <a:cs typeface="Quattrocento Sans"/>
                  <a:sym typeface="Quattrocento Sans"/>
                </a:rPr>
                <a:t>INTERPROFESSIONAL COLLABORATION</a:t>
              </a:r>
              <a:endParaRPr sz="700"/>
            </a:p>
          </p:txBody>
        </p:sp>
      </p:grpSp>
      <p:grpSp>
        <p:nvGrpSpPr>
          <p:cNvPr id="1158" name="Google Shape;1158;g3e175bcebe7_10_531"/>
          <p:cNvGrpSpPr/>
          <p:nvPr/>
        </p:nvGrpSpPr>
        <p:grpSpPr>
          <a:xfrm>
            <a:off x="457200" y="566928"/>
            <a:ext cx="8229600" cy="1031292"/>
            <a:chOff x="0" y="0"/>
            <a:chExt cx="21945600" cy="2750112"/>
          </a:xfrm>
        </p:grpSpPr>
        <p:sp>
          <p:nvSpPr>
            <p:cNvPr id="1159" name="Google Shape;1159;g3e175bcebe7_10_531"/>
            <p:cNvSpPr/>
            <p:nvPr/>
          </p:nvSpPr>
          <p:spPr>
            <a:xfrm>
              <a:off x="0" y="0"/>
              <a:ext cx="21945600" cy="2750112"/>
            </a:xfrm>
            <a:custGeom>
              <a:rect b="b" l="l" r="r" t="t"/>
              <a:pathLst>
                <a:path extrusionOk="0" h="2750112" w="21945600">
                  <a:moveTo>
                    <a:pt x="0" y="0"/>
                  </a:moveTo>
                  <a:lnTo>
                    <a:pt x="21945600" y="0"/>
                  </a:lnTo>
                  <a:lnTo>
                    <a:pt x="21945600" y="2750112"/>
                  </a:lnTo>
                  <a:lnTo>
                    <a:pt x="0" y="2750112"/>
                  </a:lnTo>
                  <a:close/>
                </a:path>
              </a:pathLst>
            </a:custGeom>
            <a:blipFill rotWithShape="1">
              <a:blip r:embed="rId4">
                <a:alphaModFix amt="0"/>
              </a:blip>
              <a:stretch>
                <a:fillRect b="-90067" l="0" r="0" t="-120907"/>
              </a:stretch>
            </a:blipFill>
            <a:ln>
              <a:noFill/>
            </a:ln>
          </p:spPr>
        </p:sp>
        <p:sp>
          <p:nvSpPr>
            <p:cNvPr id="1160" name="Google Shape;1160;g3e175bcebe7_10_531"/>
            <p:cNvSpPr txBox="1"/>
            <p:nvPr/>
          </p:nvSpPr>
          <p:spPr>
            <a:xfrm>
              <a:off x="0" y="9525"/>
              <a:ext cx="21945600" cy="2740587"/>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2600" u="none" cap="none" strike="noStrike">
                  <a:solidFill>
                    <a:srgbClr val="3E4095"/>
                  </a:solidFill>
                  <a:latin typeface="Quattrocento Sans"/>
                  <a:ea typeface="Quattrocento Sans"/>
                  <a:cs typeface="Quattrocento Sans"/>
                  <a:sym typeface="Quattrocento Sans"/>
                </a:rPr>
                <a:t>Collaborative MDT Model: Clarity Enables Partnership</a:t>
              </a:r>
              <a:endParaRPr sz="700"/>
            </a:p>
          </p:txBody>
        </p:sp>
      </p:grpSp>
      <p:sp>
        <p:nvSpPr>
          <p:cNvPr id="1161" name="Google Shape;1161;g3e175bcebe7_10_531"/>
          <p:cNvSpPr/>
          <p:nvPr/>
        </p:nvSpPr>
        <p:spPr>
          <a:xfrm>
            <a:off x="457200" y="1538403"/>
            <a:ext cx="1280160" cy="50292"/>
          </a:xfrm>
          <a:custGeom>
            <a:rect b="b" l="l" r="r" t="t"/>
            <a:pathLst>
              <a:path extrusionOk="0" h="134112" w="3413760">
                <a:moveTo>
                  <a:pt x="0" y="0"/>
                </a:moveTo>
                <a:lnTo>
                  <a:pt x="3413760" y="0"/>
                </a:lnTo>
                <a:lnTo>
                  <a:pt x="3413760" y="134112"/>
                </a:lnTo>
                <a:lnTo>
                  <a:pt x="0" y="134112"/>
                </a:lnTo>
                <a:close/>
              </a:path>
            </a:pathLst>
          </a:custGeom>
          <a:solidFill>
            <a:srgbClr val="3E4095"/>
          </a:solidFill>
          <a:ln>
            <a:noFill/>
          </a:ln>
        </p:spPr>
      </p:sp>
      <p:sp>
        <p:nvSpPr>
          <p:cNvPr id="1162" name="Google Shape;1162;g3e175bcebe7_10_531"/>
          <p:cNvSpPr/>
          <p:nvPr/>
        </p:nvSpPr>
        <p:spPr>
          <a:xfrm>
            <a:off x="454023" y="1655370"/>
            <a:ext cx="1835134" cy="2874068"/>
          </a:xfrm>
          <a:custGeom>
            <a:rect b="b" l="l" r="r" t="t"/>
            <a:pathLst>
              <a:path extrusionOk="0" h="7664183" w="4893691">
                <a:moveTo>
                  <a:pt x="0" y="0"/>
                </a:moveTo>
                <a:lnTo>
                  <a:pt x="4893691" y="0"/>
                </a:lnTo>
                <a:lnTo>
                  <a:pt x="4893691" y="7664183"/>
                </a:lnTo>
                <a:lnTo>
                  <a:pt x="0" y="7664183"/>
                </a:lnTo>
                <a:close/>
              </a:path>
            </a:pathLst>
          </a:custGeom>
          <a:solidFill>
            <a:srgbClr val="FFFFFF"/>
          </a:solidFill>
          <a:ln cap="sq" cmpd="sng" w="12700">
            <a:solidFill>
              <a:srgbClr val="E2E8F0"/>
            </a:solidFill>
            <a:prstDash val="solid"/>
            <a:miter lim="8000"/>
            <a:headEnd len="sm" w="sm" type="none"/>
            <a:tailEnd len="sm" w="sm" type="none"/>
          </a:ln>
        </p:spPr>
      </p:sp>
      <p:sp>
        <p:nvSpPr>
          <p:cNvPr id="1163" name="Google Shape;1163;g3e175bcebe7_10_531"/>
          <p:cNvSpPr/>
          <p:nvPr/>
        </p:nvSpPr>
        <p:spPr>
          <a:xfrm>
            <a:off x="457200" y="1658345"/>
            <a:ext cx="1828800" cy="445204"/>
          </a:xfrm>
          <a:custGeom>
            <a:rect b="b" l="l" r="r" t="t"/>
            <a:pathLst>
              <a:path extrusionOk="0" h="1187209" w="4876800">
                <a:moveTo>
                  <a:pt x="0" y="0"/>
                </a:moveTo>
                <a:lnTo>
                  <a:pt x="4876800" y="0"/>
                </a:lnTo>
                <a:lnTo>
                  <a:pt x="4876800" y="1187209"/>
                </a:lnTo>
                <a:lnTo>
                  <a:pt x="0" y="1187209"/>
                </a:lnTo>
                <a:close/>
              </a:path>
            </a:pathLst>
          </a:custGeom>
          <a:solidFill>
            <a:srgbClr val="3E4095"/>
          </a:solidFill>
          <a:ln>
            <a:noFill/>
          </a:ln>
        </p:spPr>
      </p:sp>
      <p:grpSp>
        <p:nvGrpSpPr>
          <p:cNvPr id="1164" name="Google Shape;1164;g3e175bcebe7_10_531"/>
          <p:cNvGrpSpPr/>
          <p:nvPr/>
        </p:nvGrpSpPr>
        <p:grpSpPr>
          <a:xfrm>
            <a:off x="457200" y="1684029"/>
            <a:ext cx="1828800" cy="438113"/>
            <a:chOff x="0" y="0"/>
            <a:chExt cx="4876800" cy="1168301"/>
          </a:xfrm>
        </p:grpSpPr>
        <p:sp>
          <p:nvSpPr>
            <p:cNvPr id="1165" name="Google Shape;1165;g3e175bcebe7_10_531"/>
            <p:cNvSpPr/>
            <p:nvPr/>
          </p:nvSpPr>
          <p:spPr>
            <a:xfrm>
              <a:off x="0" y="0"/>
              <a:ext cx="4876800" cy="1168301"/>
            </a:xfrm>
            <a:custGeom>
              <a:rect b="b" l="l" r="r" t="t"/>
              <a:pathLst>
                <a:path extrusionOk="0" h="1168301" w="4876800">
                  <a:moveTo>
                    <a:pt x="0" y="0"/>
                  </a:moveTo>
                  <a:lnTo>
                    <a:pt x="4876800" y="0"/>
                  </a:lnTo>
                  <a:lnTo>
                    <a:pt x="4876800" y="1168301"/>
                  </a:lnTo>
                  <a:lnTo>
                    <a:pt x="0" y="1168301"/>
                  </a:lnTo>
                  <a:close/>
                </a:path>
              </a:pathLst>
            </a:custGeom>
            <a:blipFill rotWithShape="1">
              <a:blip r:embed="rId4">
                <a:alphaModFix amt="0"/>
              </a:blip>
              <a:stretch>
                <a:fillRect b="-29339" l="0" r="0" t="-33331"/>
              </a:stretch>
            </a:blipFill>
            <a:ln>
              <a:noFill/>
            </a:ln>
          </p:spPr>
        </p:sp>
        <p:sp>
          <p:nvSpPr>
            <p:cNvPr id="1166" name="Google Shape;1166;g3e175bcebe7_10_531"/>
            <p:cNvSpPr txBox="1"/>
            <p:nvPr/>
          </p:nvSpPr>
          <p:spPr>
            <a:xfrm>
              <a:off x="0" y="0"/>
              <a:ext cx="4876800" cy="1168301"/>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0" i="0" lang="en" sz="1800" u="none" cap="none" strike="noStrike">
                  <a:solidFill>
                    <a:srgbClr val="000000"/>
                  </a:solidFill>
                  <a:latin typeface="Quattrocento Sans"/>
                  <a:ea typeface="Quattrocento Sans"/>
                  <a:cs typeface="Quattrocento Sans"/>
                  <a:sym typeface="Quattrocento Sans"/>
                </a:rPr>
                <a:t>💊</a:t>
              </a:r>
              <a:endParaRPr sz="700"/>
            </a:p>
          </p:txBody>
        </p:sp>
      </p:grpSp>
      <p:grpSp>
        <p:nvGrpSpPr>
          <p:cNvPr id="1167" name="Google Shape;1167;g3e175bcebe7_10_531"/>
          <p:cNvGrpSpPr/>
          <p:nvPr/>
        </p:nvGrpSpPr>
        <p:grpSpPr>
          <a:xfrm>
            <a:off x="530352" y="2172041"/>
            <a:ext cx="1682496" cy="299656"/>
            <a:chOff x="0" y="0"/>
            <a:chExt cx="4486656" cy="799083"/>
          </a:xfrm>
        </p:grpSpPr>
        <p:sp>
          <p:nvSpPr>
            <p:cNvPr id="1168" name="Google Shape;1168;g3e175bcebe7_10_531"/>
            <p:cNvSpPr/>
            <p:nvPr/>
          </p:nvSpPr>
          <p:spPr>
            <a:xfrm>
              <a:off x="0" y="0"/>
              <a:ext cx="4486656" cy="799083"/>
            </a:xfrm>
            <a:custGeom>
              <a:rect b="b" l="l" r="r" t="t"/>
              <a:pathLst>
                <a:path extrusionOk="0" h="799083" w="4486656">
                  <a:moveTo>
                    <a:pt x="0" y="0"/>
                  </a:moveTo>
                  <a:lnTo>
                    <a:pt x="4486656" y="0"/>
                  </a:lnTo>
                  <a:lnTo>
                    <a:pt x="4486656" y="799083"/>
                  </a:lnTo>
                  <a:lnTo>
                    <a:pt x="0" y="799083"/>
                  </a:lnTo>
                  <a:close/>
                </a:path>
              </a:pathLst>
            </a:custGeom>
            <a:blipFill rotWithShape="1">
              <a:blip r:embed="rId4">
                <a:alphaModFix amt="0"/>
              </a:blip>
              <a:stretch>
                <a:fillRect b="-62803" l="0" r="0" t="-56001"/>
              </a:stretch>
            </a:blipFill>
            <a:ln>
              <a:noFill/>
            </a:ln>
          </p:spPr>
        </p:sp>
        <p:sp>
          <p:nvSpPr>
            <p:cNvPr id="1169" name="Google Shape;1169;g3e175bcebe7_10_531"/>
            <p:cNvSpPr txBox="1"/>
            <p:nvPr/>
          </p:nvSpPr>
          <p:spPr>
            <a:xfrm>
              <a:off x="0" y="0"/>
              <a:ext cx="4486656" cy="799083"/>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1100" u="none" cap="none" strike="noStrike">
                  <a:solidFill>
                    <a:srgbClr val="14A655"/>
                  </a:solidFill>
                  <a:latin typeface="Quattrocento Sans"/>
                  <a:ea typeface="Quattrocento Sans"/>
                  <a:cs typeface="Quattrocento Sans"/>
                  <a:sym typeface="Quattrocento Sans"/>
                </a:rPr>
                <a:t>Pharmacist</a:t>
              </a:r>
              <a:endParaRPr sz="700"/>
            </a:p>
          </p:txBody>
        </p:sp>
      </p:grpSp>
      <p:sp>
        <p:nvSpPr>
          <p:cNvPr id="1170" name="Google Shape;1170;g3e175bcebe7_10_531"/>
          <p:cNvSpPr/>
          <p:nvPr/>
        </p:nvSpPr>
        <p:spPr>
          <a:xfrm>
            <a:off x="914400" y="2497381"/>
            <a:ext cx="914400" cy="34247"/>
          </a:xfrm>
          <a:custGeom>
            <a:rect b="b" l="l" r="r" t="t"/>
            <a:pathLst>
              <a:path extrusionOk="0" h="91324" w="2438400">
                <a:moveTo>
                  <a:pt x="0" y="0"/>
                </a:moveTo>
                <a:lnTo>
                  <a:pt x="2438400" y="0"/>
                </a:lnTo>
                <a:lnTo>
                  <a:pt x="2438400" y="91324"/>
                </a:lnTo>
                <a:lnTo>
                  <a:pt x="0" y="91324"/>
                </a:lnTo>
                <a:close/>
              </a:path>
            </a:pathLst>
          </a:custGeom>
          <a:solidFill>
            <a:srgbClr val="3E4095"/>
          </a:solidFill>
          <a:ln>
            <a:noFill/>
          </a:ln>
        </p:spPr>
      </p:sp>
      <p:grpSp>
        <p:nvGrpSpPr>
          <p:cNvPr id="1171" name="Google Shape;1171;g3e175bcebe7_10_531"/>
          <p:cNvGrpSpPr/>
          <p:nvPr/>
        </p:nvGrpSpPr>
        <p:grpSpPr>
          <a:xfrm>
            <a:off x="548640" y="2582997"/>
            <a:ext cx="1645920" cy="1712321"/>
            <a:chOff x="0" y="0"/>
            <a:chExt cx="4389120" cy="4566190"/>
          </a:xfrm>
        </p:grpSpPr>
        <p:sp>
          <p:nvSpPr>
            <p:cNvPr id="1172" name="Google Shape;1172;g3e175bcebe7_10_531"/>
            <p:cNvSpPr/>
            <p:nvPr/>
          </p:nvSpPr>
          <p:spPr>
            <a:xfrm>
              <a:off x="0" y="0"/>
              <a:ext cx="4389120" cy="4566190"/>
            </a:xfrm>
            <a:custGeom>
              <a:rect b="b" l="l" r="r" t="t"/>
              <a:pathLst>
                <a:path extrusionOk="0" h="4566190" w="4389120">
                  <a:moveTo>
                    <a:pt x="0" y="0"/>
                  </a:moveTo>
                  <a:lnTo>
                    <a:pt x="4389120" y="0"/>
                  </a:lnTo>
                  <a:lnTo>
                    <a:pt x="4389120" y="4566190"/>
                  </a:lnTo>
                  <a:lnTo>
                    <a:pt x="0" y="4566190"/>
                  </a:lnTo>
                  <a:close/>
                </a:path>
              </a:pathLst>
            </a:custGeom>
            <a:blipFill rotWithShape="1">
              <a:blip r:embed="rId4">
                <a:alphaModFix amt="0"/>
              </a:blip>
              <a:stretch>
                <a:fillRect b="-6802" l="-92556" r="-92556" t="0"/>
              </a:stretch>
            </a:blipFill>
            <a:ln>
              <a:noFill/>
            </a:ln>
          </p:spPr>
        </p:sp>
        <p:sp>
          <p:nvSpPr>
            <p:cNvPr id="1173" name="Google Shape;1173;g3e175bcebe7_10_531"/>
            <p:cNvSpPr txBox="1"/>
            <p:nvPr/>
          </p:nvSpPr>
          <p:spPr>
            <a:xfrm>
              <a:off x="0" y="9525"/>
              <a:ext cx="4389120" cy="4556664"/>
            </a:xfrm>
            <a:prstGeom prst="rect">
              <a:avLst/>
            </a:prstGeom>
            <a:noFill/>
            <a:ln>
              <a:noFill/>
            </a:ln>
          </p:spPr>
          <p:txBody>
            <a:bodyPr anchorCtr="0" anchor="ctr" bIns="0" lIns="0" spcFirstLastPara="1" rIns="0" wrap="square" tIns="0">
              <a:noAutofit/>
            </a:bodyPr>
            <a:lstStyle/>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Medicines optimisation</a:t>
              </a:r>
              <a:endParaRPr sz="700"/>
            </a:p>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Prescribing governance</a:t>
              </a:r>
              <a:endParaRPr sz="700"/>
            </a:p>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Antimicrobial stewardship</a:t>
              </a:r>
              <a:endParaRPr sz="700"/>
            </a:p>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Patient safety systems</a:t>
              </a:r>
              <a:endParaRPr sz="700"/>
            </a:p>
          </p:txBody>
        </p:sp>
      </p:grpSp>
      <p:sp>
        <p:nvSpPr>
          <p:cNvPr id="1174" name="Google Shape;1174;g3e175bcebe7_10_531"/>
          <p:cNvSpPr/>
          <p:nvPr/>
        </p:nvSpPr>
        <p:spPr>
          <a:xfrm>
            <a:off x="2557144" y="1655370"/>
            <a:ext cx="1835134" cy="2874068"/>
          </a:xfrm>
          <a:custGeom>
            <a:rect b="b" l="l" r="r" t="t"/>
            <a:pathLst>
              <a:path extrusionOk="0" h="7664183" w="4893691">
                <a:moveTo>
                  <a:pt x="0" y="0"/>
                </a:moveTo>
                <a:lnTo>
                  <a:pt x="4893691" y="0"/>
                </a:lnTo>
                <a:lnTo>
                  <a:pt x="4893691" y="7664183"/>
                </a:lnTo>
                <a:lnTo>
                  <a:pt x="0" y="7664183"/>
                </a:lnTo>
                <a:close/>
              </a:path>
            </a:pathLst>
          </a:custGeom>
          <a:solidFill>
            <a:srgbClr val="FFFFFF"/>
          </a:solidFill>
          <a:ln cap="sq" cmpd="sng" w="12700">
            <a:solidFill>
              <a:srgbClr val="E2E8F0"/>
            </a:solidFill>
            <a:prstDash val="solid"/>
            <a:miter lim="8000"/>
            <a:headEnd len="sm" w="sm" type="none"/>
            <a:tailEnd len="sm" w="sm" type="none"/>
          </a:ln>
        </p:spPr>
      </p:sp>
      <p:sp>
        <p:nvSpPr>
          <p:cNvPr id="1175" name="Google Shape;1175;g3e175bcebe7_10_531"/>
          <p:cNvSpPr/>
          <p:nvPr/>
        </p:nvSpPr>
        <p:spPr>
          <a:xfrm>
            <a:off x="2560320" y="1658345"/>
            <a:ext cx="1828800" cy="445204"/>
          </a:xfrm>
          <a:custGeom>
            <a:rect b="b" l="l" r="r" t="t"/>
            <a:pathLst>
              <a:path extrusionOk="0" h="1187209" w="4876800">
                <a:moveTo>
                  <a:pt x="0" y="0"/>
                </a:moveTo>
                <a:lnTo>
                  <a:pt x="4876800" y="0"/>
                </a:lnTo>
                <a:lnTo>
                  <a:pt x="4876800" y="1187209"/>
                </a:lnTo>
                <a:lnTo>
                  <a:pt x="0" y="1187209"/>
                </a:lnTo>
                <a:close/>
              </a:path>
            </a:pathLst>
          </a:custGeom>
          <a:solidFill>
            <a:srgbClr val="14A655"/>
          </a:solidFill>
          <a:ln>
            <a:noFill/>
          </a:ln>
        </p:spPr>
      </p:sp>
      <p:grpSp>
        <p:nvGrpSpPr>
          <p:cNvPr id="1176" name="Google Shape;1176;g3e175bcebe7_10_531"/>
          <p:cNvGrpSpPr/>
          <p:nvPr/>
        </p:nvGrpSpPr>
        <p:grpSpPr>
          <a:xfrm>
            <a:off x="2557144" y="1684029"/>
            <a:ext cx="1831976" cy="438113"/>
            <a:chOff x="0" y="0"/>
            <a:chExt cx="4885271" cy="1168301"/>
          </a:xfrm>
        </p:grpSpPr>
        <p:sp>
          <p:nvSpPr>
            <p:cNvPr id="1177" name="Google Shape;1177;g3e175bcebe7_10_531"/>
            <p:cNvSpPr/>
            <p:nvPr/>
          </p:nvSpPr>
          <p:spPr>
            <a:xfrm>
              <a:off x="0" y="0"/>
              <a:ext cx="4885271" cy="1168301"/>
            </a:xfrm>
            <a:custGeom>
              <a:rect b="b" l="l" r="r" t="t"/>
              <a:pathLst>
                <a:path extrusionOk="0" h="1168301" w="4885271">
                  <a:moveTo>
                    <a:pt x="0" y="0"/>
                  </a:moveTo>
                  <a:lnTo>
                    <a:pt x="4885271" y="0"/>
                  </a:lnTo>
                  <a:lnTo>
                    <a:pt x="4885271" y="1168301"/>
                  </a:lnTo>
                  <a:lnTo>
                    <a:pt x="0" y="1168301"/>
                  </a:lnTo>
                  <a:close/>
                </a:path>
              </a:pathLst>
            </a:custGeom>
            <a:blipFill rotWithShape="1">
              <a:blip r:embed="rId4">
                <a:alphaModFix amt="0"/>
              </a:blip>
              <a:stretch>
                <a:fillRect b="-29339" l="0" r="173" t="-33331"/>
              </a:stretch>
            </a:blipFill>
            <a:ln>
              <a:noFill/>
            </a:ln>
          </p:spPr>
        </p:sp>
        <p:sp>
          <p:nvSpPr>
            <p:cNvPr id="1178" name="Google Shape;1178;g3e175bcebe7_10_531"/>
            <p:cNvSpPr txBox="1"/>
            <p:nvPr/>
          </p:nvSpPr>
          <p:spPr>
            <a:xfrm>
              <a:off x="0" y="0"/>
              <a:ext cx="4885271" cy="1168301"/>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0" i="0" lang="en" sz="1800" u="none" cap="none" strike="noStrike">
                  <a:solidFill>
                    <a:srgbClr val="000000"/>
                  </a:solidFill>
                  <a:latin typeface="Quattrocento Sans"/>
                  <a:ea typeface="Quattrocento Sans"/>
                  <a:cs typeface="Quattrocento Sans"/>
                  <a:sym typeface="Quattrocento Sans"/>
                </a:rPr>
                <a:t>🩺</a:t>
              </a:r>
              <a:endParaRPr sz="700"/>
            </a:p>
          </p:txBody>
        </p:sp>
      </p:grpSp>
      <p:grpSp>
        <p:nvGrpSpPr>
          <p:cNvPr id="1179" name="Google Shape;1179;g3e175bcebe7_10_531"/>
          <p:cNvGrpSpPr/>
          <p:nvPr/>
        </p:nvGrpSpPr>
        <p:grpSpPr>
          <a:xfrm>
            <a:off x="2633472" y="2172041"/>
            <a:ext cx="1682496" cy="299656"/>
            <a:chOff x="0" y="0"/>
            <a:chExt cx="4486656" cy="799083"/>
          </a:xfrm>
        </p:grpSpPr>
        <p:sp>
          <p:nvSpPr>
            <p:cNvPr id="1180" name="Google Shape;1180;g3e175bcebe7_10_531"/>
            <p:cNvSpPr/>
            <p:nvPr/>
          </p:nvSpPr>
          <p:spPr>
            <a:xfrm>
              <a:off x="0" y="0"/>
              <a:ext cx="4486656" cy="799083"/>
            </a:xfrm>
            <a:custGeom>
              <a:rect b="b" l="l" r="r" t="t"/>
              <a:pathLst>
                <a:path extrusionOk="0" h="799083" w="4486656">
                  <a:moveTo>
                    <a:pt x="0" y="0"/>
                  </a:moveTo>
                  <a:lnTo>
                    <a:pt x="4486656" y="0"/>
                  </a:lnTo>
                  <a:lnTo>
                    <a:pt x="4486656" y="799083"/>
                  </a:lnTo>
                  <a:lnTo>
                    <a:pt x="0" y="799083"/>
                  </a:lnTo>
                  <a:close/>
                </a:path>
              </a:pathLst>
            </a:custGeom>
            <a:solidFill>
              <a:srgbClr val="3E4095">
                <a:alpha val="0"/>
              </a:srgbClr>
            </a:solidFill>
            <a:ln>
              <a:noFill/>
            </a:ln>
          </p:spPr>
        </p:sp>
        <p:sp>
          <p:nvSpPr>
            <p:cNvPr id="1181" name="Google Shape;1181;g3e175bcebe7_10_531"/>
            <p:cNvSpPr txBox="1"/>
            <p:nvPr/>
          </p:nvSpPr>
          <p:spPr>
            <a:xfrm>
              <a:off x="0" y="0"/>
              <a:ext cx="4486656" cy="799083"/>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1100" u="none" cap="none" strike="noStrike">
                  <a:solidFill>
                    <a:srgbClr val="3E4095"/>
                  </a:solidFill>
                  <a:latin typeface="Quattrocento Sans"/>
                  <a:ea typeface="Quattrocento Sans"/>
                  <a:cs typeface="Quattrocento Sans"/>
                  <a:sym typeface="Quattrocento Sans"/>
                </a:rPr>
                <a:t>Nurse / APN</a:t>
              </a:r>
              <a:endParaRPr sz="700"/>
            </a:p>
          </p:txBody>
        </p:sp>
      </p:grpSp>
      <p:sp>
        <p:nvSpPr>
          <p:cNvPr id="1182" name="Google Shape;1182;g3e175bcebe7_10_531"/>
          <p:cNvSpPr/>
          <p:nvPr/>
        </p:nvSpPr>
        <p:spPr>
          <a:xfrm>
            <a:off x="3017520" y="2497381"/>
            <a:ext cx="914400" cy="34247"/>
          </a:xfrm>
          <a:custGeom>
            <a:rect b="b" l="l" r="r" t="t"/>
            <a:pathLst>
              <a:path extrusionOk="0" h="91324" w="2438400">
                <a:moveTo>
                  <a:pt x="0" y="0"/>
                </a:moveTo>
                <a:lnTo>
                  <a:pt x="2438400" y="0"/>
                </a:lnTo>
                <a:lnTo>
                  <a:pt x="2438400" y="91324"/>
                </a:lnTo>
                <a:lnTo>
                  <a:pt x="0" y="91324"/>
                </a:lnTo>
                <a:close/>
              </a:path>
            </a:pathLst>
          </a:custGeom>
          <a:solidFill>
            <a:srgbClr val="14A655"/>
          </a:solidFill>
          <a:ln>
            <a:noFill/>
          </a:ln>
        </p:spPr>
      </p:sp>
      <p:grpSp>
        <p:nvGrpSpPr>
          <p:cNvPr id="1183" name="Google Shape;1183;g3e175bcebe7_10_531"/>
          <p:cNvGrpSpPr/>
          <p:nvPr/>
        </p:nvGrpSpPr>
        <p:grpSpPr>
          <a:xfrm>
            <a:off x="2651760" y="2582997"/>
            <a:ext cx="1645920" cy="1712321"/>
            <a:chOff x="0" y="0"/>
            <a:chExt cx="4389120" cy="4566190"/>
          </a:xfrm>
        </p:grpSpPr>
        <p:sp>
          <p:nvSpPr>
            <p:cNvPr id="1184" name="Google Shape;1184;g3e175bcebe7_10_531"/>
            <p:cNvSpPr/>
            <p:nvPr/>
          </p:nvSpPr>
          <p:spPr>
            <a:xfrm>
              <a:off x="0" y="0"/>
              <a:ext cx="4389120" cy="4566190"/>
            </a:xfrm>
            <a:custGeom>
              <a:rect b="b" l="l" r="r" t="t"/>
              <a:pathLst>
                <a:path extrusionOk="0" h="4566190" w="4389120">
                  <a:moveTo>
                    <a:pt x="0" y="0"/>
                  </a:moveTo>
                  <a:lnTo>
                    <a:pt x="4389120" y="0"/>
                  </a:lnTo>
                  <a:lnTo>
                    <a:pt x="4389120" y="4566190"/>
                  </a:lnTo>
                  <a:lnTo>
                    <a:pt x="0" y="4566190"/>
                  </a:lnTo>
                  <a:close/>
                </a:path>
              </a:pathLst>
            </a:custGeom>
            <a:blipFill rotWithShape="1">
              <a:blip r:embed="rId4">
                <a:alphaModFix amt="0"/>
              </a:blip>
              <a:stretch>
                <a:fillRect b="-6802" l="-92556" r="-92556" t="0"/>
              </a:stretch>
            </a:blipFill>
            <a:ln>
              <a:noFill/>
            </a:ln>
          </p:spPr>
        </p:sp>
        <p:sp>
          <p:nvSpPr>
            <p:cNvPr id="1185" name="Google Shape;1185;g3e175bcebe7_10_531"/>
            <p:cNvSpPr txBox="1"/>
            <p:nvPr/>
          </p:nvSpPr>
          <p:spPr>
            <a:xfrm>
              <a:off x="0" y="9525"/>
              <a:ext cx="4389120" cy="4556664"/>
            </a:xfrm>
            <a:prstGeom prst="rect">
              <a:avLst/>
            </a:prstGeom>
            <a:noFill/>
            <a:ln>
              <a:noFill/>
            </a:ln>
          </p:spPr>
          <p:txBody>
            <a:bodyPr anchorCtr="0" anchor="ctr" bIns="0" lIns="0" spcFirstLastPara="1" rIns="0" wrap="square" tIns="0">
              <a:noAutofit/>
            </a:bodyPr>
            <a:lstStyle/>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Clinical assessment</a:t>
              </a:r>
              <a:endParaRPr sz="700"/>
            </a:p>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Patient monitoring</a:t>
              </a:r>
              <a:endParaRPr sz="700"/>
            </a:p>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Treatment initiation</a:t>
              </a:r>
              <a:endParaRPr sz="700"/>
            </a:p>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Care coordination</a:t>
              </a:r>
              <a:endParaRPr sz="700"/>
            </a:p>
          </p:txBody>
        </p:sp>
      </p:grpSp>
      <p:sp>
        <p:nvSpPr>
          <p:cNvPr id="1186" name="Google Shape;1186;g3e175bcebe7_10_531"/>
          <p:cNvSpPr/>
          <p:nvPr/>
        </p:nvSpPr>
        <p:spPr>
          <a:xfrm>
            <a:off x="4660263" y="1655370"/>
            <a:ext cx="1835134" cy="2874068"/>
          </a:xfrm>
          <a:custGeom>
            <a:rect b="b" l="l" r="r" t="t"/>
            <a:pathLst>
              <a:path extrusionOk="0" h="7664183" w="4893691">
                <a:moveTo>
                  <a:pt x="0" y="0"/>
                </a:moveTo>
                <a:lnTo>
                  <a:pt x="4893691" y="0"/>
                </a:lnTo>
                <a:lnTo>
                  <a:pt x="4893691" y="7664183"/>
                </a:lnTo>
                <a:lnTo>
                  <a:pt x="0" y="7664183"/>
                </a:lnTo>
                <a:close/>
              </a:path>
            </a:pathLst>
          </a:custGeom>
          <a:solidFill>
            <a:srgbClr val="FFFFFF"/>
          </a:solidFill>
          <a:ln cap="sq" cmpd="sng" w="12700">
            <a:solidFill>
              <a:srgbClr val="E2E8F0"/>
            </a:solidFill>
            <a:prstDash val="solid"/>
            <a:miter lim="8000"/>
            <a:headEnd len="sm" w="sm" type="none"/>
            <a:tailEnd len="sm" w="sm" type="none"/>
          </a:ln>
        </p:spPr>
      </p:sp>
      <p:sp>
        <p:nvSpPr>
          <p:cNvPr id="1187" name="Google Shape;1187;g3e175bcebe7_10_531"/>
          <p:cNvSpPr/>
          <p:nvPr/>
        </p:nvSpPr>
        <p:spPr>
          <a:xfrm>
            <a:off x="4663440" y="1658345"/>
            <a:ext cx="1828800" cy="445204"/>
          </a:xfrm>
          <a:custGeom>
            <a:rect b="b" l="l" r="r" t="t"/>
            <a:pathLst>
              <a:path extrusionOk="0" h="1187209" w="4876800">
                <a:moveTo>
                  <a:pt x="0" y="0"/>
                </a:moveTo>
                <a:lnTo>
                  <a:pt x="4876800" y="0"/>
                </a:lnTo>
                <a:lnTo>
                  <a:pt x="4876800" y="1187209"/>
                </a:lnTo>
                <a:lnTo>
                  <a:pt x="0" y="1187209"/>
                </a:lnTo>
                <a:close/>
              </a:path>
            </a:pathLst>
          </a:custGeom>
          <a:solidFill>
            <a:srgbClr val="3E4095"/>
          </a:solidFill>
          <a:ln>
            <a:noFill/>
          </a:ln>
        </p:spPr>
      </p:sp>
      <p:grpSp>
        <p:nvGrpSpPr>
          <p:cNvPr id="1188" name="Google Shape;1188;g3e175bcebe7_10_531"/>
          <p:cNvGrpSpPr/>
          <p:nvPr/>
        </p:nvGrpSpPr>
        <p:grpSpPr>
          <a:xfrm>
            <a:off x="4668517" y="1684029"/>
            <a:ext cx="1823723" cy="438113"/>
            <a:chOff x="0" y="0"/>
            <a:chExt cx="4863262" cy="1168301"/>
          </a:xfrm>
        </p:grpSpPr>
        <p:sp>
          <p:nvSpPr>
            <p:cNvPr id="1189" name="Google Shape;1189;g3e175bcebe7_10_531"/>
            <p:cNvSpPr/>
            <p:nvPr/>
          </p:nvSpPr>
          <p:spPr>
            <a:xfrm>
              <a:off x="0" y="0"/>
              <a:ext cx="4863262" cy="1168301"/>
            </a:xfrm>
            <a:custGeom>
              <a:rect b="b" l="l" r="r" t="t"/>
              <a:pathLst>
                <a:path extrusionOk="0" h="1168301" w="4863262">
                  <a:moveTo>
                    <a:pt x="0" y="0"/>
                  </a:moveTo>
                  <a:lnTo>
                    <a:pt x="4863262" y="0"/>
                  </a:lnTo>
                  <a:lnTo>
                    <a:pt x="4863262" y="1168301"/>
                  </a:lnTo>
                  <a:lnTo>
                    <a:pt x="0" y="1168301"/>
                  </a:lnTo>
                  <a:close/>
                </a:path>
              </a:pathLst>
            </a:custGeom>
            <a:blipFill rotWithShape="1">
              <a:blip r:embed="rId4">
                <a:alphaModFix amt="0"/>
              </a:blip>
              <a:stretch>
                <a:fillRect b="-29339" l="0" r="-278" t="-33331"/>
              </a:stretch>
            </a:blipFill>
            <a:ln>
              <a:noFill/>
            </a:ln>
          </p:spPr>
        </p:sp>
        <p:sp>
          <p:nvSpPr>
            <p:cNvPr id="1190" name="Google Shape;1190;g3e175bcebe7_10_531"/>
            <p:cNvSpPr txBox="1"/>
            <p:nvPr/>
          </p:nvSpPr>
          <p:spPr>
            <a:xfrm>
              <a:off x="0" y="0"/>
              <a:ext cx="4863262" cy="1168301"/>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0" i="0" lang="en" sz="1800" u="none" cap="none" strike="noStrike">
                  <a:solidFill>
                    <a:srgbClr val="000000"/>
                  </a:solidFill>
                  <a:latin typeface="Quattrocento Sans"/>
                  <a:ea typeface="Quattrocento Sans"/>
                  <a:cs typeface="Quattrocento Sans"/>
                  <a:sym typeface="Quattrocento Sans"/>
                </a:rPr>
                <a:t>👨‍⚕️</a:t>
              </a:r>
              <a:endParaRPr sz="700"/>
            </a:p>
          </p:txBody>
        </p:sp>
      </p:grpSp>
      <p:grpSp>
        <p:nvGrpSpPr>
          <p:cNvPr id="1191" name="Google Shape;1191;g3e175bcebe7_10_531"/>
          <p:cNvGrpSpPr/>
          <p:nvPr/>
        </p:nvGrpSpPr>
        <p:grpSpPr>
          <a:xfrm>
            <a:off x="4736592" y="2172041"/>
            <a:ext cx="1682496" cy="299656"/>
            <a:chOff x="0" y="0"/>
            <a:chExt cx="4486656" cy="799083"/>
          </a:xfrm>
        </p:grpSpPr>
        <p:sp>
          <p:nvSpPr>
            <p:cNvPr id="1192" name="Google Shape;1192;g3e175bcebe7_10_531"/>
            <p:cNvSpPr/>
            <p:nvPr/>
          </p:nvSpPr>
          <p:spPr>
            <a:xfrm>
              <a:off x="0" y="0"/>
              <a:ext cx="4486656" cy="799083"/>
            </a:xfrm>
            <a:custGeom>
              <a:rect b="b" l="l" r="r" t="t"/>
              <a:pathLst>
                <a:path extrusionOk="0" h="799083" w="4486656">
                  <a:moveTo>
                    <a:pt x="0" y="0"/>
                  </a:moveTo>
                  <a:lnTo>
                    <a:pt x="4486656" y="0"/>
                  </a:lnTo>
                  <a:lnTo>
                    <a:pt x="4486656" y="799083"/>
                  </a:lnTo>
                  <a:lnTo>
                    <a:pt x="0" y="799083"/>
                  </a:lnTo>
                  <a:close/>
                </a:path>
              </a:pathLst>
            </a:custGeom>
            <a:blipFill rotWithShape="1">
              <a:blip r:embed="rId4">
                <a:alphaModFix amt="0"/>
              </a:blip>
              <a:stretch>
                <a:fillRect b="-62803" l="0" r="0" t="-56001"/>
              </a:stretch>
            </a:blipFill>
            <a:ln>
              <a:noFill/>
            </a:ln>
          </p:spPr>
        </p:sp>
        <p:sp>
          <p:nvSpPr>
            <p:cNvPr id="1193" name="Google Shape;1193;g3e175bcebe7_10_531"/>
            <p:cNvSpPr txBox="1"/>
            <p:nvPr/>
          </p:nvSpPr>
          <p:spPr>
            <a:xfrm>
              <a:off x="0" y="0"/>
              <a:ext cx="4486656" cy="799083"/>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1100" u="none" cap="none" strike="noStrike">
                  <a:solidFill>
                    <a:srgbClr val="14A655"/>
                  </a:solidFill>
                  <a:latin typeface="Quattrocento Sans"/>
                  <a:ea typeface="Quattrocento Sans"/>
                  <a:cs typeface="Quattrocento Sans"/>
                  <a:sym typeface="Quattrocento Sans"/>
                </a:rPr>
                <a:t>Physician / MO</a:t>
              </a:r>
              <a:endParaRPr sz="700"/>
            </a:p>
          </p:txBody>
        </p:sp>
      </p:grpSp>
      <p:sp>
        <p:nvSpPr>
          <p:cNvPr id="1194" name="Google Shape;1194;g3e175bcebe7_10_531"/>
          <p:cNvSpPr/>
          <p:nvPr/>
        </p:nvSpPr>
        <p:spPr>
          <a:xfrm>
            <a:off x="5120640" y="2497381"/>
            <a:ext cx="914400" cy="34247"/>
          </a:xfrm>
          <a:custGeom>
            <a:rect b="b" l="l" r="r" t="t"/>
            <a:pathLst>
              <a:path extrusionOk="0" h="91324" w="2438400">
                <a:moveTo>
                  <a:pt x="0" y="0"/>
                </a:moveTo>
                <a:lnTo>
                  <a:pt x="2438400" y="0"/>
                </a:lnTo>
                <a:lnTo>
                  <a:pt x="2438400" y="91324"/>
                </a:lnTo>
                <a:lnTo>
                  <a:pt x="0" y="91324"/>
                </a:lnTo>
                <a:close/>
              </a:path>
            </a:pathLst>
          </a:custGeom>
          <a:solidFill>
            <a:srgbClr val="3E4095"/>
          </a:solidFill>
          <a:ln>
            <a:noFill/>
          </a:ln>
        </p:spPr>
      </p:sp>
      <p:grpSp>
        <p:nvGrpSpPr>
          <p:cNvPr id="1195" name="Google Shape;1195;g3e175bcebe7_10_531"/>
          <p:cNvGrpSpPr/>
          <p:nvPr/>
        </p:nvGrpSpPr>
        <p:grpSpPr>
          <a:xfrm>
            <a:off x="4754880" y="2582997"/>
            <a:ext cx="1645920" cy="1712321"/>
            <a:chOff x="0" y="0"/>
            <a:chExt cx="4389120" cy="4566190"/>
          </a:xfrm>
        </p:grpSpPr>
        <p:sp>
          <p:nvSpPr>
            <p:cNvPr id="1196" name="Google Shape;1196;g3e175bcebe7_10_531"/>
            <p:cNvSpPr/>
            <p:nvPr/>
          </p:nvSpPr>
          <p:spPr>
            <a:xfrm>
              <a:off x="0" y="0"/>
              <a:ext cx="4389120" cy="4566190"/>
            </a:xfrm>
            <a:custGeom>
              <a:rect b="b" l="l" r="r" t="t"/>
              <a:pathLst>
                <a:path extrusionOk="0" h="4566190" w="4389120">
                  <a:moveTo>
                    <a:pt x="0" y="0"/>
                  </a:moveTo>
                  <a:lnTo>
                    <a:pt x="4389120" y="0"/>
                  </a:lnTo>
                  <a:lnTo>
                    <a:pt x="4389120" y="4566190"/>
                  </a:lnTo>
                  <a:lnTo>
                    <a:pt x="0" y="4566190"/>
                  </a:lnTo>
                  <a:close/>
                </a:path>
              </a:pathLst>
            </a:custGeom>
            <a:blipFill rotWithShape="1">
              <a:blip r:embed="rId4">
                <a:alphaModFix amt="0"/>
              </a:blip>
              <a:stretch>
                <a:fillRect b="-6802" l="-92556" r="-92556" t="0"/>
              </a:stretch>
            </a:blipFill>
            <a:ln>
              <a:noFill/>
            </a:ln>
          </p:spPr>
        </p:sp>
        <p:sp>
          <p:nvSpPr>
            <p:cNvPr id="1197" name="Google Shape;1197;g3e175bcebe7_10_531"/>
            <p:cNvSpPr txBox="1"/>
            <p:nvPr/>
          </p:nvSpPr>
          <p:spPr>
            <a:xfrm>
              <a:off x="0" y="9525"/>
              <a:ext cx="4389120" cy="4556664"/>
            </a:xfrm>
            <a:prstGeom prst="rect">
              <a:avLst/>
            </a:prstGeom>
            <a:noFill/>
            <a:ln>
              <a:noFill/>
            </a:ln>
          </p:spPr>
          <p:txBody>
            <a:bodyPr anchorCtr="0" anchor="ctr" bIns="0" lIns="0" spcFirstLastPara="1" rIns="0" wrap="square" tIns="0">
              <a:noAutofit/>
            </a:bodyPr>
            <a:lstStyle/>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Diagnosis</a:t>
              </a:r>
              <a:endParaRPr sz="700"/>
            </a:p>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Complex case management</a:t>
              </a:r>
              <a:endParaRPr sz="700"/>
            </a:p>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Specialist referral</a:t>
              </a:r>
              <a:endParaRPr sz="700"/>
            </a:p>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Clinical leadership</a:t>
              </a:r>
              <a:endParaRPr sz="700"/>
            </a:p>
          </p:txBody>
        </p:sp>
      </p:grpSp>
      <p:sp>
        <p:nvSpPr>
          <p:cNvPr id="1198" name="Google Shape;1198;g3e175bcebe7_10_531"/>
          <p:cNvSpPr/>
          <p:nvPr/>
        </p:nvSpPr>
        <p:spPr>
          <a:xfrm>
            <a:off x="6763384" y="1655370"/>
            <a:ext cx="1835134" cy="2874068"/>
          </a:xfrm>
          <a:custGeom>
            <a:rect b="b" l="l" r="r" t="t"/>
            <a:pathLst>
              <a:path extrusionOk="0" h="7664183" w="4893691">
                <a:moveTo>
                  <a:pt x="0" y="0"/>
                </a:moveTo>
                <a:lnTo>
                  <a:pt x="4893691" y="0"/>
                </a:lnTo>
                <a:lnTo>
                  <a:pt x="4893691" y="7664183"/>
                </a:lnTo>
                <a:lnTo>
                  <a:pt x="0" y="7664183"/>
                </a:lnTo>
                <a:close/>
              </a:path>
            </a:pathLst>
          </a:custGeom>
          <a:solidFill>
            <a:srgbClr val="FFFFFF"/>
          </a:solidFill>
          <a:ln cap="sq" cmpd="sng" w="12700">
            <a:solidFill>
              <a:srgbClr val="E2E8F0"/>
            </a:solidFill>
            <a:prstDash val="solid"/>
            <a:miter lim="8000"/>
            <a:headEnd len="sm" w="sm" type="none"/>
            <a:tailEnd len="sm" w="sm" type="none"/>
          </a:ln>
        </p:spPr>
      </p:sp>
      <p:sp>
        <p:nvSpPr>
          <p:cNvPr id="1199" name="Google Shape;1199;g3e175bcebe7_10_531"/>
          <p:cNvSpPr/>
          <p:nvPr/>
        </p:nvSpPr>
        <p:spPr>
          <a:xfrm>
            <a:off x="6766560" y="1658345"/>
            <a:ext cx="1828800" cy="445204"/>
          </a:xfrm>
          <a:custGeom>
            <a:rect b="b" l="l" r="r" t="t"/>
            <a:pathLst>
              <a:path extrusionOk="0" h="1187209" w="4876800">
                <a:moveTo>
                  <a:pt x="0" y="0"/>
                </a:moveTo>
                <a:lnTo>
                  <a:pt x="4876800" y="0"/>
                </a:lnTo>
                <a:lnTo>
                  <a:pt x="4876800" y="1187209"/>
                </a:lnTo>
                <a:lnTo>
                  <a:pt x="0" y="1187209"/>
                </a:lnTo>
                <a:close/>
              </a:path>
            </a:pathLst>
          </a:custGeom>
          <a:solidFill>
            <a:srgbClr val="14A655"/>
          </a:solidFill>
          <a:ln>
            <a:noFill/>
          </a:ln>
        </p:spPr>
      </p:sp>
      <p:grpSp>
        <p:nvGrpSpPr>
          <p:cNvPr id="1200" name="Google Shape;1200;g3e175bcebe7_10_531"/>
          <p:cNvGrpSpPr/>
          <p:nvPr/>
        </p:nvGrpSpPr>
        <p:grpSpPr>
          <a:xfrm>
            <a:off x="6771637" y="1684029"/>
            <a:ext cx="1823723" cy="438113"/>
            <a:chOff x="0" y="0"/>
            <a:chExt cx="4863262" cy="1168301"/>
          </a:xfrm>
        </p:grpSpPr>
        <p:sp>
          <p:nvSpPr>
            <p:cNvPr id="1201" name="Google Shape;1201;g3e175bcebe7_10_531"/>
            <p:cNvSpPr/>
            <p:nvPr/>
          </p:nvSpPr>
          <p:spPr>
            <a:xfrm>
              <a:off x="0" y="0"/>
              <a:ext cx="4863262" cy="1168301"/>
            </a:xfrm>
            <a:custGeom>
              <a:rect b="b" l="l" r="r" t="t"/>
              <a:pathLst>
                <a:path extrusionOk="0" h="1168301" w="4863262">
                  <a:moveTo>
                    <a:pt x="0" y="0"/>
                  </a:moveTo>
                  <a:lnTo>
                    <a:pt x="4863262" y="0"/>
                  </a:lnTo>
                  <a:lnTo>
                    <a:pt x="4863262" y="1168301"/>
                  </a:lnTo>
                  <a:lnTo>
                    <a:pt x="0" y="1168301"/>
                  </a:lnTo>
                  <a:close/>
                </a:path>
              </a:pathLst>
            </a:custGeom>
            <a:blipFill rotWithShape="1">
              <a:blip r:embed="rId4">
                <a:alphaModFix amt="0"/>
              </a:blip>
              <a:stretch>
                <a:fillRect b="-29339" l="0" r="-278" t="-33331"/>
              </a:stretch>
            </a:blipFill>
            <a:ln>
              <a:noFill/>
            </a:ln>
          </p:spPr>
        </p:sp>
        <p:sp>
          <p:nvSpPr>
            <p:cNvPr id="1202" name="Google Shape;1202;g3e175bcebe7_10_531"/>
            <p:cNvSpPr txBox="1"/>
            <p:nvPr/>
          </p:nvSpPr>
          <p:spPr>
            <a:xfrm>
              <a:off x="0" y="0"/>
              <a:ext cx="4863262" cy="1168301"/>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0" i="0" lang="en" sz="1800" u="none" cap="none" strike="noStrike">
                  <a:solidFill>
                    <a:srgbClr val="000000"/>
                  </a:solidFill>
                  <a:latin typeface="Quattrocento Sans"/>
                  <a:ea typeface="Quattrocento Sans"/>
                  <a:cs typeface="Quattrocento Sans"/>
                  <a:sym typeface="Quattrocento Sans"/>
                </a:rPr>
                <a:t>🏛️</a:t>
              </a:r>
              <a:endParaRPr sz="700"/>
            </a:p>
          </p:txBody>
        </p:sp>
      </p:grpSp>
      <p:grpSp>
        <p:nvGrpSpPr>
          <p:cNvPr id="1203" name="Google Shape;1203;g3e175bcebe7_10_531"/>
          <p:cNvGrpSpPr/>
          <p:nvPr/>
        </p:nvGrpSpPr>
        <p:grpSpPr>
          <a:xfrm>
            <a:off x="6839712" y="2172041"/>
            <a:ext cx="1682496" cy="299656"/>
            <a:chOff x="0" y="0"/>
            <a:chExt cx="4486656" cy="799083"/>
          </a:xfrm>
        </p:grpSpPr>
        <p:sp>
          <p:nvSpPr>
            <p:cNvPr id="1204" name="Google Shape;1204;g3e175bcebe7_10_531"/>
            <p:cNvSpPr/>
            <p:nvPr/>
          </p:nvSpPr>
          <p:spPr>
            <a:xfrm>
              <a:off x="0" y="0"/>
              <a:ext cx="4486656" cy="799083"/>
            </a:xfrm>
            <a:custGeom>
              <a:rect b="b" l="l" r="r" t="t"/>
              <a:pathLst>
                <a:path extrusionOk="0" h="799083" w="4486656">
                  <a:moveTo>
                    <a:pt x="0" y="0"/>
                  </a:moveTo>
                  <a:lnTo>
                    <a:pt x="4486656" y="0"/>
                  </a:lnTo>
                  <a:lnTo>
                    <a:pt x="4486656" y="799083"/>
                  </a:lnTo>
                  <a:lnTo>
                    <a:pt x="0" y="799083"/>
                  </a:lnTo>
                  <a:close/>
                </a:path>
              </a:pathLst>
            </a:custGeom>
            <a:blipFill rotWithShape="1">
              <a:blip r:embed="rId4">
                <a:alphaModFix amt="0"/>
              </a:blip>
              <a:stretch>
                <a:fillRect b="-62803" l="0" r="0" t="-56001"/>
              </a:stretch>
            </a:blipFill>
            <a:ln>
              <a:noFill/>
            </a:ln>
          </p:spPr>
        </p:sp>
        <p:sp>
          <p:nvSpPr>
            <p:cNvPr id="1205" name="Google Shape;1205;g3e175bcebe7_10_531"/>
            <p:cNvSpPr txBox="1"/>
            <p:nvPr/>
          </p:nvSpPr>
          <p:spPr>
            <a:xfrm>
              <a:off x="0" y="0"/>
              <a:ext cx="4486656" cy="799083"/>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1100" u="none" cap="none" strike="noStrike">
                  <a:solidFill>
                    <a:srgbClr val="3E4095"/>
                  </a:solidFill>
                  <a:latin typeface="Quattrocento Sans"/>
                  <a:ea typeface="Quattrocento Sans"/>
                  <a:cs typeface="Quattrocento Sans"/>
                  <a:sym typeface="Quattrocento Sans"/>
                </a:rPr>
                <a:t>Regulator / MOH</a:t>
              </a:r>
              <a:endParaRPr sz="700"/>
            </a:p>
          </p:txBody>
        </p:sp>
      </p:grpSp>
      <p:sp>
        <p:nvSpPr>
          <p:cNvPr id="1206" name="Google Shape;1206;g3e175bcebe7_10_531"/>
          <p:cNvSpPr/>
          <p:nvPr/>
        </p:nvSpPr>
        <p:spPr>
          <a:xfrm>
            <a:off x="7223760" y="2497381"/>
            <a:ext cx="914400" cy="34247"/>
          </a:xfrm>
          <a:custGeom>
            <a:rect b="b" l="l" r="r" t="t"/>
            <a:pathLst>
              <a:path extrusionOk="0" h="91324" w="2438400">
                <a:moveTo>
                  <a:pt x="0" y="0"/>
                </a:moveTo>
                <a:lnTo>
                  <a:pt x="2438400" y="0"/>
                </a:lnTo>
                <a:lnTo>
                  <a:pt x="2438400" y="91324"/>
                </a:lnTo>
                <a:lnTo>
                  <a:pt x="0" y="91324"/>
                </a:lnTo>
                <a:close/>
              </a:path>
            </a:pathLst>
          </a:custGeom>
          <a:solidFill>
            <a:srgbClr val="14A655"/>
          </a:solidFill>
          <a:ln>
            <a:noFill/>
          </a:ln>
        </p:spPr>
      </p:sp>
      <p:grpSp>
        <p:nvGrpSpPr>
          <p:cNvPr id="1207" name="Google Shape;1207;g3e175bcebe7_10_531"/>
          <p:cNvGrpSpPr/>
          <p:nvPr/>
        </p:nvGrpSpPr>
        <p:grpSpPr>
          <a:xfrm>
            <a:off x="6858000" y="2582997"/>
            <a:ext cx="1645920" cy="1712321"/>
            <a:chOff x="0" y="0"/>
            <a:chExt cx="4389120" cy="4566190"/>
          </a:xfrm>
        </p:grpSpPr>
        <p:sp>
          <p:nvSpPr>
            <p:cNvPr id="1208" name="Google Shape;1208;g3e175bcebe7_10_531"/>
            <p:cNvSpPr/>
            <p:nvPr/>
          </p:nvSpPr>
          <p:spPr>
            <a:xfrm>
              <a:off x="0" y="0"/>
              <a:ext cx="4389120" cy="4566190"/>
            </a:xfrm>
            <a:custGeom>
              <a:rect b="b" l="l" r="r" t="t"/>
              <a:pathLst>
                <a:path extrusionOk="0" h="4566190" w="4389120">
                  <a:moveTo>
                    <a:pt x="0" y="0"/>
                  </a:moveTo>
                  <a:lnTo>
                    <a:pt x="4389120" y="0"/>
                  </a:lnTo>
                  <a:lnTo>
                    <a:pt x="4389120" y="4566190"/>
                  </a:lnTo>
                  <a:lnTo>
                    <a:pt x="0" y="4566190"/>
                  </a:lnTo>
                  <a:close/>
                </a:path>
              </a:pathLst>
            </a:custGeom>
            <a:blipFill rotWithShape="1">
              <a:blip r:embed="rId4">
                <a:alphaModFix amt="0"/>
              </a:blip>
              <a:stretch>
                <a:fillRect b="-6802" l="-92556" r="-92556" t="0"/>
              </a:stretch>
            </a:blipFill>
            <a:ln>
              <a:noFill/>
            </a:ln>
          </p:spPr>
        </p:sp>
        <p:sp>
          <p:nvSpPr>
            <p:cNvPr id="1209" name="Google Shape;1209;g3e175bcebe7_10_531"/>
            <p:cNvSpPr txBox="1"/>
            <p:nvPr/>
          </p:nvSpPr>
          <p:spPr>
            <a:xfrm>
              <a:off x="0" y="9525"/>
              <a:ext cx="4389120" cy="4556664"/>
            </a:xfrm>
            <a:prstGeom prst="rect">
              <a:avLst/>
            </a:prstGeom>
            <a:noFill/>
            <a:ln>
              <a:noFill/>
            </a:ln>
          </p:spPr>
          <p:txBody>
            <a:bodyPr anchorCtr="0" anchor="ctr" bIns="0" lIns="0" spcFirstLastPara="1" rIns="0" wrap="square" tIns="0">
              <a:noAutofit/>
            </a:bodyPr>
            <a:lstStyle/>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Enabling frameworks</a:t>
              </a:r>
              <a:endParaRPr sz="700"/>
            </a:p>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Competency standards</a:t>
              </a:r>
              <a:endParaRPr sz="700"/>
            </a:p>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Accountability</a:t>
              </a:r>
              <a:endParaRPr sz="700"/>
            </a:p>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Policy governance</a:t>
              </a:r>
              <a:endParaRPr sz="700"/>
            </a:p>
          </p:txBody>
        </p:sp>
      </p:grpSp>
      <p:grpSp>
        <p:nvGrpSpPr>
          <p:cNvPr id="1210" name="Google Shape;1210;g3e175bcebe7_10_531"/>
          <p:cNvGrpSpPr/>
          <p:nvPr/>
        </p:nvGrpSpPr>
        <p:grpSpPr>
          <a:xfrm>
            <a:off x="457200" y="4553265"/>
            <a:ext cx="8229600" cy="240221"/>
            <a:chOff x="0" y="0"/>
            <a:chExt cx="21945600" cy="640589"/>
          </a:xfrm>
        </p:grpSpPr>
        <p:sp>
          <p:nvSpPr>
            <p:cNvPr id="1211" name="Google Shape;1211;g3e175bcebe7_10_531"/>
            <p:cNvSpPr/>
            <p:nvPr/>
          </p:nvSpPr>
          <p:spPr>
            <a:xfrm>
              <a:off x="0" y="0"/>
              <a:ext cx="21945600" cy="640589"/>
            </a:xfrm>
            <a:custGeom>
              <a:rect b="b" l="l" r="r" t="t"/>
              <a:pathLst>
                <a:path extrusionOk="0" h="640589" w="21945600">
                  <a:moveTo>
                    <a:pt x="0" y="0"/>
                  </a:moveTo>
                  <a:lnTo>
                    <a:pt x="21945600" y="0"/>
                  </a:lnTo>
                  <a:lnTo>
                    <a:pt x="21945600" y="640589"/>
                  </a:lnTo>
                  <a:lnTo>
                    <a:pt x="0" y="640589"/>
                  </a:lnTo>
                  <a:close/>
                </a:path>
              </a:pathLst>
            </a:custGeom>
            <a:blipFill rotWithShape="1">
              <a:blip r:embed="rId4">
                <a:alphaModFix amt="0"/>
              </a:blip>
              <a:stretch>
                <a:fillRect b="-613231" l="0" r="0" t="-621882"/>
              </a:stretch>
            </a:blipFill>
            <a:ln>
              <a:noFill/>
            </a:ln>
          </p:spPr>
        </p:sp>
        <p:sp>
          <p:nvSpPr>
            <p:cNvPr id="1212" name="Google Shape;1212;g3e175bcebe7_10_531"/>
            <p:cNvSpPr txBox="1"/>
            <p:nvPr/>
          </p:nvSpPr>
          <p:spPr>
            <a:xfrm>
              <a:off x="0" y="9525"/>
              <a:ext cx="21945600" cy="631064"/>
            </a:xfrm>
            <a:prstGeom prst="rect">
              <a:avLst/>
            </a:prstGeom>
            <a:noFill/>
            <a:ln>
              <a:noFill/>
            </a:ln>
          </p:spPr>
          <p:txBody>
            <a:bodyPr anchorCtr="0" anchor="ctr" bIns="0" lIns="0" spcFirstLastPara="1" rIns="0" wrap="square" tIns="0">
              <a:noAutofit/>
            </a:bodyPr>
            <a:lstStyle/>
            <a:p>
              <a:pPr indent="0" lvl="0" marL="0" marR="0" rtl="0" algn="ctr">
                <a:lnSpc>
                  <a:spcPct val="120010"/>
                </a:lnSpc>
                <a:spcBef>
                  <a:spcPts val="0"/>
                </a:spcBef>
                <a:spcAft>
                  <a:spcPts val="0"/>
                </a:spcAft>
                <a:buNone/>
              </a:pPr>
              <a:r>
                <a:rPr b="1" i="1" lang="en" sz="1000" u="none" cap="none" strike="noStrike">
                  <a:solidFill>
                    <a:srgbClr val="000000"/>
                  </a:solidFill>
                  <a:latin typeface="Quattrocento Sans"/>
                  <a:ea typeface="Quattrocento Sans"/>
                  <a:cs typeface="Quattrocento Sans"/>
                  <a:sym typeface="Quattrocento Sans"/>
                </a:rPr>
                <a:t>"Every professional has a defined, valued role. Clarity is not competition — it is the foundation of safe teamwork."</a:t>
              </a:r>
              <a:endParaRPr sz="700"/>
            </a:p>
          </p:txBody>
        </p:sp>
      </p:grpSp>
      <p:grpSp>
        <p:nvGrpSpPr>
          <p:cNvPr id="1213" name="Google Shape;1213;g3e175bcebe7_10_531"/>
          <p:cNvGrpSpPr/>
          <p:nvPr/>
        </p:nvGrpSpPr>
        <p:grpSpPr>
          <a:xfrm>
            <a:off x="7847584" y="256032"/>
            <a:ext cx="839216" cy="373256"/>
            <a:chOff x="0" y="0"/>
            <a:chExt cx="2237910" cy="995348"/>
          </a:xfrm>
        </p:grpSpPr>
        <p:cxnSp>
          <p:nvCxnSpPr>
            <p:cNvPr id="1214" name="Google Shape;1214;g3e175bcebe7_10_531"/>
            <p:cNvCxnSpPr/>
            <p:nvPr/>
          </p:nvCxnSpPr>
          <p:spPr>
            <a:xfrm>
              <a:off x="1033100" y="0"/>
              <a:ext cx="0" cy="995348"/>
            </a:xfrm>
            <a:prstGeom prst="straightConnector1">
              <a:avLst/>
            </a:prstGeom>
            <a:noFill/>
            <a:ln cap="flat" cmpd="sng" w="25400">
              <a:solidFill>
                <a:srgbClr val="000000"/>
              </a:solidFill>
              <a:prstDash val="dot"/>
              <a:round/>
              <a:headEnd len="sm" w="sm" type="none"/>
              <a:tailEnd len="sm" w="sm" type="none"/>
            </a:ln>
          </p:spPr>
        </p:cxnSp>
        <p:sp>
          <p:nvSpPr>
            <p:cNvPr id="1215" name="Google Shape;1215;g3e175bcebe7_10_531"/>
            <p:cNvSpPr/>
            <p:nvPr/>
          </p:nvSpPr>
          <p:spPr>
            <a:xfrm>
              <a:off x="0" y="23056"/>
              <a:ext cx="910637" cy="972292"/>
            </a:xfrm>
            <a:custGeom>
              <a:rect b="b" l="l" r="r" t="t"/>
              <a:pathLst>
                <a:path extrusionOk="0" h="972292" w="910637">
                  <a:moveTo>
                    <a:pt x="0" y="0"/>
                  </a:moveTo>
                  <a:lnTo>
                    <a:pt x="910637" y="0"/>
                  </a:lnTo>
                  <a:lnTo>
                    <a:pt x="910637" y="972292"/>
                  </a:lnTo>
                  <a:lnTo>
                    <a:pt x="0" y="972292"/>
                  </a:lnTo>
                  <a:lnTo>
                    <a:pt x="0" y="0"/>
                  </a:lnTo>
                  <a:close/>
                </a:path>
              </a:pathLst>
            </a:custGeom>
            <a:blipFill rotWithShape="1">
              <a:blip r:embed="rId5">
                <a:alphaModFix/>
              </a:blip>
              <a:stretch>
                <a:fillRect b="0" l="-13958" r="-9475" t="0"/>
              </a:stretch>
            </a:blipFill>
            <a:ln>
              <a:noFill/>
            </a:ln>
          </p:spPr>
        </p:sp>
        <p:sp>
          <p:nvSpPr>
            <p:cNvPr id="1216" name="Google Shape;1216;g3e175bcebe7_10_531"/>
            <p:cNvSpPr/>
            <p:nvPr/>
          </p:nvSpPr>
          <p:spPr>
            <a:xfrm>
              <a:off x="1072945" y="0"/>
              <a:ext cx="1164965" cy="995348"/>
            </a:xfrm>
            <a:custGeom>
              <a:rect b="b" l="l" r="r" t="t"/>
              <a:pathLst>
                <a:path extrusionOk="0" h="995348" w="1164965">
                  <a:moveTo>
                    <a:pt x="0" y="0"/>
                  </a:moveTo>
                  <a:lnTo>
                    <a:pt x="1164965" y="0"/>
                  </a:lnTo>
                  <a:lnTo>
                    <a:pt x="1164965" y="995348"/>
                  </a:lnTo>
                  <a:lnTo>
                    <a:pt x="0" y="995348"/>
                  </a:lnTo>
                  <a:lnTo>
                    <a:pt x="0" y="0"/>
                  </a:lnTo>
                  <a:close/>
                </a:path>
              </a:pathLst>
            </a:custGeom>
            <a:blipFill rotWithShape="1">
              <a:blip r:embed="rId6">
                <a:alphaModFix/>
              </a:blip>
              <a:stretch>
                <a:fillRect b="0" l="-637740" r="-85373" t="-70999"/>
              </a:stretch>
            </a:blipFill>
            <a:ln>
              <a:noFill/>
            </a:ln>
          </p:spPr>
        </p:sp>
      </p:grpSp>
      <p:sp>
        <p:nvSpPr>
          <p:cNvPr id="1217" name="Google Shape;1217;g3e175bcebe7_10_531"/>
          <p:cNvSpPr/>
          <p:nvPr/>
        </p:nvSpPr>
        <p:spPr>
          <a:xfrm>
            <a:off x="0" y="4800600"/>
            <a:ext cx="9144000" cy="342900"/>
          </a:xfrm>
          <a:custGeom>
            <a:rect b="b" l="l" r="r" t="t"/>
            <a:pathLst>
              <a:path extrusionOk="0" h="914400" w="24384000">
                <a:moveTo>
                  <a:pt x="0" y="0"/>
                </a:moveTo>
                <a:lnTo>
                  <a:pt x="24384000" y="0"/>
                </a:lnTo>
                <a:lnTo>
                  <a:pt x="24384000" y="914400"/>
                </a:lnTo>
                <a:lnTo>
                  <a:pt x="0" y="914400"/>
                </a:lnTo>
                <a:close/>
              </a:path>
            </a:pathLst>
          </a:custGeom>
          <a:solidFill>
            <a:srgbClr val="3E4095"/>
          </a:solidFill>
          <a:ln>
            <a:noFill/>
          </a:ln>
        </p:spPr>
      </p:sp>
      <p:grpSp>
        <p:nvGrpSpPr>
          <p:cNvPr id="1218" name="Google Shape;1218;g3e175bcebe7_10_531"/>
          <p:cNvGrpSpPr/>
          <p:nvPr/>
        </p:nvGrpSpPr>
        <p:grpSpPr>
          <a:xfrm>
            <a:off x="274320" y="4809744"/>
            <a:ext cx="4297680" cy="320040"/>
            <a:chOff x="0" y="0"/>
            <a:chExt cx="11460480" cy="853440"/>
          </a:xfrm>
        </p:grpSpPr>
        <p:sp>
          <p:nvSpPr>
            <p:cNvPr id="1219" name="Google Shape;1219;g3e175bcebe7_10_531"/>
            <p:cNvSpPr/>
            <p:nvPr/>
          </p:nvSpPr>
          <p:spPr>
            <a:xfrm>
              <a:off x="0" y="0"/>
              <a:ext cx="11460480" cy="853440"/>
            </a:xfrm>
            <a:custGeom>
              <a:rect b="b" l="l" r="r" t="t"/>
              <a:pathLst>
                <a:path extrusionOk="0" h="853440" w="11460480">
                  <a:moveTo>
                    <a:pt x="0" y="0"/>
                  </a:moveTo>
                  <a:lnTo>
                    <a:pt x="11460480" y="0"/>
                  </a:lnTo>
                  <a:lnTo>
                    <a:pt x="11460480" y="853440"/>
                  </a:lnTo>
                  <a:lnTo>
                    <a:pt x="0" y="853440"/>
                  </a:lnTo>
                  <a:close/>
                </a:path>
              </a:pathLst>
            </a:custGeom>
            <a:solidFill>
              <a:srgbClr val="FFFFFF">
                <a:alpha val="0"/>
              </a:srgbClr>
            </a:solidFill>
            <a:ln>
              <a:noFill/>
            </a:ln>
          </p:spPr>
        </p:sp>
        <p:sp>
          <p:nvSpPr>
            <p:cNvPr id="1220" name="Google Shape;1220;g3e175bcebe7_10_531"/>
            <p:cNvSpPr txBox="1"/>
            <p:nvPr/>
          </p:nvSpPr>
          <p:spPr>
            <a:xfrm>
              <a:off x="0" y="0"/>
              <a:ext cx="11460480" cy="85344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800" u="none" cap="none" strike="noStrike">
                  <a:solidFill>
                    <a:srgbClr val="FFFFFF"/>
                  </a:solidFill>
                  <a:latin typeface="Quattrocento Sans"/>
                  <a:ea typeface="Quattrocento Sans"/>
                  <a:cs typeface="Quattrocento Sans"/>
                  <a:sym typeface="Quattrocento Sans"/>
                </a:rPr>
                <a:t>Dr. Wairimu Njuki Mbogo  |  President, PSK  |  ECSA MDT Webinar · 13 May 2026</a:t>
              </a:r>
              <a:endParaRPr sz="700"/>
            </a:p>
          </p:txBody>
        </p:sp>
      </p:grpSp>
      <p:grpSp>
        <p:nvGrpSpPr>
          <p:cNvPr id="1221" name="Google Shape;1221;g3e175bcebe7_10_531"/>
          <p:cNvGrpSpPr/>
          <p:nvPr/>
        </p:nvGrpSpPr>
        <p:grpSpPr>
          <a:xfrm>
            <a:off x="5845275" y="4809744"/>
            <a:ext cx="3115845" cy="320040"/>
            <a:chOff x="0" y="0"/>
            <a:chExt cx="8308921" cy="853440"/>
          </a:xfrm>
        </p:grpSpPr>
        <p:sp>
          <p:nvSpPr>
            <p:cNvPr id="1222" name="Google Shape;1222;g3e175bcebe7_10_531"/>
            <p:cNvSpPr/>
            <p:nvPr/>
          </p:nvSpPr>
          <p:spPr>
            <a:xfrm>
              <a:off x="0" y="0"/>
              <a:ext cx="8308921" cy="853440"/>
            </a:xfrm>
            <a:custGeom>
              <a:rect b="b" l="l" r="r" t="t"/>
              <a:pathLst>
                <a:path extrusionOk="0" h="853440" w="8308921">
                  <a:moveTo>
                    <a:pt x="0" y="0"/>
                  </a:moveTo>
                  <a:lnTo>
                    <a:pt x="8308921" y="0"/>
                  </a:lnTo>
                  <a:lnTo>
                    <a:pt x="8308921" y="853440"/>
                  </a:lnTo>
                  <a:lnTo>
                    <a:pt x="0" y="853440"/>
                  </a:lnTo>
                  <a:close/>
                </a:path>
              </a:pathLst>
            </a:custGeom>
            <a:blipFill rotWithShape="1">
              <a:blip r:embed="rId4">
                <a:alphaModFix amt="0"/>
              </a:blip>
              <a:stretch>
                <a:fillRect b="-100313" l="0" r="20763" t="-100313"/>
              </a:stretch>
            </a:blipFill>
            <a:ln>
              <a:noFill/>
            </a:ln>
          </p:spPr>
        </p:sp>
        <p:sp>
          <p:nvSpPr>
            <p:cNvPr id="1223" name="Google Shape;1223;g3e175bcebe7_10_531"/>
            <p:cNvSpPr txBox="1"/>
            <p:nvPr/>
          </p:nvSpPr>
          <p:spPr>
            <a:xfrm>
              <a:off x="0" y="0"/>
              <a:ext cx="8308921" cy="853440"/>
            </a:xfrm>
            <a:prstGeom prst="rect">
              <a:avLst/>
            </a:prstGeom>
            <a:noFill/>
            <a:ln>
              <a:noFill/>
            </a:ln>
          </p:spPr>
          <p:txBody>
            <a:bodyPr anchorCtr="0" anchor="ctr" bIns="0" lIns="0" spcFirstLastPara="1" rIns="0" wrap="square" tIns="0">
              <a:noAutofit/>
            </a:bodyPr>
            <a:lstStyle/>
            <a:p>
              <a:pPr indent="0" lvl="0" marL="0" marR="0" rtl="0" algn="r">
                <a:lnSpc>
                  <a:spcPct val="120000"/>
                </a:lnSpc>
                <a:spcBef>
                  <a:spcPts val="0"/>
                </a:spcBef>
                <a:spcAft>
                  <a:spcPts val="0"/>
                </a:spcAft>
                <a:buNone/>
              </a:pPr>
              <a:r>
                <a:rPr b="1" i="0" lang="en" sz="800" u="none" cap="none" strike="noStrike">
                  <a:solidFill>
                    <a:srgbClr val="E8F5F3"/>
                  </a:solidFill>
                  <a:latin typeface="Quattrocento Sans"/>
                  <a:ea typeface="Quattrocento Sans"/>
                  <a:cs typeface="Quattrocento Sans"/>
                  <a:sym typeface="Quattrocento Sans"/>
                </a:rPr>
                <a:t>PSK · EPIC: Education · Policy · Innovation · Collaboration</a:t>
              </a:r>
              <a:endParaRPr sz="700"/>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g3e175bcebe7_10_60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809" l="0" r="0" t="-9809"/>
            </a:stretch>
          </a:blipFill>
          <a:ln>
            <a:noFill/>
          </a:ln>
        </p:spPr>
      </p:sp>
      <p:grpSp>
        <p:nvGrpSpPr>
          <p:cNvPr id="1233" name="Google Shape;1233;g3e175bcebe7_10_608"/>
          <p:cNvGrpSpPr/>
          <p:nvPr/>
        </p:nvGrpSpPr>
        <p:grpSpPr>
          <a:xfrm>
            <a:off x="457200" y="256032"/>
            <a:ext cx="8229600" cy="256032"/>
            <a:chOff x="0" y="0"/>
            <a:chExt cx="21945600" cy="682752"/>
          </a:xfrm>
        </p:grpSpPr>
        <p:sp>
          <p:nvSpPr>
            <p:cNvPr id="1234" name="Google Shape;1234;g3e175bcebe7_10_608"/>
            <p:cNvSpPr/>
            <p:nvPr/>
          </p:nvSpPr>
          <p:spPr>
            <a:xfrm>
              <a:off x="0" y="0"/>
              <a:ext cx="21945600" cy="682752"/>
            </a:xfrm>
            <a:custGeom>
              <a:rect b="b" l="l" r="r" t="t"/>
              <a:pathLst>
                <a:path extrusionOk="0" h="682752" w="21945600">
                  <a:moveTo>
                    <a:pt x="0" y="0"/>
                  </a:moveTo>
                  <a:lnTo>
                    <a:pt x="21945600" y="0"/>
                  </a:lnTo>
                  <a:lnTo>
                    <a:pt x="21945600" y="682752"/>
                  </a:lnTo>
                  <a:lnTo>
                    <a:pt x="0" y="682752"/>
                  </a:lnTo>
                  <a:close/>
                </a:path>
              </a:pathLst>
            </a:custGeom>
            <a:blipFill rotWithShape="1">
              <a:blip r:embed="rId4">
                <a:alphaModFix amt="0"/>
              </a:blip>
              <a:stretch>
                <a:fillRect b="-576253" l="0" r="0" t="-576253"/>
              </a:stretch>
            </a:blipFill>
            <a:ln>
              <a:noFill/>
            </a:ln>
          </p:spPr>
        </p:sp>
        <p:sp>
          <p:nvSpPr>
            <p:cNvPr id="1235" name="Google Shape;1235;g3e175bcebe7_10_608"/>
            <p:cNvSpPr txBox="1"/>
            <p:nvPr/>
          </p:nvSpPr>
          <p:spPr>
            <a:xfrm>
              <a:off x="0" y="0"/>
              <a:ext cx="21945600" cy="682752"/>
            </a:xfrm>
            <a:prstGeom prst="rect">
              <a:avLst/>
            </a:prstGeom>
            <a:noFill/>
            <a:ln>
              <a:noFill/>
            </a:ln>
          </p:spPr>
          <p:txBody>
            <a:bodyPr anchorCtr="0" anchor="ctr" bIns="0" lIns="0" spcFirstLastPara="1" rIns="0" wrap="square" tIns="0">
              <a:noAutofit/>
            </a:bodyPr>
            <a:lstStyle/>
            <a:p>
              <a:pPr indent="0" lvl="0" marL="0" marR="0" rtl="0" algn="l">
                <a:lnSpc>
                  <a:spcPct val="119941"/>
                </a:lnSpc>
                <a:spcBef>
                  <a:spcPts val="0"/>
                </a:spcBef>
                <a:spcAft>
                  <a:spcPts val="0"/>
                </a:spcAft>
                <a:buNone/>
              </a:pPr>
              <a:r>
                <a:rPr b="1" i="0" lang="en" sz="900" u="none" cap="none" strike="noStrike">
                  <a:solidFill>
                    <a:srgbClr val="14A655"/>
                  </a:solidFill>
                  <a:latin typeface="Quattrocento Sans"/>
                  <a:ea typeface="Quattrocento Sans"/>
                  <a:cs typeface="Quattrocento Sans"/>
                  <a:sym typeface="Quattrocento Sans"/>
                </a:rPr>
                <a:t>PSK'S EPIC FRAMEWORK</a:t>
              </a:r>
              <a:endParaRPr sz="700"/>
            </a:p>
          </p:txBody>
        </p:sp>
      </p:grpSp>
      <p:grpSp>
        <p:nvGrpSpPr>
          <p:cNvPr id="1236" name="Google Shape;1236;g3e175bcebe7_10_608"/>
          <p:cNvGrpSpPr/>
          <p:nvPr/>
        </p:nvGrpSpPr>
        <p:grpSpPr>
          <a:xfrm>
            <a:off x="457200" y="566928"/>
            <a:ext cx="8229600" cy="584151"/>
            <a:chOff x="0" y="0"/>
            <a:chExt cx="21945600" cy="1557734"/>
          </a:xfrm>
        </p:grpSpPr>
        <p:sp>
          <p:nvSpPr>
            <p:cNvPr id="1237" name="Google Shape;1237;g3e175bcebe7_10_608"/>
            <p:cNvSpPr/>
            <p:nvPr/>
          </p:nvSpPr>
          <p:spPr>
            <a:xfrm>
              <a:off x="0" y="0"/>
              <a:ext cx="21945600" cy="1557734"/>
            </a:xfrm>
            <a:custGeom>
              <a:rect b="b" l="l" r="r" t="t"/>
              <a:pathLst>
                <a:path extrusionOk="0" h="1557734" w="21945600">
                  <a:moveTo>
                    <a:pt x="0" y="0"/>
                  </a:moveTo>
                  <a:lnTo>
                    <a:pt x="21945600" y="0"/>
                  </a:lnTo>
                  <a:lnTo>
                    <a:pt x="21945600" y="1557734"/>
                  </a:lnTo>
                  <a:lnTo>
                    <a:pt x="0" y="1557734"/>
                  </a:lnTo>
                  <a:close/>
                </a:path>
              </a:pathLst>
            </a:custGeom>
            <a:blipFill rotWithShape="1">
              <a:blip r:embed="rId4">
                <a:alphaModFix amt="0"/>
              </a:blip>
              <a:stretch>
                <a:fillRect b="-221460" l="0" r="0" t="-227538"/>
              </a:stretch>
            </a:blipFill>
            <a:ln>
              <a:noFill/>
            </a:ln>
          </p:spPr>
        </p:sp>
        <p:sp>
          <p:nvSpPr>
            <p:cNvPr id="1238" name="Google Shape;1238;g3e175bcebe7_10_608"/>
            <p:cNvSpPr txBox="1"/>
            <p:nvPr/>
          </p:nvSpPr>
          <p:spPr>
            <a:xfrm>
              <a:off x="0" y="0"/>
              <a:ext cx="21945600" cy="1557734"/>
            </a:xfrm>
            <a:prstGeom prst="rect">
              <a:avLst/>
            </a:prstGeom>
            <a:noFill/>
            <a:ln>
              <a:noFill/>
            </a:ln>
          </p:spPr>
          <p:txBody>
            <a:bodyPr anchorCtr="0" anchor="ctr" bIns="0" lIns="0" spcFirstLastPara="1" rIns="0" wrap="square" tIns="0">
              <a:noAutofit/>
            </a:bodyPr>
            <a:lstStyle/>
            <a:p>
              <a:pPr indent="0" lvl="0" marL="0" marR="0" rtl="0" algn="l">
                <a:lnSpc>
                  <a:spcPct val="119979"/>
                </a:lnSpc>
                <a:spcBef>
                  <a:spcPts val="0"/>
                </a:spcBef>
                <a:spcAft>
                  <a:spcPts val="0"/>
                </a:spcAft>
                <a:buNone/>
              </a:pPr>
              <a:r>
                <a:rPr b="1" i="0" lang="en" sz="2400" u="none" cap="none" strike="noStrike">
                  <a:solidFill>
                    <a:srgbClr val="3E4095"/>
                  </a:solidFill>
                  <a:latin typeface="Quattrocento Sans"/>
                  <a:ea typeface="Quattrocento Sans"/>
                  <a:cs typeface="Quattrocento Sans"/>
                  <a:sym typeface="Quattrocento Sans"/>
                </a:rPr>
                <a:t>Driving Continental Reform in Pharmacy Practice</a:t>
              </a:r>
              <a:endParaRPr sz="700"/>
            </a:p>
          </p:txBody>
        </p:sp>
      </p:grpSp>
      <p:sp>
        <p:nvSpPr>
          <p:cNvPr id="1239" name="Google Shape;1239;g3e175bcebe7_10_608"/>
          <p:cNvSpPr/>
          <p:nvPr/>
        </p:nvSpPr>
        <p:spPr>
          <a:xfrm>
            <a:off x="457200" y="1188720"/>
            <a:ext cx="1280160" cy="50292"/>
          </a:xfrm>
          <a:custGeom>
            <a:rect b="b" l="l" r="r" t="t"/>
            <a:pathLst>
              <a:path extrusionOk="0" h="134112" w="3413760">
                <a:moveTo>
                  <a:pt x="0" y="0"/>
                </a:moveTo>
                <a:lnTo>
                  <a:pt x="3413760" y="0"/>
                </a:lnTo>
                <a:lnTo>
                  <a:pt x="3413760" y="134112"/>
                </a:lnTo>
                <a:lnTo>
                  <a:pt x="0" y="134112"/>
                </a:lnTo>
                <a:close/>
              </a:path>
            </a:pathLst>
          </a:custGeom>
          <a:solidFill>
            <a:srgbClr val="3E4095"/>
          </a:solidFill>
          <a:ln>
            <a:noFill/>
          </a:ln>
        </p:spPr>
      </p:sp>
      <p:sp>
        <p:nvSpPr>
          <p:cNvPr id="1240" name="Google Shape;1240;g3e175bcebe7_10_608"/>
          <p:cNvSpPr/>
          <p:nvPr/>
        </p:nvSpPr>
        <p:spPr>
          <a:xfrm>
            <a:off x="447675" y="1407795"/>
            <a:ext cx="1847850" cy="3036570"/>
          </a:xfrm>
          <a:custGeom>
            <a:rect b="b" l="l" r="r" t="t"/>
            <a:pathLst>
              <a:path extrusionOk="0" h="8097520" w="4927600">
                <a:moveTo>
                  <a:pt x="0" y="0"/>
                </a:moveTo>
                <a:lnTo>
                  <a:pt x="4927600" y="0"/>
                </a:lnTo>
                <a:lnTo>
                  <a:pt x="4927600" y="8097520"/>
                </a:lnTo>
                <a:lnTo>
                  <a:pt x="0" y="8097520"/>
                </a:lnTo>
                <a:close/>
              </a:path>
            </a:pathLst>
          </a:custGeom>
          <a:solidFill>
            <a:srgbClr val="FFFFFF">
              <a:alpha val="392"/>
            </a:srgbClr>
          </a:solidFill>
          <a:ln cap="sq" cmpd="sng" w="38100">
            <a:solidFill>
              <a:srgbClr val="3E4095"/>
            </a:solidFill>
            <a:prstDash val="solid"/>
            <a:miter lim="8000"/>
            <a:headEnd len="sm" w="sm" type="none"/>
            <a:tailEnd len="sm" w="sm" type="none"/>
          </a:ln>
        </p:spPr>
      </p:sp>
      <p:sp>
        <p:nvSpPr>
          <p:cNvPr id="1241" name="Google Shape;1241;g3e175bcebe7_10_608"/>
          <p:cNvSpPr/>
          <p:nvPr/>
        </p:nvSpPr>
        <p:spPr>
          <a:xfrm>
            <a:off x="457200" y="1417320"/>
            <a:ext cx="1828800" cy="658368"/>
          </a:xfrm>
          <a:custGeom>
            <a:rect b="b" l="l" r="r" t="t"/>
            <a:pathLst>
              <a:path extrusionOk="0" h="1755648" w="4876800">
                <a:moveTo>
                  <a:pt x="0" y="0"/>
                </a:moveTo>
                <a:lnTo>
                  <a:pt x="4876800" y="0"/>
                </a:lnTo>
                <a:lnTo>
                  <a:pt x="4876800" y="1755648"/>
                </a:lnTo>
                <a:lnTo>
                  <a:pt x="0" y="1755648"/>
                </a:lnTo>
                <a:close/>
              </a:path>
            </a:pathLst>
          </a:custGeom>
          <a:solidFill>
            <a:srgbClr val="3E4095"/>
          </a:solidFill>
          <a:ln>
            <a:noFill/>
          </a:ln>
        </p:spPr>
      </p:sp>
      <p:grpSp>
        <p:nvGrpSpPr>
          <p:cNvPr id="1242" name="Google Shape;1242;g3e175bcebe7_10_608"/>
          <p:cNvGrpSpPr/>
          <p:nvPr/>
        </p:nvGrpSpPr>
        <p:grpSpPr>
          <a:xfrm>
            <a:off x="457200" y="1435608"/>
            <a:ext cx="1828800" cy="782042"/>
            <a:chOff x="0" y="0"/>
            <a:chExt cx="4876800" cy="2085446"/>
          </a:xfrm>
        </p:grpSpPr>
        <p:sp>
          <p:nvSpPr>
            <p:cNvPr id="1243" name="Google Shape;1243;g3e175bcebe7_10_608"/>
            <p:cNvSpPr/>
            <p:nvPr/>
          </p:nvSpPr>
          <p:spPr>
            <a:xfrm>
              <a:off x="0" y="0"/>
              <a:ext cx="4876800" cy="2085446"/>
            </a:xfrm>
            <a:custGeom>
              <a:rect b="b" l="l" r="r" t="t"/>
              <a:pathLst>
                <a:path extrusionOk="0" h="2085446" w="4876800">
                  <a:moveTo>
                    <a:pt x="0" y="0"/>
                  </a:moveTo>
                  <a:lnTo>
                    <a:pt x="4876800" y="0"/>
                  </a:lnTo>
                  <a:lnTo>
                    <a:pt x="4876800" y="2085446"/>
                  </a:lnTo>
                  <a:lnTo>
                    <a:pt x="0" y="2085446"/>
                  </a:lnTo>
                  <a:close/>
                </a:path>
              </a:pathLst>
            </a:custGeom>
            <a:blipFill rotWithShape="1">
              <a:blip r:embed="rId4">
                <a:alphaModFix amt="0"/>
              </a:blip>
              <a:stretch>
                <a:fillRect b="14679" l="0" r="0" t="-5811"/>
              </a:stretch>
            </a:blipFill>
            <a:ln>
              <a:noFill/>
            </a:ln>
          </p:spPr>
        </p:sp>
        <p:sp>
          <p:nvSpPr>
            <p:cNvPr id="1244" name="Google Shape;1244;g3e175bcebe7_10_608"/>
            <p:cNvSpPr txBox="1"/>
            <p:nvPr/>
          </p:nvSpPr>
          <p:spPr>
            <a:xfrm>
              <a:off x="0" y="9525"/>
              <a:ext cx="4876800" cy="2075921"/>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3200" u="none" cap="none" strike="noStrike">
                  <a:solidFill>
                    <a:srgbClr val="FFFFFF"/>
                  </a:solidFill>
                  <a:latin typeface="Quattrocento Sans"/>
                  <a:ea typeface="Quattrocento Sans"/>
                  <a:cs typeface="Quattrocento Sans"/>
                  <a:sym typeface="Quattrocento Sans"/>
                </a:rPr>
                <a:t>E</a:t>
              </a:r>
              <a:endParaRPr sz="700"/>
            </a:p>
          </p:txBody>
        </p:sp>
      </p:grpSp>
      <p:grpSp>
        <p:nvGrpSpPr>
          <p:cNvPr id="1245" name="Google Shape;1245;g3e175bcebe7_10_608"/>
          <p:cNvGrpSpPr/>
          <p:nvPr/>
        </p:nvGrpSpPr>
        <p:grpSpPr>
          <a:xfrm>
            <a:off x="530352" y="2148840"/>
            <a:ext cx="1682496" cy="347472"/>
            <a:chOff x="0" y="0"/>
            <a:chExt cx="4486656" cy="926592"/>
          </a:xfrm>
        </p:grpSpPr>
        <p:sp>
          <p:nvSpPr>
            <p:cNvPr id="1246" name="Google Shape;1246;g3e175bcebe7_10_608"/>
            <p:cNvSpPr/>
            <p:nvPr/>
          </p:nvSpPr>
          <p:spPr>
            <a:xfrm>
              <a:off x="0" y="0"/>
              <a:ext cx="4486656" cy="926592"/>
            </a:xfrm>
            <a:custGeom>
              <a:rect b="b" l="l" r="r" t="t"/>
              <a:pathLst>
                <a:path extrusionOk="0" h="926592" w="4486656">
                  <a:moveTo>
                    <a:pt x="0" y="0"/>
                  </a:moveTo>
                  <a:lnTo>
                    <a:pt x="4486656" y="0"/>
                  </a:lnTo>
                  <a:lnTo>
                    <a:pt x="4486656" y="926592"/>
                  </a:lnTo>
                  <a:lnTo>
                    <a:pt x="0" y="926592"/>
                  </a:lnTo>
                  <a:close/>
                </a:path>
              </a:pathLst>
            </a:custGeom>
            <a:blipFill rotWithShape="1">
              <a:blip r:embed="rId4">
                <a:alphaModFix amt="0"/>
              </a:blip>
              <a:stretch>
                <a:fillRect b="-44347" l="0" r="0" t="-44347"/>
              </a:stretch>
            </a:blipFill>
            <a:ln>
              <a:noFill/>
            </a:ln>
          </p:spPr>
        </p:sp>
        <p:sp>
          <p:nvSpPr>
            <p:cNvPr id="1247" name="Google Shape;1247;g3e175bcebe7_10_608"/>
            <p:cNvSpPr txBox="1"/>
            <p:nvPr/>
          </p:nvSpPr>
          <p:spPr>
            <a:xfrm>
              <a:off x="0" y="0"/>
              <a:ext cx="4486656" cy="926592"/>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1100" u="none" cap="none" strike="noStrike">
                  <a:solidFill>
                    <a:srgbClr val="14A655"/>
                  </a:solidFill>
                  <a:latin typeface="Quattrocento Sans"/>
                  <a:ea typeface="Quattrocento Sans"/>
                  <a:cs typeface="Quattrocento Sans"/>
                  <a:sym typeface="Quattrocento Sans"/>
                </a:rPr>
                <a:t>Education</a:t>
              </a:r>
              <a:endParaRPr sz="700"/>
            </a:p>
          </p:txBody>
        </p:sp>
      </p:grpSp>
      <p:grpSp>
        <p:nvGrpSpPr>
          <p:cNvPr id="1248" name="Google Shape;1248;g3e175bcebe7_10_608"/>
          <p:cNvGrpSpPr/>
          <p:nvPr/>
        </p:nvGrpSpPr>
        <p:grpSpPr>
          <a:xfrm>
            <a:off x="548640" y="2560320"/>
            <a:ext cx="1645920" cy="1737360"/>
            <a:chOff x="0" y="0"/>
            <a:chExt cx="4389120" cy="4632960"/>
          </a:xfrm>
        </p:grpSpPr>
        <p:sp>
          <p:nvSpPr>
            <p:cNvPr id="1249" name="Google Shape;1249;g3e175bcebe7_10_608"/>
            <p:cNvSpPr/>
            <p:nvPr/>
          </p:nvSpPr>
          <p:spPr>
            <a:xfrm>
              <a:off x="0" y="0"/>
              <a:ext cx="4389120" cy="4632960"/>
            </a:xfrm>
            <a:custGeom>
              <a:rect b="b" l="l" r="r" t="t"/>
              <a:pathLst>
                <a:path extrusionOk="0" h="4632960" w="4389120">
                  <a:moveTo>
                    <a:pt x="0" y="0"/>
                  </a:moveTo>
                  <a:lnTo>
                    <a:pt x="4389120" y="0"/>
                  </a:lnTo>
                  <a:lnTo>
                    <a:pt x="4389120" y="4632960"/>
                  </a:lnTo>
                  <a:lnTo>
                    <a:pt x="0" y="4632960"/>
                  </a:lnTo>
                  <a:close/>
                </a:path>
              </a:pathLst>
            </a:custGeom>
            <a:blipFill rotWithShape="1">
              <a:blip r:embed="rId4">
                <a:alphaModFix amt="0"/>
              </a:blip>
              <a:stretch>
                <a:fillRect b="0" l="-85428" r="-85428" t="0"/>
              </a:stretch>
            </a:blipFill>
            <a:ln>
              <a:noFill/>
            </a:ln>
          </p:spPr>
        </p:sp>
        <p:sp>
          <p:nvSpPr>
            <p:cNvPr id="1250" name="Google Shape;1250;g3e175bcebe7_10_608"/>
            <p:cNvSpPr txBox="1"/>
            <p:nvPr/>
          </p:nvSpPr>
          <p:spPr>
            <a:xfrm>
              <a:off x="0" y="9525"/>
              <a:ext cx="4389120" cy="4623435"/>
            </a:xfrm>
            <a:prstGeom prst="rect">
              <a:avLst/>
            </a:prstGeom>
            <a:noFill/>
            <a:ln>
              <a:noFill/>
            </a:ln>
          </p:spPr>
          <p:txBody>
            <a:bodyPr anchorCtr="0" anchor="ctr" bIns="0" lIns="0" spcFirstLastPara="1" rIns="0" wrap="square" tIns="0">
              <a:noAutofit/>
            </a:bodyPr>
            <a:lstStyle/>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Pre-service and continuing professional development aligned to competency frameworks and evolving PHC needs</a:t>
              </a:r>
              <a:endParaRPr sz="700"/>
            </a:p>
          </p:txBody>
        </p:sp>
      </p:grpSp>
      <p:sp>
        <p:nvSpPr>
          <p:cNvPr id="1251" name="Google Shape;1251;g3e175bcebe7_10_608"/>
          <p:cNvSpPr/>
          <p:nvPr/>
        </p:nvSpPr>
        <p:spPr>
          <a:xfrm>
            <a:off x="2550795" y="1407795"/>
            <a:ext cx="1847850" cy="3036570"/>
          </a:xfrm>
          <a:custGeom>
            <a:rect b="b" l="l" r="r" t="t"/>
            <a:pathLst>
              <a:path extrusionOk="0" h="8097520" w="4927600">
                <a:moveTo>
                  <a:pt x="0" y="0"/>
                </a:moveTo>
                <a:lnTo>
                  <a:pt x="4927600" y="0"/>
                </a:lnTo>
                <a:lnTo>
                  <a:pt x="4927600" y="8097520"/>
                </a:lnTo>
                <a:lnTo>
                  <a:pt x="0" y="8097520"/>
                </a:lnTo>
                <a:close/>
              </a:path>
            </a:pathLst>
          </a:custGeom>
          <a:solidFill>
            <a:srgbClr val="FFFFFF">
              <a:alpha val="392"/>
            </a:srgbClr>
          </a:solidFill>
          <a:ln cap="sq" cmpd="sng" w="38100">
            <a:solidFill>
              <a:srgbClr val="1976D2"/>
            </a:solidFill>
            <a:prstDash val="solid"/>
            <a:miter lim="8000"/>
            <a:headEnd len="sm" w="sm" type="none"/>
            <a:tailEnd len="sm" w="sm" type="none"/>
          </a:ln>
        </p:spPr>
      </p:sp>
      <p:sp>
        <p:nvSpPr>
          <p:cNvPr id="1252" name="Google Shape;1252;g3e175bcebe7_10_608"/>
          <p:cNvSpPr/>
          <p:nvPr/>
        </p:nvSpPr>
        <p:spPr>
          <a:xfrm>
            <a:off x="2560320" y="1417320"/>
            <a:ext cx="1828800" cy="658368"/>
          </a:xfrm>
          <a:custGeom>
            <a:rect b="b" l="l" r="r" t="t"/>
            <a:pathLst>
              <a:path extrusionOk="0" h="1755648" w="4876800">
                <a:moveTo>
                  <a:pt x="0" y="0"/>
                </a:moveTo>
                <a:lnTo>
                  <a:pt x="4876800" y="0"/>
                </a:lnTo>
                <a:lnTo>
                  <a:pt x="4876800" y="1755648"/>
                </a:lnTo>
                <a:lnTo>
                  <a:pt x="0" y="1755648"/>
                </a:lnTo>
                <a:close/>
              </a:path>
            </a:pathLst>
          </a:custGeom>
          <a:solidFill>
            <a:srgbClr val="14A655"/>
          </a:solidFill>
          <a:ln>
            <a:noFill/>
          </a:ln>
        </p:spPr>
      </p:sp>
      <p:grpSp>
        <p:nvGrpSpPr>
          <p:cNvPr id="1253" name="Google Shape;1253;g3e175bcebe7_10_608"/>
          <p:cNvGrpSpPr/>
          <p:nvPr/>
        </p:nvGrpSpPr>
        <p:grpSpPr>
          <a:xfrm>
            <a:off x="2560320" y="1435608"/>
            <a:ext cx="1828800" cy="782042"/>
            <a:chOff x="0" y="0"/>
            <a:chExt cx="4876800" cy="2085446"/>
          </a:xfrm>
        </p:grpSpPr>
        <p:sp>
          <p:nvSpPr>
            <p:cNvPr id="1254" name="Google Shape;1254;g3e175bcebe7_10_608"/>
            <p:cNvSpPr/>
            <p:nvPr/>
          </p:nvSpPr>
          <p:spPr>
            <a:xfrm>
              <a:off x="0" y="0"/>
              <a:ext cx="4876800" cy="2085446"/>
            </a:xfrm>
            <a:custGeom>
              <a:rect b="b" l="l" r="r" t="t"/>
              <a:pathLst>
                <a:path extrusionOk="0" h="2085446" w="4876800">
                  <a:moveTo>
                    <a:pt x="0" y="0"/>
                  </a:moveTo>
                  <a:lnTo>
                    <a:pt x="4876800" y="0"/>
                  </a:lnTo>
                  <a:lnTo>
                    <a:pt x="4876800" y="2085446"/>
                  </a:lnTo>
                  <a:lnTo>
                    <a:pt x="0" y="2085446"/>
                  </a:lnTo>
                  <a:close/>
                </a:path>
              </a:pathLst>
            </a:custGeom>
            <a:blipFill rotWithShape="1">
              <a:blip r:embed="rId4">
                <a:alphaModFix amt="0"/>
              </a:blip>
              <a:stretch>
                <a:fillRect b="14679" l="0" r="0" t="-5811"/>
              </a:stretch>
            </a:blipFill>
            <a:ln>
              <a:noFill/>
            </a:ln>
          </p:spPr>
        </p:sp>
        <p:sp>
          <p:nvSpPr>
            <p:cNvPr id="1255" name="Google Shape;1255;g3e175bcebe7_10_608"/>
            <p:cNvSpPr txBox="1"/>
            <p:nvPr/>
          </p:nvSpPr>
          <p:spPr>
            <a:xfrm>
              <a:off x="0" y="9525"/>
              <a:ext cx="4876800" cy="2075921"/>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3200" u="none" cap="none" strike="noStrike">
                  <a:solidFill>
                    <a:srgbClr val="FFFFFF"/>
                  </a:solidFill>
                  <a:latin typeface="Quattrocento Sans"/>
                  <a:ea typeface="Quattrocento Sans"/>
                  <a:cs typeface="Quattrocento Sans"/>
                  <a:sym typeface="Quattrocento Sans"/>
                </a:rPr>
                <a:t>P</a:t>
              </a:r>
              <a:endParaRPr sz="700"/>
            </a:p>
          </p:txBody>
        </p:sp>
      </p:grpSp>
      <p:grpSp>
        <p:nvGrpSpPr>
          <p:cNvPr id="1256" name="Google Shape;1256;g3e175bcebe7_10_608"/>
          <p:cNvGrpSpPr/>
          <p:nvPr/>
        </p:nvGrpSpPr>
        <p:grpSpPr>
          <a:xfrm>
            <a:off x="2633472" y="2148840"/>
            <a:ext cx="1682496" cy="347472"/>
            <a:chOff x="0" y="0"/>
            <a:chExt cx="4486656" cy="926592"/>
          </a:xfrm>
        </p:grpSpPr>
        <p:sp>
          <p:nvSpPr>
            <p:cNvPr id="1257" name="Google Shape;1257;g3e175bcebe7_10_608"/>
            <p:cNvSpPr/>
            <p:nvPr/>
          </p:nvSpPr>
          <p:spPr>
            <a:xfrm>
              <a:off x="0" y="0"/>
              <a:ext cx="4486656" cy="926592"/>
            </a:xfrm>
            <a:custGeom>
              <a:rect b="b" l="l" r="r" t="t"/>
              <a:pathLst>
                <a:path extrusionOk="0" h="926592" w="4486656">
                  <a:moveTo>
                    <a:pt x="0" y="0"/>
                  </a:moveTo>
                  <a:lnTo>
                    <a:pt x="4486656" y="0"/>
                  </a:lnTo>
                  <a:lnTo>
                    <a:pt x="4486656" y="926592"/>
                  </a:lnTo>
                  <a:lnTo>
                    <a:pt x="0" y="926592"/>
                  </a:lnTo>
                  <a:close/>
                </a:path>
              </a:pathLst>
            </a:custGeom>
            <a:blipFill rotWithShape="1">
              <a:blip r:embed="rId4">
                <a:alphaModFix amt="0"/>
              </a:blip>
              <a:stretch>
                <a:fillRect b="-44347" l="0" r="0" t="-44347"/>
              </a:stretch>
            </a:blipFill>
            <a:ln>
              <a:noFill/>
            </a:ln>
          </p:spPr>
        </p:sp>
        <p:sp>
          <p:nvSpPr>
            <p:cNvPr id="1258" name="Google Shape;1258;g3e175bcebe7_10_608"/>
            <p:cNvSpPr txBox="1"/>
            <p:nvPr/>
          </p:nvSpPr>
          <p:spPr>
            <a:xfrm>
              <a:off x="0" y="0"/>
              <a:ext cx="4486656" cy="926592"/>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1100" u="none" cap="none" strike="noStrike">
                  <a:solidFill>
                    <a:srgbClr val="3E4095"/>
                  </a:solidFill>
                  <a:latin typeface="Quattrocento Sans"/>
                  <a:ea typeface="Quattrocento Sans"/>
                  <a:cs typeface="Quattrocento Sans"/>
                  <a:sym typeface="Quattrocento Sans"/>
                </a:rPr>
                <a:t>Policy Advocacy</a:t>
              </a:r>
              <a:endParaRPr sz="700"/>
            </a:p>
          </p:txBody>
        </p:sp>
      </p:grpSp>
      <p:grpSp>
        <p:nvGrpSpPr>
          <p:cNvPr id="1259" name="Google Shape;1259;g3e175bcebe7_10_608"/>
          <p:cNvGrpSpPr/>
          <p:nvPr/>
        </p:nvGrpSpPr>
        <p:grpSpPr>
          <a:xfrm>
            <a:off x="2651760" y="2560320"/>
            <a:ext cx="1645920" cy="1737360"/>
            <a:chOff x="0" y="0"/>
            <a:chExt cx="4389120" cy="4632960"/>
          </a:xfrm>
        </p:grpSpPr>
        <p:sp>
          <p:nvSpPr>
            <p:cNvPr id="1260" name="Google Shape;1260;g3e175bcebe7_10_608"/>
            <p:cNvSpPr/>
            <p:nvPr/>
          </p:nvSpPr>
          <p:spPr>
            <a:xfrm>
              <a:off x="0" y="0"/>
              <a:ext cx="4389120" cy="4632960"/>
            </a:xfrm>
            <a:custGeom>
              <a:rect b="b" l="l" r="r" t="t"/>
              <a:pathLst>
                <a:path extrusionOk="0" h="4632960" w="4389120">
                  <a:moveTo>
                    <a:pt x="0" y="0"/>
                  </a:moveTo>
                  <a:lnTo>
                    <a:pt x="4389120" y="0"/>
                  </a:lnTo>
                  <a:lnTo>
                    <a:pt x="4389120" y="4632960"/>
                  </a:lnTo>
                  <a:lnTo>
                    <a:pt x="0" y="4632960"/>
                  </a:lnTo>
                  <a:close/>
                </a:path>
              </a:pathLst>
            </a:custGeom>
            <a:blipFill rotWithShape="1">
              <a:blip r:embed="rId4">
                <a:alphaModFix amt="0"/>
              </a:blip>
              <a:stretch>
                <a:fillRect b="0" l="-85428" r="-85428" t="0"/>
              </a:stretch>
            </a:blipFill>
            <a:ln>
              <a:noFill/>
            </a:ln>
          </p:spPr>
        </p:sp>
        <p:sp>
          <p:nvSpPr>
            <p:cNvPr id="1261" name="Google Shape;1261;g3e175bcebe7_10_608"/>
            <p:cNvSpPr txBox="1"/>
            <p:nvPr/>
          </p:nvSpPr>
          <p:spPr>
            <a:xfrm>
              <a:off x="0" y="9525"/>
              <a:ext cx="4389120" cy="4623435"/>
            </a:xfrm>
            <a:prstGeom prst="rect">
              <a:avLst/>
            </a:prstGeom>
            <a:noFill/>
            <a:ln>
              <a:noFill/>
            </a:ln>
          </p:spPr>
          <p:txBody>
            <a:bodyPr anchorCtr="0" anchor="ctr" bIns="0" lIns="0" spcFirstLastPara="1" rIns="0" wrap="square" tIns="0">
              <a:noAutofit/>
            </a:bodyPr>
            <a:lstStyle/>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Evidence-based engagement with governments, regulators and international bodies on pharmacy reform</a:t>
              </a:r>
              <a:endParaRPr sz="700"/>
            </a:p>
          </p:txBody>
        </p:sp>
      </p:grpSp>
      <p:sp>
        <p:nvSpPr>
          <p:cNvPr id="1262" name="Google Shape;1262;g3e175bcebe7_10_608"/>
          <p:cNvSpPr/>
          <p:nvPr/>
        </p:nvSpPr>
        <p:spPr>
          <a:xfrm>
            <a:off x="4653915" y="1407795"/>
            <a:ext cx="1847850" cy="3036570"/>
          </a:xfrm>
          <a:custGeom>
            <a:rect b="b" l="l" r="r" t="t"/>
            <a:pathLst>
              <a:path extrusionOk="0" h="8097520" w="4927600">
                <a:moveTo>
                  <a:pt x="0" y="0"/>
                </a:moveTo>
                <a:lnTo>
                  <a:pt x="4927600" y="0"/>
                </a:lnTo>
                <a:lnTo>
                  <a:pt x="4927600" y="8097520"/>
                </a:lnTo>
                <a:lnTo>
                  <a:pt x="0" y="8097520"/>
                </a:lnTo>
                <a:close/>
              </a:path>
            </a:pathLst>
          </a:custGeom>
          <a:solidFill>
            <a:srgbClr val="FFFFFF">
              <a:alpha val="392"/>
            </a:srgbClr>
          </a:solidFill>
          <a:ln cap="sq" cmpd="sng" w="38100">
            <a:solidFill>
              <a:srgbClr val="14A655"/>
            </a:solidFill>
            <a:prstDash val="solid"/>
            <a:miter lim="8000"/>
            <a:headEnd len="sm" w="sm" type="none"/>
            <a:tailEnd len="sm" w="sm" type="none"/>
          </a:ln>
        </p:spPr>
      </p:sp>
      <p:sp>
        <p:nvSpPr>
          <p:cNvPr id="1263" name="Google Shape;1263;g3e175bcebe7_10_608"/>
          <p:cNvSpPr/>
          <p:nvPr/>
        </p:nvSpPr>
        <p:spPr>
          <a:xfrm>
            <a:off x="4663440" y="1417320"/>
            <a:ext cx="1828800" cy="658368"/>
          </a:xfrm>
          <a:custGeom>
            <a:rect b="b" l="l" r="r" t="t"/>
            <a:pathLst>
              <a:path extrusionOk="0" h="1755648" w="4876800">
                <a:moveTo>
                  <a:pt x="0" y="0"/>
                </a:moveTo>
                <a:lnTo>
                  <a:pt x="4876800" y="0"/>
                </a:lnTo>
                <a:lnTo>
                  <a:pt x="4876800" y="1755648"/>
                </a:lnTo>
                <a:lnTo>
                  <a:pt x="0" y="1755648"/>
                </a:lnTo>
                <a:close/>
              </a:path>
            </a:pathLst>
          </a:custGeom>
          <a:solidFill>
            <a:srgbClr val="3E4095"/>
          </a:solidFill>
          <a:ln>
            <a:noFill/>
          </a:ln>
        </p:spPr>
      </p:sp>
      <p:grpSp>
        <p:nvGrpSpPr>
          <p:cNvPr id="1264" name="Google Shape;1264;g3e175bcebe7_10_608"/>
          <p:cNvGrpSpPr/>
          <p:nvPr/>
        </p:nvGrpSpPr>
        <p:grpSpPr>
          <a:xfrm>
            <a:off x="4663440" y="1435608"/>
            <a:ext cx="1828800" cy="782042"/>
            <a:chOff x="0" y="0"/>
            <a:chExt cx="4876800" cy="2085446"/>
          </a:xfrm>
        </p:grpSpPr>
        <p:sp>
          <p:nvSpPr>
            <p:cNvPr id="1265" name="Google Shape;1265;g3e175bcebe7_10_608"/>
            <p:cNvSpPr/>
            <p:nvPr/>
          </p:nvSpPr>
          <p:spPr>
            <a:xfrm>
              <a:off x="0" y="0"/>
              <a:ext cx="4876800" cy="2085446"/>
            </a:xfrm>
            <a:custGeom>
              <a:rect b="b" l="l" r="r" t="t"/>
              <a:pathLst>
                <a:path extrusionOk="0" h="2085446" w="4876800">
                  <a:moveTo>
                    <a:pt x="0" y="0"/>
                  </a:moveTo>
                  <a:lnTo>
                    <a:pt x="4876800" y="0"/>
                  </a:lnTo>
                  <a:lnTo>
                    <a:pt x="4876800" y="2085446"/>
                  </a:lnTo>
                  <a:lnTo>
                    <a:pt x="0" y="2085446"/>
                  </a:lnTo>
                  <a:close/>
                </a:path>
              </a:pathLst>
            </a:custGeom>
            <a:blipFill rotWithShape="1">
              <a:blip r:embed="rId4">
                <a:alphaModFix amt="0"/>
              </a:blip>
              <a:stretch>
                <a:fillRect b="14679" l="0" r="0" t="-5811"/>
              </a:stretch>
            </a:blipFill>
            <a:ln>
              <a:noFill/>
            </a:ln>
          </p:spPr>
        </p:sp>
        <p:sp>
          <p:nvSpPr>
            <p:cNvPr id="1266" name="Google Shape;1266;g3e175bcebe7_10_608"/>
            <p:cNvSpPr txBox="1"/>
            <p:nvPr/>
          </p:nvSpPr>
          <p:spPr>
            <a:xfrm>
              <a:off x="0" y="9525"/>
              <a:ext cx="4876800" cy="2075921"/>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3200" u="none" cap="none" strike="noStrike">
                  <a:solidFill>
                    <a:srgbClr val="FFFFFF"/>
                  </a:solidFill>
                  <a:latin typeface="Quattrocento Sans"/>
                  <a:ea typeface="Quattrocento Sans"/>
                  <a:cs typeface="Quattrocento Sans"/>
                  <a:sym typeface="Quattrocento Sans"/>
                </a:rPr>
                <a:t>I</a:t>
              </a:r>
              <a:endParaRPr sz="700"/>
            </a:p>
          </p:txBody>
        </p:sp>
      </p:grpSp>
      <p:grpSp>
        <p:nvGrpSpPr>
          <p:cNvPr id="1267" name="Google Shape;1267;g3e175bcebe7_10_608"/>
          <p:cNvGrpSpPr/>
          <p:nvPr/>
        </p:nvGrpSpPr>
        <p:grpSpPr>
          <a:xfrm>
            <a:off x="4736592" y="2148840"/>
            <a:ext cx="1682496" cy="347472"/>
            <a:chOff x="0" y="0"/>
            <a:chExt cx="4486656" cy="926592"/>
          </a:xfrm>
        </p:grpSpPr>
        <p:sp>
          <p:nvSpPr>
            <p:cNvPr id="1268" name="Google Shape;1268;g3e175bcebe7_10_608"/>
            <p:cNvSpPr/>
            <p:nvPr/>
          </p:nvSpPr>
          <p:spPr>
            <a:xfrm>
              <a:off x="0" y="0"/>
              <a:ext cx="4486656" cy="926592"/>
            </a:xfrm>
            <a:custGeom>
              <a:rect b="b" l="l" r="r" t="t"/>
              <a:pathLst>
                <a:path extrusionOk="0" h="926592" w="4486656">
                  <a:moveTo>
                    <a:pt x="0" y="0"/>
                  </a:moveTo>
                  <a:lnTo>
                    <a:pt x="4486656" y="0"/>
                  </a:lnTo>
                  <a:lnTo>
                    <a:pt x="4486656" y="926592"/>
                  </a:lnTo>
                  <a:lnTo>
                    <a:pt x="0" y="926592"/>
                  </a:lnTo>
                  <a:close/>
                </a:path>
              </a:pathLst>
            </a:custGeom>
            <a:blipFill rotWithShape="1">
              <a:blip r:embed="rId4">
                <a:alphaModFix amt="0"/>
              </a:blip>
              <a:stretch>
                <a:fillRect b="-44347" l="0" r="0" t="-44347"/>
              </a:stretch>
            </a:blipFill>
            <a:ln>
              <a:noFill/>
            </a:ln>
          </p:spPr>
        </p:sp>
        <p:sp>
          <p:nvSpPr>
            <p:cNvPr id="1269" name="Google Shape;1269;g3e175bcebe7_10_608"/>
            <p:cNvSpPr txBox="1"/>
            <p:nvPr/>
          </p:nvSpPr>
          <p:spPr>
            <a:xfrm>
              <a:off x="0" y="0"/>
              <a:ext cx="4486656" cy="926592"/>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1100" u="none" cap="none" strike="noStrike">
                  <a:solidFill>
                    <a:srgbClr val="14A655"/>
                  </a:solidFill>
                  <a:latin typeface="Quattrocento Sans"/>
                  <a:ea typeface="Quattrocento Sans"/>
                  <a:cs typeface="Quattrocento Sans"/>
                  <a:sym typeface="Quattrocento Sans"/>
                </a:rPr>
                <a:t>Innovation</a:t>
              </a:r>
              <a:endParaRPr sz="700"/>
            </a:p>
          </p:txBody>
        </p:sp>
      </p:grpSp>
      <p:grpSp>
        <p:nvGrpSpPr>
          <p:cNvPr id="1270" name="Google Shape;1270;g3e175bcebe7_10_608"/>
          <p:cNvGrpSpPr/>
          <p:nvPr/>
        </p:nvGrpSpPr>
        <p:grpSpPr>
          <a:xfrm>
            <a:off x="4754880" y="2560320"/>
            <a:ext cx="1645920" cy="1737360"/>
            <a:chOff x="0" y="0"/>
            <a:chExt cx="4389120" cy="4632960"/>
          </a:xfrm>
        </p:grpSpPr>
        <p:sp>
          <p:nvSpPr>
            <p:cNvPr id="1271" name="Google Shape;1271;g3e175bcebe7_10_608"/>
            <p:cNvSpPr/>
            <p:nvPr/>
          </p:nvSpPr>
          <p:spPr>
            <a:xfrm>
              <a:off x="0" y="0"/>
              <a:ext cx="4389120" cy="4632960"/>
            </a:xfrm>
            <a:custGeom>
              <a:rect b="b" l="l" r="r" t="t"/>
              <a:pathLst>
                <a:path extrusionOk="0" h="4632960" w="4389120">
                  <a:moveTo>
                    <a:pt x="0" y="0"/>
                  </a:moveTo>
                  <a:lnTo>
                    <a:pt x="4389120" y="0"/>
                  </a:lnTo>
                  <a:lnTo>
                    <a:pt x="4389120" y="4632960"/>
                  </a:lnTo>
                  <a:lnTo>
                    <a:pt x="0" y="4632960"/>
                  </a:lnTo>
                  <a:close/>
                </a:path>
              </a:pathLst>
            </a:custGeom>
            <a:blipFill rotWithShape="1">
              <a:blip r:embed="rId4">
                <a:alphaModFix amt="0"/>
              </a:blip>
              <a:stretch>
                <a:fillRect b="0" l="-85428" r="-85428" t="0"/>
              </a:stretch>
            </a:blipFill>
            <a:ln>
              <a:noFill/>
            </a:ln>
          </p:spPr>
        </p:sp>
        <p:sp>
          <p:nvSpPr>
            <p:cNvPr id="1272" name="Google Shape;1272;g3e175bcebe7_10_608"/>
            <p:cNvSpPr txBox="1"/>
            <p:nvPr/>
          </p:nvSpPr>
          <p:spPr>
            <a:xfrm>
              <a:off x="0" y="9525"/>
              <a:ext cx="4389120" cy="4623435"/>
            </a:xfrm>
            <a:prstGeom prst="rect">
              <a:avLst/>
            </a:prstGeom>
            <a:noFill/>
            <a:ln>
              <a:noFill/>
            </a:ln>
          </p:spPr>
          <p:txBody>
            <a:bodyPr anchorCtr="0" anchor="ctr" bIns="0" lIns="0" spcFirstLastPara="1" rIns="0" wrap="square" tIns="0">
              <a:noAutofit/>
            </a:bodyPr>
            <a:lstStyle/>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Championing telepharmacy, digital health, new service models and pharmaceutical care evolution</a:t>
              </a:r>
              <a:endParaRPr sz="700"/>
            </a:p>
          </p:txBody>
        </p:sp>
      </p:grpSp>
      <p:sp>
        <p:nvSpPr>
          <p:cNvPr id="1273" name="Google Shape;1273;g3e175bcebe7_10_608"/>
          <p:cNvSpPr/>
          <p:nvPr/>
        </p:nvSpPr>
        <p:spPr>
          <a:xfrm>
            <a:off x="6757035" y="1407795"/>
            <a:ext cx="1847850" cy="3036570"/>
          </a:xfrm>
          <a:custGeom>
            <a:rect b="b" l="l" r="r" t="t"/>
            <a:pathLst>
              <a:path extrusionOk="0" h="8097520" w="4927600">
                <a:moveTo>
                  <a:pt x="0" y="0"/>
                </a:moveTo>
                <a:lnTo>
                  <a:pt x="4927600" y="0"/>
                </a:lnTo>
                <a:lnTo>
                  <a:pt x="4927600" y="8097520"/>
                </a:lnTo>
                <a:lnTo>
                  <a:pt x="0" y="8097520"/>
                </a:lnTo>
                <a:close/>
              </a:path>
            </a:pathLst>
          </a:custGeom>
          <a:solidFill>
            <a:srgbClr val="FFFFFF">
              <a:alpha val="392"/>
            </a:srgbClr>
          </a:solidFill>
          <a:ln cap="sq" cmpd="sng" w="38100">
            <a:solidFill>
              <a:srgbClr val="AB47BC"/>
            </a:solidFill>
            <a:prstDash val="solid"/>
            <a:miter lim="8000"/>
            <a:headEnd len="sm" w="sm" type="none"/>
            <a:tailEnd len="sm" w="sm" type="none"/>
          </a:ln>
        </p:spPr>
      </p:sp>
      <p:sp>
        <p:nvSpPr>
          <p:cNvPr id="1274" name="Google Shape;1274;g3e175bcebe7_10_608"/>
          <p:cNvSpPr/>
          <p:nvPr/>
        </p:nvSpPr>
        <p:spPr>
          <a:xfrm>
            <a:off x="6766560" y="1417320"/>
            <a:ext cx="1828800" cy="658368"/>
          </a:xfrm>
          <a:custGeom>
            <a:rect b="b" l="l" r="r" t="t"/>
            <a:pathLst>
              <a:path extrusionOk="0" h="1755648" w="4876800">
                <a:moveTo>
                  <a:pt x="0" y="0"/>
                </a:moveTo>
                <a:lnTo>
                  <a:pt x="4876800" y="0"/>
                </a:lnTo>
                <a:lnTo>
                  <a:pt x="4876800" y="1755648"/>
                </a:lnTo>
                <a:lnTo>
                  <a:pt x="0" y="1755648"/>
                </a:lnTo>
                <a:close/>
              </a:path>
            </a:pathLst>
          </a:custGeom>
          <a:solidFill>
            <a:srgbClr val="14A655"/>
          </a:solidFill>
          <a:ln>
            <a:noFill/>
          </a:ln>
        </p:spPr>
      </p:sp>
      <p:grpSp>
        <p:nvGrpSpPr>
          <p:cNvPr id="1275" name="Google Shape;1275;g3e175bcebe7_10_608"/>
          <p:cNvGrpSpPr/>
          <p:nvPr/>
        </p:nvGrpSpPr>
        <p:grpSpPr>
          <a:xfrm>
            <a:off x="6766560" y="1435608"/>
            <a:ext cx="1828800" cy="782042"/>
            <a:chOff x="0" y="0"/>
            <a:chExt cx="4876800" cy="2085446"/>
          </a:xfrm>
        </p:grpSpPr>
        <p:sp>
          <p:nvSpPr>
            <p:cNvPr id="1276" name="Google Shape;1276;g3e175bcebe7_10_608"/>
            <p:cNvSpPr/>
            <p:nvPr/>
          </p:nvSpPr>
          <p:spPr>
            <a:xfrm>
              <a:off x="0" y="0"/>
              <a:ext cx="4876800" cy="2085446"/>
            </a:xfrm>
            <a:custGeom>
              <a:rect b="b" l="l" r="r" t="t"/>
              <a:pathLst>
                <a:path extrusionOk="0" h="2085446" w="4876800">
                  <a:moveTo>
                    <a:pt x="0" y="0"/>
                  </a:moveTo>
                  <a:lnTo>
                    <a:pt x="4876800" y="0"/>
                  </a:lnTo>
                  <a:lnTo>
                    <a:pt x="4876800" y="2085446"/>
                  </a:lnTo>
                  <a:lnTo>
                    <a:pt x="0" y="2085446"/>
                  </a:lnTo>
                  <a:close/>
                </a:path>
              </a:pathLst>
            </a:custGeom>
            <a:blipFill rotWithShape="1">
              <a:blip r:embed="rId4">
                <a:alphaModFix amt="0"/>
              </a:blip>
              <a:stretch>
                <a:fillRect b="14679" l="0" r="0" t="-5811"/>
              </a:stretch>
            </a:blipFill>
            <a:ln>
              <a:noFill/>
            </a:ln>
          </p:spPr>
        </p:sp>
        <p:sp>
          <p:nvSpPr>
            <p:cNvPr id="1277" name="Google Shape;1277;g3e175bcebe7_10_608"/>
            <p:cNvSpPr txBox="1"/>
            <p:nvPr/>
          </p:nvSpPr>
          <p:spPr>
            <a:xfrm>
              <a:off x="0" y="9525"/>
              <a:ext cx="4876800" cy="2075921"/>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3200" u="none" cap="none" strike="noStrike">
                  <a:solidFill>
                    <a:srgbClr val="FFFFFF"/>
                  </a:solidFill>
                  <a:latin typeface="Quattrocento Sans"/>
                  <a:ea typeface="Quattrocento Sans"/>
                  <a:cs typeface="Quattrocento Sans"/>
                  <a:sym typeface="Quattrocento Sans"/>
                </a:rPr>
                <a:t>C</a:t>
              </a:r>
              <a:endParaRPr sz="700"/>
            </a:p>
          </p:txBody>
        </p:sp>
      </p:grpSp>
      <p:grpSp>
        <p:nvGrpSpPr>
          <p:cNvPr id="1278" name="Google Shape;1278;g3e175bcebe7_10_608"/>
          <p:cNvGrpSpPr/>
          <p:nvPr/>
        </p:nvGrpSpPr>
        <p:grpSpPr>
          <a:xfrm>
            <a:off x="6839712" y="2148840"/>
            <a:ext cx="1682496" cy="347472"/>
            <a:chOff x="0" y="0"/>
            <a:chExt cx="4486656" cy="926592"/>
          </a:xfrm>
        </p:grpSpPr>
        <p:sp>
          <p:nvSpPr>
            <p:cNvPr id="1279" name="Google Shape;1279;g3e175bcebe7_10_608"/>
            <p:cNvSpPr/>
            <p:nvPr/>
          </p:nvSpPr>
          <p:spPr>
            <a:xfrm>
              <a:off x="0" y="0"/>
              <a:ext cx="4486656" cy="926592"/>
            </a:xfrm>
            <a:custGeom>
              <a:rect b="b" l="l" r="r" t="t"/>
              <a:pathLst>
                <a:path extrusionOk="0" h="926592" w="4486656">
                  <a:moveTo>
                    <a:pt x="0" y="0"/>
                  </a:moveTo>
                  <a:lnTo>
                    <a:pt x="4486656" y="0"/>
                  </a:lnTo>
                  <a:lnTo>
                    <a:pt x="4486656" y="926592"/>
                  </a:lnTo>
                  <a:lnTo>
                    <a:pt x="0" y="926592"/>
                  </a:lnTo>
                  <a:close/>
                </a:path>
              </a:pathLst>
            </a:custGeom>
            <a:blipFill rotWithShape="1">
              <a:blip r:embed="rId4">
                <a:alphaModFix amt="0"/>
              </a:blip>
              <a:stretch>
                <a:fillRect b="-44347" l="0" r="0" t="-44347"/>
              </a:stretch>
            </a:blipFill>
            <a:ln>
              <a:noFill/>
            </a:ln>
          </p:spPr>
        </p:sp>
        <p:sp>
          <p:nvSpPr>
            <p:cNvPr id="1280" name="Google Shape;1280;g3e175bcebe7_10_608"/>
            <p:cNvSpPr txBox="1"/>
            <p:nvPr/>
          </p:nvSpPr>
          <p:spPr>
            <a:xfrm>
              <a:off x="0" y="0"/>
              <a:ext cx="4486656" cy="926592"/>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1100" u="none" cap="none" strike="noStrike">
                  <a:solidFill>
                    <a:srgbClr val="3E4095"/>
                  </a:solidFill>
                  <a:latin typeface="Quattrocento Sans"/>
                  <a:ea typeface="Quattrocento Sans"/>
                  <a:cs typeface="Quattrocento Sans"/>
                  <a:sym typeface="Quattrocento Sans"/>
                </a:rPr>
                <a:t>Collaboration</a:t>
              </a:r>
              <a:endParaRPr sz="700"/>
            </a:p>
          </p:txBody>
        </p:sp>
      </p:grpSp>
      <p:grpSp>
        <p:nvGrpSpPr>
          <p:cNvPr id="1281" name="Google Shape;1281;g3e175bcebe7_10_608"/>
          <p:cNvGrpSpPr/>
          <p:nvPr/>
        </p:nvGrpSpPr>
        <p:grpSpPr>
          <a:xfrm>
            <a:off x="6858000" y="2560320"/>
            <a:ext cx="1645920" cy="1737360"/>
            <a:chOff x="0" y="0"/>
            <a:chExt cx="4389120" cy="4632960"/>
          </a:xfrm>
        </p:grpSpPr>
        <p:sp>
          <p:nvSpPr>
            <p:cNvPr id="1282" name="Google Shape;1282;g3e175bcebe7_10_608"/>
            <p:cNvSpPr/>
            <p:nvPr/>
          </p:nvSpPr>
          <p:spPr>
            <a:xfrm>
              <a:off x="0" y="0"/>
              <a:ext cx="4389120" cy="4632960"/>
            </a:xfrm>
            <a:custGeom>
              <a:rect b="b" l="l" r="r" t="t"/>
              <a:pathLst>
                <a:path extrusionOk="0" h="4632960" w="4389120">
                  <a:moveTo>
                    <a:pt x="0" y="0"/>
                  </a:moveTo>
                  <a:lnTo>
                    <a:pt x="4389120" y="0"/>
                  </a:lnTo>
                  <a:lnTo>
                    <a:pt x="4389120" y="4632960"/>
                  </a:lnTo>
                  <a:lnTo>
                    <a:pt x="0" y="4632960"/>
                  </a:lnTo>
                  <a:close/>
                </a:path>
              </a:pathLst>
            </a:custGeom>
            <a:blipFill rotWithShape="1">
              <a:blip r:embed="rId4">
                <a:alphaModFix amt="0"/>
              </a:blip>
              <a:stretch>
                <a:fillRect b="0" l="-85428" r="-85428" t="0"/>
              </a:stretch>
            </a:blipFill>
            <a:ln>
              <a:noFill/>
            </a:ln>
          </p:spPr>
        </p:sp>
        <p:sp>
          <p:nvSpPr>
            <p:cNvPr id="1283" name="Google Shape;1283;g3e175bcebe7_10_608"/>
            <p:cNvSpPr txBox="1"/>
            <p:nvPr/>
          </p:nvSpPr>
          <p:spPr>
            <a:xfrm>
              <a:off x="0" y="9525"/>
              <a:ext cx="4389120" cy="4623435"/>
            </a:xfrm>
            <a:prstGeom prst="rect">
              <a:avLst/>
            </a:prstGeom>
            <a:noFill/>
            <a:ln>
              <a:noFill/>
            </a:ln>
          </p:spPr>
          <p:txBody>
            <a:bodyPr anchorCtr="0" anchor="ctr" bIns="0" lIns="0" spcFirstLastPara="1" rIns="0" wrap="square" tIns="0">
              <a:noAutofit/>
            </a:bodyPr>
            <a:lstStyle/>
            <a:p>
              <a:pPr indent="0" lvl="0" marL="0" marR="0" rtl="0" algn="ctr">
                <a:lnSpc>
                  <a:spcPct val="12001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Building sustainable MDT partnerships across nursing, medicine, public health and global health partners</a:t>
              </a:r>
              <a:endParaRPr sz="700"/>
            </a:p>
          </p:txBody>
        </p:sp>
      </p:grpSp>
      <p:grpSp>
        <p:nvGrpSpPr>
          <p:cNvPr id="1284" name="Google Shape;1284;g3e175bcebe7_10_608"/>
          <p:cNvGrpSpPr/>
          <p:nvPr/>
        </p:nvGrpSpPr>
        <p:grpSpPr>
          <a:xfrm>
            <a:off x="457200" y="4520756"/>
            <a:ext cx="8229600" cy="256032"/>
            <a:chOff x="0" y="0"/>
            <a:chExt cx="21945600" cy="682752"/>
          </a:xfrm>
        </p:grpSpPr>
        <p:sp>
          <p:nvSpPr>
            <p:cNvPr id="1285" name="Google Shape;1285;g3e175bcebe7_10_608"/>
            <p:cNvSpPr/>
            <p:nvPr/>
          </p:nvSpPr>
          <p:spPr>
            <a:xfrm>
              <a:off x="0" y="0"/>
              <a:ext cx="21945600" cy="682752"/>
            </a:xfrm>
            <a:custGeom>
              <a:rect b="b" l="l" r="r" t="t"/>
              <a:pathLst>
                <a:path extrusionOk="0" h="682752" w="21945600">
                  <a:moveTo>
                    <a:pt x="0" y="0"/>
                  </a:moveTo>
                  <a:lnTo>
                    <a:pt x="21945600" y="0"/>
                  </a:lnTo>
                  <a:lnTo>
                    <a:pt x="21945600" y="682752"/>
                  </a:lnTo>
                  <a:lnTo>
                    <a:pt x="0" y="682752"/>
                  </a:lnTo>
                  <a:close/>
                </a:path>
              </a:pathLst>
            </a:custGeom>
            <a:blipFill rotWithShape="1">
              <a:blip r:embed="rId4">
                <a:alphaModFix amt="0"/>
              </a:blip>
              <a:stretch>
                <a:fillRect b="-576253" l="0" r="0" t="-576253"/>
              </a:stretch>
            </a:blipFill>
            <a:ln>
              <a:noFill/>
            </a:ln>
          </p:spPr>
        </p:sp>
        <p:sp>
          <p:nvSpPr>
            <p:cNvPr id="1286" name="Google Shape;1286;g3e175bcebe7_10_608"/>
            <p:cNvSpPr txBox="1"/>
            <p:nvPr/>
          </p:nvSpPr>
          <p:spPr>
            <a:xfrm>
              <a:off x="0" y="0"/>
              <a:ext cx="21945600" cy="682752"/>
            </a:xfrm>
            <a:prstGeom prst="rect">
              <a:avLst/>
            </a:prstGeom>
            <a:noFill/>
            <a:ln>
              <a:noFill/>
            </a:ln>
          </p:spPr>
          <p:txBody>
            <a:bodyPr anchorCtr="0" anchor="ctr" bIns="0" lIns="0" spcFirstLastPara="1" rIns="0" wrap="square" tIns="0">
              <a:noAutofit/>
            </a:bodyPr>
            <a:lstStyle/>
            <a:p>
              <a:pPr indent="0" lvl="0" marL="0" marR="0" rtl="0" algn="ctr">
                <a:lnSpc>
                  <a:spcPct val="119941"/>
                </a:lnSpc>
                <a:spcBef>
                  <a:spcPts val="0"/>
                </a:spcBef>
                <a:spcAft>
                  <a:spcPts val="0"/>
                </a:spcAft>
                <a:buNone/>
              </a:pPr>
              <a:r>
                <a:rPr b="1" i="1" lang="en" sz="900" u="none" cap="none" strike="noStrike">
                  <a:solidFill>
                    <a:srgbClr val="14A655"/>
                  </a:solidFill>
                  <a:latin typeface="Quattrocento Sans"/>
                  <a:ea typeface="Quattrocento Sans"/>
                  <a:cs typeface="Quattrocento Sans"/>
                  <a:sym typeface="Quattrocento Sans"/>
                </a:rPr>
                <a:t>"PSK Vision: Defining and advancing the highest attainable standard of health through pharmaceutical care."</a:t>
              </a:r>
              <a:endParaRPr sz="700"/>
            </a:p>
          </p:txBody>
        </p:sp>
      </p:grpSp>
      <p:grpSp>
        <p:nvGrpSpPr>
          <p:cNvPr id="1287" name="Google Shape;1287;g3e175bcebe7_10_608"/>
          <p:cNvGrpSpPr/>
          <p:nvPr/>
        </p:nvGrpSpPr>
        <p:grpSpPr>
          <a:xfrm>
            <a:off x="7847584" y="256032"/>
            <a:ext cx="839216" cy="373256"/>
            <a:chOff x="0" y="0"/>
            <a:chExt cx="2237910" cy="995348"/>
          </a:xfrm>
        </p:grpSpPr>
        <p:cxnSp>
          <p:nvCxnSpPr>
            <p:cNvPr id="1288" name="Google Shape;1288;g3e175bcebe7_10_608"/>
            <p:cNvCxnSpPr/>
            <p:nvPr/>
          </p:nvCxnSpPr>
          <p:spPr>
            <a:xfrm>
              <a:off x="1033100" y="0"/>
              <a:ext cx="0" cy="995348"/>
            </a:xfrm>
            <a:prstGeom prst="straightConnector1">
              <a:avLst/>
            </a:prstGeom>
            <a:noFill/>
            <a:ln cap="flat" cmpd="sng" w="25400">
              <a:solidFill>
                <a:srgbClr val="000000"/>
              </a:solidFill>
              <a:prstDash val="dot"/>
              <a:round/>
              <a:headEnd len="sm" w="sm" type="none"/>
              <a:tailEnd len="sm" w="sm" type="none"/>
            </a:ln>
          </p:spPr>
        </p:cxnSp>
        <p:sp>
          <p:nvSpPr>
            <p:cNvPr id="1289" name="Google Shape;1289;g3e175bcebe7_10_608"/>
            <p:cNvSpPr/>
            <p:nvPr/>
          </p:nvSpPr>
          <p:spPr>
            <a:xfrm>
              <a:off x="0" y="23056"/>
              <a:ext cx="910637" cy="972292"/>
            </a:xfrm>
            <a:custGeom>
              <a:rect b="b" l="l" r="r" t="t"/>
              <a:pathLst>
                <a:path extrusionOk="0" h="972292" w="910637">
                  <a:moveTo>
                    <a:pt x="0" y="0"/>
                  </a:moveTo>
                  <a:lnTo>
                    <a:pt x="910637" y="0"/>
                  </a:lnTo>
                  <a:lnTo>
                    <a:pt x="910637" y="972292"/>
                  </a:lnTo>
                  <a:lnTo>
                    <a:pt x="0" y="972292"/>
                  </a:lnTo>
                  <a:lnTo>
                    <a:pt x="0" y="0"/>
                  </a:lnTo>
                  <a:close/>
                </a:path>
              </a:pathLst>
            </a:custGeom>
            <a:blipFill rotWithShape="1">
              <a:blip r:embed="rId5">
                <a:alphaModFix/>
              </a:blip>
              <a:stretch>
                <a:fillRect b="0" l="-13958" r="-9475" t="0"/>
              </a:stretch>
            </a:blipFill>
            <a:ln>
              <a:noFill/>
            </a:ln>
          </p:spPr>
        </p:sp>
        <p:sp>
          <p:nvSpPr>
            <p:cNvPr id="1290" name="Google Shape;1290;g3e175bcebe7_10_608"/>
            <p:cNvSpPr/>
            <p:nvPr/>
          </p:nvSpPr>
          <p:spPr>
            <a:xfrm>
              <a:off x="1072945" y="0"/>
              <a:ext cx="1164965" cy="995348"/>
            </a:xfrm>
            <a:custGeom>
              <a:rect b="b" l="l" r="r" t="t"/>
              <a:pathLst>
                <a:path extrusionOk="0" h="995348" w="1164965">
                  <a:moveTo>
                    <a:pt x="0" y="0"/>
                  </a:moveTo>
                  <a:lnTo>
                    <a:pt x="1164965" y="0"/>
                  </a:lnTo>
                  <a:lnTo>
                    <a:pt x="1164965" y="995348"/>
                  </a:lnTo>
                  <a:lnTo>
                    <a:pt x="0" y="995348"/>
                  </a:lnTo>
                  <a:lnTo>
                    <a:pt x="0" y="0"/>
                  </a:lnTo>
                  <a:close/>
                </a:path>
              </a:pathLst>
            </a:custGeom>
            <a:blipFill rotWithShape="1">
              <a:blip r:embed="rId6">
                <a:alphaModFix/>
              </a:blip>
              <a:stretch>
                <a:fillRect b="0" l="-637740" r="-85373" t="-70999"/>
              </a:stretch>
            </a:blipFill>
            <a:ln>
              <a:noFill/>
            </a:ln>
          </p:spPr>
        </p:sp>
      </p:grpSp>
      <p:sp>
        <p:nvSpPr>
          <p:cNvPr id="1291" name="Google Shape;1291;g3e175bcebe7_10_608"/>
          <p:cNvSpPr/>
          <p:nvPr/>
        </p:nvSpPr>
        <p:spPr>
          <a:xfrm>
            <a:off x="0" y="4800600"/>
            <a:ext cx="9144000" cy="342900"/>
          </a:xfrm>
          <a:custGeom>
            <a:rect b="b" l="l" r="r" t="t"/>
            <a:pathLst>
              <a:path extrusionOk="0" h="914400" w="24384000">
                <a:moveTo>
                  <a:pt x="0" y="0"/>
                </a:moveTo>
                <a:lnTo>
                  <a:pt x="24384000" y="0"/>
                </a:lnTo>
                <a:lnTo>
                  <a:pt x="24384000" y="914400"/>
                </a:lnTo>
                <a:lnTo>
                  <a:pt x="0" y="914400"/>
                </a:lnTo>
                <a:close/>
              </a:path>
            </a:pathLst>
          </a:custGeom>
          <a:solidFill>
            <a:srgbClr val="3E4095"/>
          </a:solidFill>
          <a:ln>
            <a:noFill/>
          </a:ln>
        </p:spPr>
      </p:sp>
      <p:grpSp>
        <p:nvGrpSpPr>
          <p:cNvPr id="1292" name="Google Shape;1292;g3e175bcebe7_10_608"/>
          <p:cNvGrpSpPr/>
          <p:nvPr/>
        </p:nvGrpSpPr>
        <p:grpSpPr>
          <a:xfrm>
            <a:off x="274320" y="4809744"/>
            <a:ext cx="4297680" cy="320040"/>
            <a:chOff x="0" y="0"/>
            <a:chExt cx="11460480" cy="853440"/>
          </a:xfrm>
        </p:grpSpPr>
        <p:sp>
          <p:nvSpPr>
            <p:cNvPr id="1293" name="Google Shape;1293;g3e175bcebe7_10_608"/>
            <p:cNvSpPr/>
            <p:nvPr/>
          </p:nvSpPr>
          <p:spPr>
            <a:xfrm>
              <a:off x="0" y="0"/>
              <a:ext cx="11460480" cy="853440"/>
            </a:xfrm>
            <a:custGeom>
              <a:rect b="b" l="l" r="r" t="t"/>
              <a:pathLst>
                <a:path extrusionOk="0" h="853440" w="11460480">
                  <a:moveTo>
                    <a:pt x="0" y="0"/>
                  </a:moveTo>
                  <a:lnTo>
                    <a:pt x="11460480" y="0"/>
                  </a:lnTo>
                  <a:lnTo>
                    <a:pt x="11460480" y="853440"/>
                  </a:lnTo>
                  <a:lnTo>
                    <a:pt x="0" y="853440"/>
                  </a:lnTo>
                  <a:close/>
                </a:path>
              </a:pathLst>
            </a:custGeom>
            <a:solidFill>
              <a:srgbClr val="FFFFFF">
                <a:alpha val="0"/>
              </a:srgbClr>
            </a:solidFill>
            <a:ln>
              <a:noFill/>
            </a:ln>
          </p:spPr>
        </p:sp>
        <p:sp>
          <p:nvSpPr>
            <p:cNvPr id="1294" name="Google Shape;1294;g3e175bcebe7_10_608"/>
            <p:cNvSpPr txBox="1"/>
            <p:nvPr/>
          </p:nvSpPr>
          <p:spPr>
            <a:xfrm>
              <a:off x="0" y="0"/>
              <a:ext cx="11460480" cy="85344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800" u="none" cap="none" strike="noStrike">
                  <a:solidFill>
                    <a:srgbClr val="FFFFFF"/>
                  </a:solidFill>
                  <a:latin typeface="Quattrocento Sans"/>
                  <a:ea typeface="Quattrocento Sans"/>
                  <a:cs typeface="Quattrocento Sans"/>
                  <a:sym typeface="Quattrocento Sans"/>
                </a:rPr>
                <a:t>Dr. Wairimu Njuki Mbogo  |  President, PSK  |  ECSA MDT Webinar · 13 May 2026</a:t>
              </a:r>
              <a:endParaRPr sz="700"/>
            </a:p>
          </p:txBody>
        </p:sp>
      </p:grpSp>
      <p:grpSp>
        <p:nvGrpSpPr>
          <p:cNvPr id="1295" name="Google Shape;1295;g3e175bcebe7_10_608"/>
          <p:cNvGrpSpPr/>
          <p:nvPr/>
        </p:nvGrpSpPr>
        <p:grpSpPr>
          <a:xfrm>
            <a:off x="5845275" y="4809744"/>
            <a:ext cx="3115845" cy="320040"/>
            <a:chOff x="0" y="0"/>
            <a:chExt cx="8308921" cy="853440"/>
          </a:xfrm>
        </p:grpSpPr>
        <p:sp>
          <p:nvSpPr>
            <p:cNvPr id="1296" name="Google Shape;1296;g3e175bcebe7_10_608"/>
            <p:cNvSpPr/>
            <p:nvPr/>
          </p:nvSpPr>
          <p:spPr>
            <a:xfrm>
              <a:off x="0" y="0"/>
              <a:ext cx="8308921" cy="853440"/>
            </a:xfrm>
            <a:custGeom>
              <a:rect b="b" l="l" r="r" t="t"/>
              <a:pathLst>
                <a:path extrusionOk="0" h="853440" w="8308921">
                  <a:moveTo>
                    <a:pt x="0" y="0"/>
                  </a:moveTo>
                  <a:lnTo>
                    <a:pt x="8308921" y="0"/>
                  </a:lnTo>
                  <a:lnTo>
                    <a:pt x="8308921" y="853440"/>
                  </a:lnTo>
                  <a:lnTo>
                    <a:pt x="0" y="853440"/>
                  </a:lnTo>
                  <a:close/>
                </a:path>
              </a:pathLst>
            </a:custGeom>
            <a:blipFill rotWithShape="1">
              <a:blip r:embed="rId4">
                <a:alphaModFix amt="0"/>
              </a:blip>
              <a:stretch>
                <a:fillRect b="-100313" l="0" r="20763" t="-100313"/>
              </a:stretch>
            </a:blipFill>
            <a:ln>
              <a:noFill/>
            </a:ln>
          </p:spPr>
        </p:sp>
        <p:sp>
          <p:nvSpPr>
            <p:cNvPr id="1297" name="Google Shape;1297;g3e175bcebe7_10_608"/>
            <p:cNvSpPr txBox="1"/>
            <p:nvPr/>
          </p:nvSpPr>
          <p:spPr>
            <a:xfrm>
              <a:off x="0" y="0"/>
              <a:ext cx="8308921" cy="853440"/>
            </a:xfrm>
            <a:prstGeom prst="rect">
              <a:avLst/>
            </a:prstGeom>
            <a:noFill/>
            <a:ln>
              <a:noFill/>
            </a:ln>
          </p:spPr>
          <p:txBody>
            <a:bodyPr anchorCtr="0" anchor="ctr" bIns="0" lIns="0" spcFirstLastPara="1" rIns="0" wrap="square" tIns="0">
              <a:noAutofit/>
            </a:bodyPr>
            <a:lstStyle/>
            <a:p>
              <a:pPr indent="0" lvl="0" marL="0" marR="0" rtl="0" algn="r">
                <a:lnSpc>
                  <a:spcPct val="120000"/>
                </a:lnSpc>
                <a:spcBef>
                  <a:spcPts val="0"/>
                </a:spcBef>
                <a:spcAft>
                  <a:spcPts val="0"/>
                </a:spcAft>
                <a:buNone/>
              </a:pPr>
              <a:r>
                <a:rPr b="1" i="0" lang="en" sz="800" u="none" cap="none" strike="noStrike">
                  <a:solidFill>
                    <a:srgbClr val="E8F5F3"/>
                  </a:solidFill>
                  <a:latin typeface="Quattrocento Sans"/>
                  <a:ea typeface="Quattrocento Sans"/>
                  <a:cs typeface="Quattrocento Sans"/>
                  <a:sym typeface="Quattrocento Sans"/>
                </a:rPr>
                <a:t>PSK · EPIC: Education · Policy · Innovation · Collaboration</a:t>
              </a:r>
              <a:endParaRPr sz="700"/>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g3e175bcebe7_10_68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809" l="0" r="0" t="-9809"/>
            </a:stretch>
          </a:blipFill>
          <a:ln>
            <a:noFill/>
          </a:ln>
        </p:spPr>
      </p:sp>
      <p:sp>
        <p:nvSpPr>
          <p:cNvPr id="1307" name="Google Shape;1307;g3e175bcebe7_10_681"/>
          <p:cNvSpPr/>
          <p:nvPr/>
        </p:nvSpPr>
        <p:spPr>
          <a:xfrm>
            <a:off x="0" y="0"/>
            <a:ext cx="164592" cy="5143500"/>
          </a:xfrm>
          <a:custGeom>
            <a:rect b="b" l="l" r="r" t="t"/>
            <a:pathLst>
              <a:path extrusionOk="0" h="13716000" w="438912">
                <a:moveTo>
                  <a:pt x="0" y="0"/>
                </a:moveTo>
                <a:lnTo>
                  <a:pt x="438912" y="0"/>
                </a:lnTo>
                <a:lnTo>
                  <a:pt x="438912" y="13716000"/>
                </a:lnTo>
                <a:lnTo>
                  <a:pt x="0" y="13716000"/>
                </a:lnTo>
                <a:close/>
              </a:path>
            </a:pathLst>
          </a:custGeom>
          <a:solidFill>
            <a:srgbClr val="3E4095"/>
          </a:solidFill>
          <a:ln>
            <a:noFill/>
          </a:ln>
        </p:spPr>
      </p:sp>
      <p:sp>
        <p:nvSpPr>
          <p:cNvPr id="1308" name="Google Shape;1308;g3e175bcebe7_10_681"/>
          <p:cNvSpPr/>
          <p:nvPr/>
        </p:nvSpPr>
        <p:spPr>
          <a:xfrm>
            <a:off x="164592" y="0"/>
            <a:ext cx="54864" cy="5143500"/>
          </a:xfrm>
          <a:custGeom>
            <a:rect b="b" l="l" r="r" t="t"/>
            <a:pathLst>
              <a:path extrusionOk="0" h="13716000" w="146304">
                <a:moveTo>
                  <a:pt x="0" y="0"/>
                </a:moveTo>
                <a:lnTo>
                  <a:pt x="146304" y="0"/>
                </a:lnTo>
                <a:lnTo>
                  <a:pt x="146304" y="13716000"/>
                </a:lnTo>
                <a:lnTo>
                  <a:pt x="0" y="13716000"/>
                </a:lnTo>
                <a:close/>
              </a:path>
            </a:pathLst>
          </a:custGeom>
          <a:solidFill>
            <a:srgbClr val="14A655"/>
          </a:solidFill>
          <a:ln>
            <a:noFill/>
          </a:ln>
        </p:spPr>
      </p:sp>
      <p:grpSp>
        <p:nvGrpSpPr>
          <p:cNvPr id="1309" name="Google Shape;1309;g3e175bcebe7_10_681"/>
          <p:cNvGrpSpPr/>
          <p:nvPr/>
        </p:nvGrpSpPr>
        <p:grpSpPr>
          <a:xfrm>
            <a:off x="502920" y="256032"/>
            <a:ext cx="8229600" cy="274320"/>
            <a:chOff x="0" y="0"/>
            <a:chExt cx="21945600" cy="731520"/>
          </a:xfrm>
        </p:grpSpPr>
        <p:sp>
          <p:nvSpPr>
            <p:cNvPr id="1310" name="Google Shape;1310;g3e175bcebe7_10_681"/>
            <p:cNvSpPr/>
            <p:nvPr/>
          </p:nvSpPr>
          <p:spPr>
            <a:xfrm>
              <a:off x="0" y="0"/>
              <a:ext cx="21945600" cy="731520"/>
            </a:xfrm>
            <a:custGeom>
              <a:rect b="b" l="l" r="r" t="t"/>
              <a:pathLst>
                <a:path extrusionOk="0" h="731520" w="21945600">
                  <a:moveTo>
                    <a:pt x="0" y="0"/>
                  </a:moveTo>
                  <a:lnTo>
                    <a:pt x="21945600" y="0"/>
                  </a:lnTo>
                  <a:lnTo>
                    <a:pt x="21945600" y="731520"/>
                  </a:lnTo>
                  <a:lnTo>
                    <a:pt x="0" y="731520"/>
                  </a:lnTo>
                  <a:close/>
                </a:path>
              </a:pathLst>
            </a:custGeom>
            <a:blipFill rotWithShape="1">
              <a:blip r:embed="rId4">
                <a:alphaModFix amt="0"/>
              </a:blip>
              <a:stretch>
                <a:fillRect b="-534522" l="0" r="0" t="-534522"/>
              </a:stretch>
            </a:blipFill>
            <a:ln>
              <a:noFill/>
            </a:ln>
          </p:spPr>
        </p:sp>
        <p:sp>
          <p:nvSpPr>
            <p:cNvPr id="1311" name="Google Shape;1311;g3e175bcebe7_10_681"/>
            <p:cNvSpPr txBox="1"/>
            <p:nvPr/>
          </p:nvSpPr>
          <p:spPr>
            <a:xfrm>
              <a:off x="0" y="0"/>
              <a:ext cx="21945600" cy="73152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900" u="none" cap="none" strike="noStrike">
                  <a:solidFill>
                    <a:srgbClr val="14A655"/>
                  </a:solidFill>
                  <a:latin typeface="Quattrocento Sans"/>
                  <a:ea typeface="Quattrocento Sans"/>
                  <a:cs typeface="Quattrocento Sans"/>
                  <a:sym typeface="Quattrocento Sans"/>
                </a:rPr>
                <a:t>AFRICA. THE TIME IS NOW.</a:t>
              </a:r>
              <a:endParaRPr sz="700"/>
            </a:p>
          </p:txBody>
        </p:sp>
      </p:grpSp>
      <p:grpSp>
        <p:nvGrpSpPr>
          <p:cNvPr id="1312" name="Google Shape;1312;g3e175bcebe7_10_681"/>
          <p:cNvGrpSpPr/>
          <p:nvPr/>
        </p:nvGrpSpPr>
        <p:grpSpPr>
          <a:xfrm>
            <a:off x="502920" y="594360"/>
            <a:ext cx="6583680" cy="1371600"/>
            <a:chOff x="0" y="0"/>
            <a:chExt cx="17556480" cy="3657600"/>
          </a:xfrm>
        </p:grpSpPr>
        <p:sp>
          <p:nvSpPr>
            <p:cNvPr id="1313" name="Google Shape;1313;g3e175bcebe7_10_681"/>
            <p:cNvSpPr/>
            <p:nvPr/>
          </p:nvSpPr>
          <p:spPr>
            <a:xfrm>
              <a:off x="0" y="0"/>
              <a:ext cx="17556480" cy="3657600"/>
            </a:xfrm>
            <a:custGeom>
              <a:rect b="b" l="l" r="r" t="t"/>
              <a:pathLst>
                <a:path extrusionOk="0" h="3657600" w="17556480">
                  <a:moveTo>
                    <a:pt x="0" y="0"/>
                  </a:moveTo>
                  <a:lnTo>
                    <a:pt x="17556480" y="0"/>
                  </a:lnTo>
                  <a:lnTo>
                    <a:pt x="17556480" y="3657600"/>
                  </a:lnTo>
                  <a:lnTo>
                    <a:pt x="0" y="3657600"/>
                  </a:lnTo>
                  <a:close/>
                </a:path>
              </a:pathLst>
            </a:custGeom>
            <a:blipFill rotWithShape="1">
              <a:blip r:embed="rId4">
                <a:alphaModFix amt="0"/>
              </a:blip>
              <a:stretch>
                <a:fillRect b="-43528" l="0" r="0" t="-43528"/>
              </a:stretch>
            </a:blipFill>
            <a:ln>
              <a:noFill/>
            </a:ln>
          </p:spPr>
        </p:sp>
        <p:sp>
          <p:nvSpPr>
            <p:cNvPr id="1314" name="Google Shape;1314;g3e175bcebe7_10_681"/>
            <p:cNvSpPr txBox="1"/>
            <p:nvPr/>
          </p:nvSpPr>
          <p:spPr>
            <a:xfrm>
              <a:off x="0" y="9525"/>
              <a:ext cx="17556480" cy="3648075"/>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2200" u="none" cap="none" strike="noStrike">
                  <a:solidFill>
                    <a:srgbClr val="3E4095"/>
                  </a:solidFill>
                  <a:latin typeface="Quattrocento Sans"/>
                  <a:ea typeface="Quattrocento Sans"/>
                  <a:cs typeface="Quattrocento Sans"/>
                  <a:sym typeface="Quattrocento Sans"/>
                </a:rPr>
                <a:t>Every healthcare reform must move us</a:t>
              </a:r>
              <a:endParaRPr sz="700"/>
            </a:p>
            <a:p>
              <a:pPr indent="0" lvl="0" marL="0" marR="0" rtl="0" algn="l">
                <a:lnSpc>
                  <a:spcPct val="120000"/>
                </a:lnSpc>
                <a:spcBef>
                  <a:spcPts val="0"/>
                </a:spcBef>
                <a:spcAft>
                  <a:spcPts val="0"/>
                </a:spcAft>
                <a:buNone/>
              </a:pPr>
              <a:r>
                <a:rPr b="1" i="0" lang="en" sz="2200" u="none" cap="none" strike="noStrike">
                  <a:solidFill>
                    <a:srgbClr val="3E4095"/>
                  </a:solidFill>
                  <a:latin typeface="Quattrocento Sans"/>
                  <a:ea typeface="Quattrocento Sans"/>
                  <a:cs typeface="Quattrocento Sans"/>
                  <a:sym typeface="Quattrocento Sans"/>
                </a:rPr>
                <a:t>closer to the highest attainable</a:t>
              </a:r>
              <a:endParaRPr sz="700"/>
            </a:p>
            <a:p>
              <a:pPr indent="0" lvl="0" marL="0" marR="0" rtl="0" algn="l">
                <a:lnSpc>
                  <a:spcPct val="120000"/>
                </a:lnSpc>
                <a:spcBef>
                  <a:spcPts val="0"/>
                </a:spcBef>
                <a:spcAft>
                  <a:spcPts val="0"/>
                </a:spcAft>
                <a:buNone/>
              </a:pPr>
              <a:r>
                <a:rPr b="1" i="0" lang="en" sz="2200" u="none" cap="none" strike="noStrike">
                  <a:solidFill>
                    <a:srgbClr val="3E4095"/>
                  </a:solidFill>
                  <a:latin typeface="Quattrocento Sans"/>
                  <a:ea typeface="Quattrocento Sans"/>
                  <a:cs typeface="Quattrocento Sans"/>
                  <a:sym typeface="Quattrocento Sans"/>
                </a:rPr>
                <a:t>standard of health.</a:t>
              </a:r>
              <a:endParaRPr sz="700"/>
            </a:p>
          </p:txBody>
        </p:sp>
      </p:grpSp>
      <p:sp>
        <p:nvSpPr>
          <p:cNvPr id="1315" name="Google Shape;1315;g3e175bcebe7_10_681"/>
          <p:cNvSpPr/>
          <p:nvPr/>
        </p:nvSpPr>
        <p:spPr>
          <a:xfrm>
            <a:off x="502920" y="2057400"/>
            <a:ext cx="1097280" cy="50292"/>
          </a:xfrm>
          <a:custGeom>
            <a:rect b="b" l="l" r="r" t="t"/>
            <a:pathLst>
              <a:path extrusionOk="0" h="134112" w="2926080">
                <a:moveTo>
                  <a:pt x="0" y="0"/>
                </a:moveTo>
                <a:lnTo>
                  <a:pt x="2926080" y="0"/>
                </a:lnTo>
                <a:lnTo>
                  <a:pt x="2926080" y="134112"/>
                </a:lnTo>
                <a:lnTo>
                  <a:pt x="0" y="134112"/>
                </a:lnTo>
                <a:close/>
              </a:path>
            </a:pathLst>
          </a:custGeom>
          <a:solidFill>
            <a:srgbClr val="3E4095"/>
          </a:solidFill>
          <a:ln>
            <a:noFill/>
          </a:ln>
        </p:spPr>
      </p:sp>
      <p:sp>
        <p:nvSpPr>
          <p:cNvPr id="1316" name="Google Shape;1316;g3e175bcebe7_10_681"/>
          <p:cNvSpPr/>
          <p:nvPr/>
        </p:nvSpPr>
        <p:spPr>
          <a:xfrm>
            <a:off x="502920" y="2212848"/>
            <a:ext cx="292608" cy="292608"/>
          </a:xfrm>
          <a:custGeom>
            <a:rect b="b" l="l" r="r" t="t"/>
            <a:pathLst>
              <a:path extrusionOk="0" h="780288" w="780288">
                <a:moveTo>
                  <a:pt x="0" y="0"/>
                </a:moveTo>
                <a:lnTo>
                  <a:pt x="780288" y="0"/>
                </a:lnTo>
                <a:lnTo>
                  <a:pt x="780288" y="780288"/>
                </a:lnTo>
                <a:lnTo>
                  <a:pt x="0" y="780288"/>
                </a:lnTo>
                <a:close/>
              </a:path>
            </a:pathLst>
          </a:custGeom>
          <a:solidFill>
            <a:srgbClr val="3E4095"/>
          </a:solidFill>
          <a:ln>
            <a:noFill/>
          </a:ln>
        </p:spPr>
      </p:sp>
      <p:grpSp>
        <p:nvGrpSpPr>
          <p:cNvPr id="1317" name="Google Shape;1317;g3e175bcebe7_10_681"/>
          <p:cNvGrpSpPr/>
          <p:nvPr/>
        </p:nvGrpSpPr>
        <p:grpSpPr>
          <a:xfrm>
            <a:off x="502920" y="2212848"/>
            <a:ext cx="292608" cy="292608"/>
            <a:chOff x="0" y="0"/>
            <a:chExt cx="780288" cy="780288"/>
          </a:xfrm>
        </p:grpSpPr>
        <p:sp>
          <p:nvSpPr>
            <p:cNvPr id="1318" name="Google Shape;1318;g3e175bcebe7_10_681"/>
            <p:cNvSpPr/>
            <p:nvPr/>
          </p:nvSpPr>
          <p:spPr>
            <a:xfrm>
              <a:off x="0" y="0"/>
              <a:ext cx="780288" cy="780288"/>
            </a:xfrm>
            <a:custGeom>
              <a:rect b="b" l="l" r="r" t="t"/>
              <a:pathLst>
                <a:path extrusionOk="0" h="780288" w="780288">
                  <a:moveTo>
                    <a:pt x="0" y="0"/>
                  </a:moveTo>
                  <a:lnTo>
                    <a:pt x="780288" y="0"/>
                  </a:lnTo>
                  <a:lnTo>
                    <a:pt x="780288" y="780288"/>
                  </a:lnTo>
                  <a:lnTo>
                    <a:pt x="0" y="780288"/>
                  </a:lnTo>
                  <a:close/>
                </a:path>
              </a:pathLst>
            </a:custGeom>
            <a:blipFill rotWithShape="1">
              <a:blip r:embed="rId4">
                <a:alphaModFix amt="0"/>
              </a:blip>
              <a:stretch>
                <a:fillRect b="0" l="-78304" r="-78304" t="0"/>
              </a:stretch>
            </a:blipFill>
            <a:ln>
              <a:noFill/>
            </a:ln>
          </p:spPr>
        </p:sp>
        <p:sp>
          <p:nvSpPr>
            <p:cNvPr id="1319" name="Google Shape;1319;g3e175bcebe7_10_681"/>
            <p:cNvSpPr txBox="1"/>
            <p:nvPr/>
          </p:nvSpPr>
          <p:spPr>
            <a:xfrm>
              <a:off x="0" y="0"/>
              <a:ext cx="780288" cy="780288"/>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1100" u="none" cap="none" strike="noStrike">
                  <a:solidFill>
                    <a:srgbClr val="FFFFFF"/>
                  </a:solidFill>
                  <a:latin typeface="Quattrocento Sans"/>
                  <a:ea typeface="Quattrocento Sans"/>
                  <a:cs typeface="Quattrocento Sans"/>
                  <a:sym typeface="Quattrocento Sans"/>
                </a:rPr>
                <a:t>1</a:t>
              </a:r>
              <a:endParaRPr sz="700"/>
            </a:p>
          </p:txBody>
        </p:sp>
      </p:grpSp>
      <p:grpSp>
        <p:nvGrpSpPr>
          <p:cNvPr id="1320" name="Google Shape;1320;g3e175bcebe7_10_681"/>
          <p:cNvGrpSpPr/>
          <p:nvPr/>
        </p:nvGrpSpPr>
        <p:grpSpPr>
          <a:xfrm>
            <a:off x="896112" y="2231136"/>
            <a:ext cx="5486400" cy="274320"/>
            <a:chOff x="0" y="0"/>
            <a:chExt cx="14630400" cy="731520"/>
          </a:xfrm>
        </p:grpSpPr>
        <p:sp>
          <p:nvSpPr>
            <p:cNvPr id="1321" name="Google Shape;1321;g3e175bcebe7_10_681"/>
            <p:cNvSpPr/>
            <p:nvPr/>
          </p:nvSpPr>
          <p:spPr>
            <a:xfrm>
              <a:off x="0" y="0"/>
              <a:ext cx="14630400" cy="731520"/>
            </a:xfrm>
            <a:custGeom>
              <a:rect b="b" l="l" r="r" t="t"/>
              <a:pathLst>
                <a:path extrusionOk="0" h="731520" w="14630400">
                  <a:moveTo>
                    <a:pt x="0" y="0"/>
                  </a:moveTo>
                  <a:lnTo>
                    <a:pt x="14630400" y="0"/>
                  </a:lnTo>
                  <a:lnTo>
                    <a:pt x="14630400" y="731520"/>
                  </a:lnTo>
                  <a:lnTo>
                    <a:pt x="0" y="731520"/>
                  </a:lnTo>
                  <a:close/>
                </a:path>
              </a:pathLst>
            </a:custGeom>
            <a:blipFill rotWithShape="1">
              <a:blip r:embed="rId4">
                <a:alphaModFix amt="0"/>
              </a:blip>
              <a:stretch>
                <a:fillRect b="-339712" l="0" r="0" t="-339712"/>
              </a:stretch>
            </a:blipFill>
            <a:ln>
              <a:noFill/>
            </a:ln>
          </p:spPr>
        </p:sp>
        <p:sp>
          <p:nvSpPr>
            <p:cNvPr id="1322" name="Google Shape;1322;g3e175bcebe7_10_681"/>
            <p:cNvSpPr txBox="1"/>
            <p:nvPr/>
          </p:nvSpPr>
          <p:spPr>
            <a:xfrm>
              <a:off x="0" y="0"/>
              <a:ext cx="14630400" cy="73152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Advance regulatory frameworks that match competency to clinical risk</a:t>
              </a:r>
              <a:endParaRPr sz="700"/>
            </a:p>
          </p:txBody>
        </p:sp>
      </p:grpSp>
      <p:sp>
        <p:nvSpPr>
          <p:cNvPr id="1323" name="Google Shape;1323;g3e175bcebe7_10_681"/>
          <p:cNvSpPr/>
          <p:nvPr/>
        </p:nvSpPr>
        <p:spPr>
          <a:xfrm>
            <a:off x="502920" y="2779776"/>
            <a:ext cx="292608" cy="292608"/>
          </a:xfrm>
          <a:custGeom>
            <a:rect b="b" l="l" r="r" t="t"/>
            <a:pathLst>
              <a:path extrusionOk="0" h="780288" w="780288">
                <a:moveTo>
                  <a:pt x="0" y="0"/>
                </a:moveTo>
                <a:lnTo>
                  <a:pt x="780288" y="0"/>
                </a:lnTo>
                <a:lnTo>
                  <a:pt x="780288" y="780288"/>
                </a:lnTo>
                <a:lnTo>
                  <a:pt x="0" y="780288"/>
                </a:lnTo>
                <a:close/>
              </a:path>
            </a:pathLst>
          </a:custGeom>
          <a:solidFill>
            <a:srgbClr val="3E4095"/>
          </a:solidFill>
          <a:ln>
            <a:noFill/>
          </a:ln>
        </p:spPr>
      </p:sp>
      <p:grpSp>
        <p:nvGrpSpPr>
          <p:cNvPr id="1324" name="Google Shape;1324;g3e175bcebe7_10_681"/>
          <p:cNvGrpSpPr/>
          <p:nvPr/>
        </p:nvGrpSpPr>
        <p:grpSpPr>
          <a:xfrm>
            <a:off x="502920" y="2779776"/>
            <a:ext cx="292608" cy="292608"/>
            <a:chOff x="0" y="0"/>
            <a:chExt cx="780288" cy="780288"/>
          </a:xfrm>
        </p:grpSpPr>
        <p:sp>
          <p:nvSpPr>
            <p:cNvPr id="1325" name="Google Shape;1325;g3e175bcebe7_10_681"/>
            <p:cNvSpPr/>
            <p:nvPr/>
          </p:nvSpPr>
          <p:spPr>
            <a:xfrm>
              <a:off x="0" y="0"/>
              <a:ext cx="780288" cy="780288"/>
            </a:xfrm>
            <a:custGeom>
              <a:rect b="b" l="l" r="r" t="t"/>
              <a:pathLst>
                <a:path extrusionOk="0" h="780288" w="780288">
                  <a:moveTo>
                    <a:pt x="0" y="0"/>
                  </a:moveTo>
                  <a:lnTo>
                    <a:pt x="780288" y="0"/>
                  </a:lnTo>
                  <a:lnTo>
                    <a:pt x="780288" y="780288"/>
                  </a:lnTo>
                  <a:lnTo>
                    <a:pt x="0" y="780288"/>
                  </a:lnTo>
                  <a:close/>
                </a:path>
              </a:pathLst>
            </a:custGeom>
            <a:blipFill rotWithShape="1">
              <a:blip r:embed="rId4">
                <a:alphaModFix amt="0"/>
              </a:blip>
              <a:stretch>
                <a:fillRect b="0" l="-78304" r="-78304" t="0"/>
              </a:stretch>
            </a:blipFill>
            <a:ln>
              <a:noFill/>
            </a:ln>
          </p:spPr>
        </p:sp>
        <p:sp>
          <p:nvSpPr>
            <p:cNvPr id="1326" name="Google Shape;1326;g3e175bcebe7_10_681"/>
            <p:cNvSpPr txBox="1"/>
            <p:nvPr/>
          </p:nvSpPr>
          <p:spPr>
            <a:xfrm>
              <a:off x="0" y="0"/>
              <a:ext cx="780288" cy="780288"/>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1100" u="none" cap="none" strike="noStrike">
                  <a:solidFill>
                    <a:srgbClr val="FFFFFF"/>
                  </a:solidFill>
                  <a:latin typeface="Quattrocento Sans"/>
                  <a:ea typeface="Quattrocento Sans"/>
                  <a:cs typeface="Quattrocento Sans"/>
                  <a:sym typeface="Quattrocento Sans"/>
                </a:rPr>
                <a:t>2</a:t>
              </a:r>
              <a:endParaRPr sz="700"/>
            </a:p>
          </p:txBody>
        </p:sp>
      </p:grpSp>
      <p:grpSp>
        <p:nvGrpSpPr>
          <p:cNvPr id="1327" name="Google Shape;1327;g3e175bcebe7_10_681"/>
          <p:cNvGrpSpPr/>
          <p:nvPr/>
        </p:nvGrpSpPr>
        <p:grpSpPr>
          <a:xfrm>
            <a:off x="896112" y="2798064"/>
            <a:ext cx="5486400" cy="274320"/>
            <a:chOff x="0" y="0"/>
            <a:chExt cx="14630400" cy="731520"/>
          </a:xfrm>
        </p:grpSpPr>
        <p:sp>
          <p:nvSpPr>
            <p:cNvPr id="1328" name="Google Shape;1328;g3e175bcebe7_10_681"/>
            <p:cNvSpPr/>
            <p:nvPr/>
          </p:nvSpPr>
          <p:spPr>
            <a:xfrm>
              <a:off x="0" y="0"/>
              <a:ext cx="14630400" cy="731520"/>
            </a:xfrm>
            <a:custGeom>
              <a:rect b="b" l="l" r="r" t="t"/>
              <a:pathLst>
                <a:path extrusionOk="0" h="731520" w="14630400">
                  <a:moveTo>
                    <a:pt x="0" y="0"/>
                  </a:moveTo>
                  <a:lnTo>
                    <a:pt x="14630400" y="0"/>
                  </a:lnTo>
                  <a:lnTo>
                    <a:pt x="14630400" y="731520"/>
                  </a:lnTo>
                  <a:lnTo>
                    <a:pt x="0" y="731520"/>
                  </a:lnTo>
                  <a:close/>
                </a:path>
              </a:pathLst>
            </a:custGeom>
            <a:blipFill rotWithShape="1">
              <a:blip r:embed="rId4">
                <a:alphaModFix amt="0"/>
              </a:blip>
              <a:stretch>
                <a:fillRect b="-339712" l="0" r="0" t="-339712"/>
              </a:stretch>
            </a:blipFill>
            <a:ln>
              <a:noFill/>
            </a:ln>
          </p:spPr>
        </p:sp>
        <p:sp>
          <p:nvSpPr>
            <p:cNvPr id="1329" name="Google Shape;1329;g3e175bcebe7_10_681"/>
            <p:cNvSpPr txBox="1"/>
            <p:nvPr/>
          </p:nvSpPr>
          <p:spPr>
            <a:xfrm>
              <a:off x="0" y="0"/>
              <a:ext cx="14630400" cy="73152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Invest in pharmacists as PHC partners — not peripheral dispensers</a:t>
              </a:r>
              <a:endParaRPr sz="700"/>
            </a:p>
          </p:txBody>
        </p:sp>
      </p:grpSp>
      <p:sp>
        <p:nvSpPr>
          <p:cNvPr id="1330" name="Google Shape;1330;g3e175bcebe7_10_681"/>
          <p:cNvSpPr/>
          <p:nvPr/>
        </p:nvSpPr>
        <p:spPr>
          <a:xfrm>
            <a:off x="502920" y="3346704"/>
            <a:ext cx="292608" cy="292608"/>
          </a:xfrm>
          <a:custGeom>
            <a:rect b="b" l="l" r="r" t="t"/>
            <a:pathLst>
              <a:path extrusionOk="0" h="780288" w="780288">
                <a:moveTo>
                  <a:pt x="0" y="0"/>
                </a:moveTo>
                <a:lnTo>
                  <a:pt x="780288" y="0"/>
                </a:lnTo>
                <a:lnTo>
                  <a:pt x="780288" y="780288"/>
                </a:lnTo>
                <a:lnTo>
                  <a:pt x="0" y="780288"/>
                </a:lnTo>
                <a:close/>
              </a:path>
            </a:pathLst>
          </a:custGeom>
          <a:solidFill>
            <a:srgbClr val="3E4095"/>
          </a:solidFill>
          <a:ln>
            <a:noFill/>
          </a:ln>
        </p:spPr>
      </p:sp>
      <p:grpSp>
        <p:nvGrpSpPr>
          <p:cNvPr id="1331" name="Google Shape;1331;g3e175bcebe7_10_681"/>
          <p:cNvGrpSpPr/>
          <p:nvPr/>
        </p:nvGrpSpPr>
        <p:grpSpPr>
          <a:xfrm>
            <a:off x="502920" y="3346704"/>
            <a:ext cx="292608" cy="292608"/>
            <a:chOff x="0" y="0"/>
            <a:chExt cx="780288" cy="780288"/>
          </a:xfrm>
        </p:grpSpPr>
        <p:sp>
          <p:nvSpPr>
            <p:cNvPr id="1332" name="Google Shape;1332;g3e175bcebe7_10_681"/>
            <p:cNvSpPr/>
            <p:nvPr/>
          </p:nvSpPr>
          <p:spPr>
            <a:xfrm>
              <a:off x="0" y="0"/>
              <a:ext cx="780288" cy="780288"/>
            </a:xfrm>
            <a:custGeom>
              <a:rect b="b" l="l" r="r" t="t"/>
              <a:pathLst>
                <a:path extrusionOk="0" h="780288" w="780288">
                  <a:moveTo>
                    <a:pt x="0" y="0"/>
                  </a:moveTo>
                  <a:lnTo>
                    <a:pt x="780288" y="0"/>
                  </a:lnTo>
                  <a:lnTo>
                    <a:pt x="780288" y="780288"/>
                  </a:lnTo>
                  <a:lnTo>
                    <a:pt x="0" y="780288"/>
                  </a:lnTo>
                  <a:close/>
                </a:path>
              </a:pathLst>
            </a:custGeom>
            <a:blipFill rotWithShape="1">
              <a:blip r:embed="rId4">
                <a:alphaModFix amt="0"/>
              </a:blip>
              <a:stretch>
                <a:fillRect b="0" l="-78304" r="-78304" t="0"/>
              </a:stretch>
            </a:blipFill>
            <a:ln>
              <a:noFill/>
            </a:ln>
          </p:spPr>
        </p:sp>
        <p:sp>
          <p:nvSpPr>
            <p:cNvPr id="1333" name="Google Shape;1333;g3e175bcebe7_10_681"/>
            <p:cNvSpPr txBox="1"/>
            <p:nvPr/>
          </p:nvSpPr>
          <p:spPr>
            <a:xfrm>
              <a:off x="0" y="0"/>
              <a:ext cx="780288" cy="780288"/>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1100" u="none" cap="none" strike="noStrike">
                  <a:solidFill>
                    <a:srgbClr val="FFFFFF"/>
                  </a:solidFill>
                  <a:latin typeface="Quattrocento Sans"/>
                  <a:ea typeface="Quattrocento Sans"/>
                  <a:cs typeface="Quattrocento Sans"/>
                  <a:sym typeface="Quattrocento Sans"/>
                </a:rPr>
                <a:t>3</a:t>
              </a:r>
              <a:endParaRPr sz="700"/>
            </a:p>
          </p:txBody>
        </p:sp>
      </p:grpSp>
      <p:grpSp>
        <p:nvGrpSpPr>
          <p:cNvPr id="1334" name="Google Shape;1334;g3e175bcebe7_10_681"/>
          <p:cNvGrpSpPr/>
          <p:nvPr/>
        </p:nvGrpSpPr>
        <p:grpSpPr>
          <a:xfrm>
            <a:off x="896112" y="3364992"/>
            <a:ext cx="5486400" cy="274320"/>
            <a:chOff x="0" y="0"/>
            <a:chExt cx="14630400" cy="731520"/>
          </a:xfrm>
        </p:grpSpPr>
        <p:sp>
          <p:nvSpPr>
            <p:cNvPr id="1335" name="Google Shape;1335;g3e175bcebe7_10_681"/>
            <p:cNvSpPr/>
            <p:nvPr/>
          </p:nvSpPr>
          <p:spPr>
            <a:xfrm>
              <a:off x="0" y="0"/>
              <a:ext cx="14630400" cy="731520"/>
            </a:xfrm>
            <a:custGeom>
              <a:rect b="b" l="l" r="r" t="t"/>
              <a:pathLst>
                <a:path extrusionOk="0" h="731520" w="14630400">
                  <a:moveTo>
                    <a:pt x="0" y="0"/>
                  </a:moveTo>
                  <a:lnTo>
                    <a:pt x="14630400" y="0"/>
                  </a:lnTo>
                  <a:lnTo>
                    <a:pt x="14630400" y="731520"/>
                  </a:lnTo>
                  <a:lnTo>
                    <a:pt x="0" y="731520"/>
                  </a:lnTo>
                  <a:close/>
                </a:path>
              </a:pathLst>
            </a:custGeom>
            <a:blipFill rotWithShape="1">
              <a:blip r:embed="rId4">
                <a:alphaModFix amt="0"/>
              </a:blip>
              <a:stretch>
                <a:fillRect b="-339712" l="0" r="0" t="-339712"/>
              </a:stretch>
            </a:blipFill>
            <a:ln>
              <a:noFill/>
            </a:ln>
          </p:spPr>
        </p:sp>
        <p:sp>
          <p:nvSpPr>
            <p:cNvPr id="1336" name="Google Shape;1336;g3e175bcebe7_10_681"/>
            <p:cNvSpPr txBox="1"/>
            <p:nvPr/>
          </p:nvSpPr>
          <p:spPr>
            <a:xfrm>
              <a:off x="0" y="0"/>
              <a:ext cx="14630400" cy="73152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Build MDT systems with clarity, accountability and shared purpose</a:t>
              </a:r>
              <a:endParaRPr sz="700"/>
            </a:p>
          </p:txBody>
        </p:sp>
      </p:grpSp>
      <p:sp>
        <p:nvSpPr>
          <p:cNvPr id="1337" name="Google Shape;1337;g3e175bcebe7_10_681"/>
          <p:cNvSpPr/>
          <p:nvPr/>
        </p:nvSpPr>
        <p:spPr>
          <a:xfrm>
            <a:off x="502920" y="3913632"/>
            <a:ext cx="292608" cy="292608"/>
          </a:xfrm>
          <a:custGeom>
            <a:rect b="b" l="l" r="r" t="t"/>
            <a:pathLst>
              <a:path extrusionOk="0" h="780288" w="780288">
                <a:moveTo>
                  <a:pt x="0" y="0"/>
                </a:moveTo>
                <a:lnTo>
                  <a:pt x="780288" y="0"/>
                </a:lnTo>
                <a:lnTo>
                  <a:pt x="780288" y="780288"/>
                </a:lnTo>
                <a:lnTo>
                  <a:pt x="0" y="780288"/>
                </a:lnTo>
                <a:close/>
              </a:path>
            </a:pathLst>
          </a:custGeom>
          <a:solidFill>
            <a:srgbClr val="3E4095"/>
          </a:solidFill>
          <a:ln>
            <a:noFill/>
          </a:ln>
        </p:spPr>
      </p:sp>
      <p:grpSp>
        <p:nvGrpSpPr>
          <p:cNvPr id="1338" name="Google Shape;1338;g3e175bcebe7_10_681"/>
          <p:cNvGrpSpPr/>
          <p:nvPr/>
        </p:nvGrpSpPr>
        <p:grpSpPr>
          <a:xfrm>
            <a:off x="502920" y="3913632"/>
            <a:ext cx="292608" cy="292608"/>
            <a:chOff x="0" y="0"/>
            <a:chExt cx="780288" cy="780288"/>
          </a:xfrm>
        </p:grpSpPr>
        <p:sp>
          <p:nvSpPr>
            <p:cNvPr id="1339" name="Google Shape;1339;g3e175bcebe7_10_681"/>
            <p:cNvSpPr/>
            <p:nvPr/>
          </p:nvSpPr>
          <p:spPr>
            <a:xfrm>
              <a:off x="0" y="0"/>
              <a:ext cx="780288" cy="780288"/>
            </a:xfrm>
            <a:custGeom>
              <a:rect b="b" l="l" r="r" t="t"/>
              <a:pathLst>
                <a:path extrusionOk="0" h="780288" w="780288">
                  <a:moveTo>
                    <a:pt x="0" y="0"/>
                  </a:moveTo>
                  <a:lnTo>
                    <a:pt x="780288" y="0"/>
                  </a:lnTo>
                  <a:lnTo>
                    <a:pt x="780288" y="780288"/>
                  </a:lnTo>
                  <a:lnTo>
                    <a:pt x="0" y="780288"/>
                  </a:lnTo>
                  <a:close/>
                </a:path>
              </a:pathLst>
            </a:custGeom>
            <a:blipFill rotWithShape="1">
              <a:blip r:embed="rId4">
                <a:alphaModFix amt="0"/>
              </a:blip>
              <a:stretch>
                <a:fillRect b="0" l="-78304" r="-78304" t="0"/>
              </a:stretch>
            </a:blipFill>
            <a:ln>
              <a:noFill/>
            </a:ln>
          </p:spPr>
        </p:sp>
        <p:sp>
          <p:nvSpPr>
            <p:cNvPr id="1340" name="Google Shape;1340;g3e175bcebe7_10_681"/>
            <p:cNvSpPr txBox="1"/>
            <p:nvPr/>
          </p:nvSpPr>
          <p:spPr>
            <a:xfrm>
              <a:off x="0" y="0"/>
              <a:ext cx="780288" cy="780288"/>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 sz="1100" u="none" cap="none" strike="noStrike">
                  <a:solidFill>
                    <a:srgbClr val="FFFFFF"/>
                  </a:solidFill>
                  <a:latin typeface="Quattrocento Sans"/>
                  <a:ea typeface="Quattrocento Sans"/>
                  <a:cs typeface="Quattrocento Sans"/>
                  <a:sym typeface="Quattrocento Sans"/>
                </a:rPr>
                <a:t>4</a:t>
              </a:r>
              <a:endParaRPr sz="700"/>
            </a:p>
          </p:txBody>
        </p:sp>
      </p:grpSp>
      <p:grpSp>
        <p:nvGrpSpPr>
          <p:cNvPr id="1341" name="Google Shape;1341;g3e175bcebe7_10_681"/>
          <p:cNvGrpSpPr/>
          <p:nvPr/>
        </p:nvGrpSpPr>
        <p:grpSpPr>
          <a:xfrm>
            <a:off x="896112" y="3931920"/>
            <a:ext cx="5486400" cy="274320"/>
            <a:chOff x="0" y="0"/>
            <a:chExt cx="14630400" cy="731520"/>
          </a:xfrm>
        </p:grpSpPr>
        <p:sp>
          <p:nvSpPr>
            <p:cNvPr id="1342" name="Google Shape;1342;g3e175bcebe7_10_681"/>
            <p:cNvSpPr/>
            <p:nvPr/>
          </p:nvSpPr>
          <p:spPr>
            <a:xfrm>
              <a:off x="0" y="0"/>
              <a:ext cx="14630400" cy="731520"/>
            </a:xfrm>
            <a:custGeom>
              <a:rect b="b" l="l" r="r" t="t"/>
              <a:pathLst>
                <a:path extrusionOk="0" h="731520" w="14630400">
                  <a:moveTo>
                    <a:pt x="0" y="0"/>
                  </a:moveTo>
                  <a:lnTo>
                    <a:pt x="14630400" y="0"/>
                  </a:lnTo>
                  <a:lnTo>
                    <a:pt x="14630400" y="731520"/>
                  </a:lnTo>
                  <a:lnTo>
                    <a:pt x="0" y="731520"/>
                  </a:lnTo>
                  <a:close/>
                </a:path>
              </a:pathLst>
            </a:custGeom>
            <a:blipFill rotWithShape="1">
              <a:blip r:embed="rId4">
                <a:alphaModFix amt="0"/>
              </a:blip>
              <a:stretch>
                <a:fillRect b="-339712" l="0" r="0" t="-339712"/>
              </a:stretch>
            </a:blipFill>
            <a:ln>
              <a:noFill/>
            </a:ln>
          </p:spPr>
        </p:sp>
        <p:sp>
          <p:nvSpPr>
            <p:cNvPr id="1343" name="Google Shape;1343;g3e175bcebe7_10_681"/>
            <p:cNvSpPr txBox="1"/>
            <p:nvPr/>
          </p:nvSpPr>
          <p:spPr>
            <a:xfrm>
              <a:off x="0" y="0"/>
              <a:ext cx="14630400" cy="73152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0" i="0" lang="en" sz="1000" u="none" cap="none" strike="noStrike">
                  <a:solidFill>
                    <a:srgbClr val="000000"/>
                  </a:solidFill>
                  <a:latin typeface="Quattrocento Sans"/>
                  <a:ea typeface="Quattrocento Sans"/>
                  <a:cs typeface="Quattrocento Sans"/>
                  <a:sym typeface="Quattrocento Sans"/>
                </a:rPr>
                <a:t>Champion medicines optimisation as a continental patient safety priority</a:t>
              </a:r>
              <a:endParaRPr sz="700"/>
            </a:p>
          </p:txBody>
        </p:sp>
      </p:grpSp>
      <p:sp>
        <p:nvSpPr>
          <p:cNvPr id="1344" name="Google Shape;1344;g3e175bcebe7_10_681"/>
          <p:cNvSpPr/>
          <p:nvPr/>
        </p:nvSpPr>
        <p:spPr>
          <a:xfrm>
            <a:off x="502920" y="4480560"/>
            <a:ext cx="5486400" cy="54864"/>
          </a:xfrm>
          <a:custGeom>
            <a:rect b="b" l="l" r="r" t="t"/>
            <a:pathLst>
              <a:path extrusionOk="0" h="146304" w="14630400">
                <a:moveTo>
                  <a:pt x="0" y="0"/>
                </a:moveTo>
                <a:lnTo>
                  <a:pt x="14630400" y="0"/>
                </a:lnTo>
                <a:lnTo>
                  <a:pt x="14630400" y="146304"/>
                </a:lnTo>
                <a:lnTo>
                  <a:pt x="0" y="146304"/>
                </a:lnTo>
                <a:close/>
              </a:path>
            </a:pathLst>
          </a:custGeom>
          <a:solidFill>
            <a:srgbClr val="3E4095"/>
          </a:solidFill>
          <a:ln>
            <a:noFill/>
          </a:ln>
        </p:spPr>
      </p:sp>
      <p:grpSp>
        <p:nvGrpSpPr>
          <p:cNvPr id="1345" name="Google Shape;1345;g3e175bcebe7_10_681"/>
          <p:cNvGrpSpPr/>
          <p:nvPr/>
        </p:nvGrpSpPr>
        <p:grpSpPr>
          <a:xfrm>
            <a:off x="502920" y="4572000"/>
            <a:ext cx="8229600" cy="457200"/>
            <a:chOff x="0" y="0"/>
            <a:chExt cx="21945600" cy="1219200"/>
          </a:xfrm>
        </p:grpSpPr>
        <p:sp>
          <p:nvSpPr>
            <p:cNvPr id="1346" name="Google Shape;1346;g3e175bcebe7_10_681"/>
            <p:cNvSpPr/>
            <p:nvPr/>
          </p:nvSpPr>
          <p:spPr>
            <a:xfrm>
              <a:off x="0" y="0"/>
              <a:ext cx="21945600" cy="1219200"/>
            </a:xfrm>
            <a:custGeom>
              <a:rect b="b" l="l" r="r" t="t"/>
              <a:pathLst>
                <a:path extrusionOk="0" h="1219200" w="21945600">
                  <a:moveTo>
                    <a:pt x="0" y="0"/>
                  </a:moveTo>
                  <a:lnTo>
                    <a:pt x="21945600" y="0"/>
                  </a:lnTo>
                  <a:lnTo>
                    <a:pt x="21945600" y="1219200"/>
                  </a:lnTo>
                  <a:lnTo>
                    <a:pt x="0" y="1219200"/>
                  </a:lnTo>
                  <a:close/>
                </a:path>
              </a:pathLst>
            </a:custGeom>
            <a:blipFill rotWithShape="1">
              <a:blip r:embed="rId4">
                <a:alphaModFix amt="0"/>
              </a:blip>
              <a:stretch>
                <a:fillRect b="-300730" l="0" r="0" t="-300730"/>
              </a:stretch>
            </a:blipFill>
            <a:ln>
              <a:noFill/>
            </a:ln>
          </p:spPr>
        </p:sp>
        <p:sp>
          <p:nvSpPr>
            <p:cNvPr id="1347" name="Google Shape;1347;g3e175bcebe7_10_681"/>
            <p:cNvSpPr txBox="1"/>
            <p:nvPr/>
          </p:nvSpPr>
          <p:spPr>
            <a:xfrm>
              <a:off x="0" y="0"/>
              <a:ext cx="21945600" cy="121920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1000" u="none" cap="none" strike="noStrike">
                  <a:solidFill>
                    <a:srgbClr val="3E4095"/>
                  </a:solidFill>
                  <a:latin typeface="Quattrocento Sans"/>
                  <a:ea typeface="Quattrocento Sans"/>
                  <a:cs typeface="Quattrocento Sans"/>
                  <a:sym typeface="Quattrocento Sans"/>
                </a:rPr>
                <a:t>Dr. Wairimu Njuki Mbogo</a:t>
              </a:r>
              <a:r>
                <a:rPr b="0" i="0" lang="en" sz="1000" u="none" cap="none" strike="noStrike">
                  <a:solidFill>
                    <a:srgbClr val="3E4095"/>
                  </a:solidFill>
                  <a:latin typeface="Quattrocento Sans"/>
                  <a:ea typeface="Quattrocento Sans"/>
                  <a:cs typeface="Quattrocento Sans"/>
                  <a:sym typeface="Quattrocento Sans"/>
                </a:rPr>
                <a:t>  |  President, Pharmaceutical Society of Kenya (PSK)</a:t>
              </a:r>
              <a:endParaRPr sz="700"/>
            </a:p>
            <a:p>
              <a:pPr indent="0" lvl="0" marL="0" marR="0" rtl="0" algn="l">
                <a:lnSpc>
                  <a:spcPct val="120000"/>
                </a:lnSpc>
                <a:spcBef>
                  <a:spcPts val="0"/>
                </a:spcBef>
                <a:spcAft>
                  <a:spcPts val="0"/>
                </a:spcAft>
                <a:buNone/>
              </a:pPr>
              <a:r>
                <a:rPr b="1" i="0" lang="en" sz="900" u="none" cap="none" strike="noStrike">
                  <a:solidFill>
                    <a:srgbClr val="02C39A"/>
                  </a:solidFill>
                  <a:latin typeface="Quattrocento Sans"/>
                  <a:ea typeface="Quattrocento Sans"/>
                  <a:cs typeface="Quattrocento Sans"/>
                  <a:sym typeface="Quattrocento Sans"/>
                </a:rPr>
                <a:t>www.psk.or.ke  ·  president@psk.or.ke</a:t>
              </a:r>
              <a:endParaRPr sz="700"/>
            </a:p>
          </p:txBody>
        </p:sp>
      </p:grpSp>
      <p:grpSp>
        <p:nvGrpSpPr>
          <p:cNvPr id="1348" name="Google Shape;1348;g3e175bcebe7_10_681"/>
          <p:cNvGrpSpPr/>
          <p:nvPr/>
        </p:nvGrpSpPr>
        <p:grpSpPr>
          <a:xfrm>
            <a:off x="7847584" y="256032"/>
            <a:ext cx="839216" cy="373256"/>
            <a:chOff x="0" y="0"/>
            <a:chExt cx="2237910" cy="995348"/>
          </a:xfrm>
        </p:grpSpPr>
        <p:cxnSp>
          <p:nvCxnSpPr>
            <p:cNvPr id="1349" name="Google Shape;1349;g3e175bcebe7_10_681"/>
            <p:cNvCxnSpPr/>
            <p:nvPr/>
          </p:nvCxnSpPr>
          <p:spPr>
            <a:xfrm>
              <a:off x="1033100" y="0"/>
              <a:ext cx="0" cy="995348"/>
            </a:xfrm>
            <a:prstGeom prst="straightConnector1">
              <a:avLst/>
            </a:prstGeom>
            <a:noFill/>
            <a:ln cap="flat" cmpd="sng" w="25400">
              <a:solidFill>
                <a:srgbClr val="000000"/>
              </a:solidFill>
              <a:prstDash val="dot"/>
              <a:round/>
              <a:headEnd len="sm" w="sm" type="none"/>
              <a:tailEnd len="sm" w="sm" type="none"/>
            </a:ln>
          </p:spPr>
        </p:cxnSp>
        <p:sp>
          <p:nvSpPr>
            <p:cNvPr id="1350" name="Google Shape;1350;g3e175bcebe7_10_681"/>
            <p:cNvSpPr/>
            <p:nvPr/>
          </p:nvSpPr>
          <p:spPr>
            <a:xfrm>
              <a:off x="0" y="23056"/>
              <a:ext cx="910637" cy="972292"/>
            </a:xfrm>
            <a:custGeom>
              <a:rect b="b" l="l" r="r" t="t"/>
              <a:pathLst>
                <a:path extrusionOk="0" h="972292" w="910637">
                  <a:moveTo>
                    <a:pt x="0" y="0"/>
                  </a:moveTo>
                  <a:lnTo>
                    <a:pt x="910637" y="0"/>
                  </a:lnTo>
                  <a:lnTo>
                    <a:pt x="910637" y="972292"/>
                  </a:lnTo>
                  <a:lnTo>
                    <a:pt x="0" y="972292"/>
                  </a:lnTo>
                  <a:lnTo>
                    <a:pt x="0" y="0"/>
                  </a:lnTo>
                  <a:close/>
                </a:path>
              </a:pathLst>
            </a:custGeom>
            <a:blipFill rotWithShape="1">
              <a:blip r:embed="rId5">
                <a:alphaModFix/>
              </a:blip>
              <a:stretch>
                <a:fillRect b="0" l="-13958" r="-9475" t="0"/>
              </a:stretch>
            </a:blipFill>
            <a:ln>
              <a:noFill/>
            </a:ln>
          </p:spPr>
        </p:sp>
        <p:sp>
          <p:nvSpPr>
            <p:cNvPr id="1351" name="Google Shape;1351;g3e175bcebe7_10_681"/>
            <p:cNvSpPr/>
            <p:nvPr/>
          </p:nvSpPr>
          <p:spPr>
            <a:xfrm>
              <a:off x="1072945" y="0"/>
              <a:ext cx="1164965" cy="995348"/>
            </a:xfrm>
            <a:custGeom>
              <a:rect b="b" l="l" r="r" t="t"/>
              <a:pathLst>
                <a:path extrusionOk="0" h="995348" w="1164965">
                  <a:moveTo>
                    <a:pt x="0" y="0"/>
                  </a:moveTo>
                  <a:lnTo>
                    <a:pt x="1164965" y="0"/>
                  </a:lnTo>
                  <a:lnTo>
                    <a:pt x="1164965" y="995348"/>
                  </a:lnTo>
                  <a:lnTo>
                    <a:pt x="0" y="995348"/>
                  </a:lnTo>
                  <a:lnTo>
                    <a:pt x="0" y="0"/>
                  </a:lnTo>
                  <a:close/>
                </a:path>
              </a:pathLst>
            </a:custGeom>
            <a:blipFill rotWithShape="1">
              <a:blip r:embed="rId6">
                <a:alphaModFix/>
              </a:blip>
              <a:stretch>
                <a:fillRect b="0" l="-637740" r="-85373" t="-70999"/>
              </a:stretch>
            </a:blipFill>
            <a:ln>
              <a:noFill/>
            </a:ln>
          </p:spPr>
        </p:sp>
      </p:grpSp>
      <p:sp>
        <p:nvSpPr>
          <p:cNvPr id="1352" name="Google Shape;1352;g3e175bcebe7_10_681"/>
          <p:cNvSpPr/>
          <p:nvPr/>
        </p:nvSpPr>
        <p:spPr>
          <a:xfrm>
            <a:off x="6327458" y="2290812"/>
            <a:ext cx="3156550" cy="315655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7">
              <a:alphaModFix/>
            </a:blip>
            <a:stretch>
              <a:fillRect b="0" l="-19781" r="-30494" t="0"/>
            </a:stretch>
          </a:blipFill>
          <a:ln cap="sq" cmpd="sng" w="57150">
            <a:solidFill>
              <a:srgbClr val="14A655"/>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53" name="Google Shape;1353;g3e175bcebe7_10_681"/>
          <p:cNvSpPr/>
          <p:nvPr/>
        </p:nvSpPr>
        <p:spPr>
          <a:xfrm>
            <a:off x="7058787" y="1010696"/>
            <a:ext cx="1910528" cy="191052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8">
              <a:alphaModFix/>
            </a:blip>
            <a:stretch>
              <a:fillRect b="0" l="-25136" r="-25136" t="0"/>
            </a:stretch>
          </a:blipFill>
          <a:ln cap="sq" cmpd="sng" w="57150">
            <a:solidFill>
              <a:srgbClr val="3E4095"/>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g3e175bcebe7_10_73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809" l="0" r="0" t="-9809"/>
            </a:stretch>
          </a:blipFill>
          <a:ln>
            <a:noFill/>
          </a:ln>
        </p:spPr>
      </p:sp>
      <p:sp>
        <p:nvSpPr>
          <p:cNvPr id="1363" name="Google Shape;1363;g3e175bcebe7_10_736"/>
          <p:cNvSpPr/>
          <p:nvPr/>
        </p:nvSpPr>
        <p:spPr>
          <a:xfrm>
            <a:off x="0" y="0"/>
            <a:ext cx="164592" cy="5143500"/>
          </a:xfrm>
          <a:custGeom>
            <a:rect b="b" l="l" r="r" t="t"/>
            <a:pathLst>
              <a:path extrusionOk="0" h="13716000" w="438912">
                <a:moveTo>
                  <a:pt x="0" y="0"/>
                </a:moveTo>
                <a:lnTo>
                  <a:pt x="438912" y="0"/>
                </a:lnTo>
                <a:lnTo>
                  <a:pt x="438912" y="13716000"/>
                </a:lnTo>
                <a:lnTo>
                  <a:pt x="0" y="13716000"/>
                </a:lnTo>
                <a:close/>
              </a:path>
            </a:pathLst>
          </a:custGeom>
          <a:solidFill>
            <a:srgbClr val="3E4095"/>
          </a:solidFill>
          <a:ln>
            <a:noFill/>
          </a:ln>
        </p:spPr>
      </p:sp>
      <p:sp>
        <p:nvSpPr>
          <p:cNvPr id="1364" name="Google Shape;1364;g3e175bcebe7_10_736"/>
          <p:cNvSpPr/>
          <p:nvPr/>
        </p:nvSpPr>
        <p:spPr>
          <a:xfrm>
            <a:off x="164592" y="0"/>
            <a:ext cx="54864" cy="5143500"/>
          </a:xfrm>
          <a:custGeom>
            <a:rect b="b" l="l" r="r" t="t"/>
            <a:pathLst>
              <a:path extrusionOk="0" h="13716000" w="146304">
                <a:moveTo>
                  <a:pt x="0" y="0"/>
                </a:moveTo>
                <a:lnTo>
                  <a:pt x="146304" y="0"/>
                </a:lnTo>
                <a:lnTo>
                  <a:pt x="146304" y="13716000"/>
                </a:lnTo>
                <a:lnTo>
                  <a:pt x="0" y="13716000"/>
                </a:lnTo>
                <a:close/>
              </a:path>
            </a:pathLst>
          </a:custGeom>
          <a:solidFill>
            <a:srgbClr val="14A655"/>
          </a:solidFill>
          <a:ln>
            <a:noFill/>
          </a:ln>
        </p:spPr>
      </p:sp>
      <p:grpSp>
        <p:nvGrpSpPr>
          <p:cNvPr id="1365" name="Google Shape;1365;g3e175bcebe7_10_736"/>
          <p:cNvGrpSpPr/>
          <p:nvPr/>
        </p:nvGrpSpPr>
        <p:grpSpPr>
          <a:xfrm>
            <a:off x="502920" y="256032"/>
            <a:ext cx="8229600" cy="274320"/>
            <a:chOff x="0" y="0"/>
            <a:chExt cx="21945600" cy="731520"/>
          </a:xfrm>
        </p:grpSpPr>
        <p:sp>
          <p:nvSpPr>
            <p:cNvPr id="1366" name="Google Shape;1366;g3e175bcebe7_10_736"/>
            <p:cNvSpPr/>
            <p:nvPr/>
          </p:nvSpPr>
          <p:spPr>
            <a:xfrm>
              <a:off x="0" y="0"/>
              <a:ext cx="21945600" cy="731520"/>
            </a:xfrm>
            <a:custGeom>
              <a:rect b="b" l="l" r="r" t="t"/>
              <a:pathLst>
                <a:path extrusionOk="0" h="731520" w="21945600">
                  <a:moveTo>
                    <a:pt x="0" y="0"/>
                  </a:moveTo>
                  <a:lnTo>
                    <a:pt x="21945600" y="0"/>
                  </a:lnTo>
                  <a:lnTo>
                    <a:pt x="21945600" y="731520"/>
                  </a:lnTo>
                  <a:lnTo>
                    <a:pt x="0" y="731520"/>
                  </a:lnTo>
                  <a:close/>
                </a:path>
              </a:pathLst>
            </a:custGeom>
            <a:blipFill rotWithShape="1">
              <a:blip r:embed="rId4">
                <a:alphaModFix amt="0"/>
              </a:blip>
              <a:stretch>
                <a:fillRect b="-534522" l="0" r="0" t="-534522"/>
              </a:stretch>
            </a:blipFill>
            <a:ln>
              <a:noFill/>
            </a:ln>
          </p:spPr>
        </p:sp>
        <p:sp>
          <p:nvSpPr>
            <p:cNvPr id="1367" name="Google Shape;1367;g3e175bcebe7_10_736"/>
            <p:cNvSpPr txBox="1"/>
            <p:nvPr/>
          </p:nvSpPr>
          <p:spPr>
            <a:xfrm>
              <a:off x="0" y="0"/>
              <a:ext cx="21945600" cy="73152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900" u="none" cap="none" strike="noStrike">
                  <a:solidFill>
                    <a:srgbClr val="14A655"/>
                  </a:solidFill>
                  <a:latin typeface="Quattrocento Sans"/>
                  <a:ea typeface="Quattrocento Sans"/>
                  <a:cs typeface="Quattrocento Sans"/>
                  <a:sym typeface="Quattrocento Sans"/>
                </a:rPr>
                <a:t>PSK IN ACTION</a:t>
              </a:r>
              <a:endParaRPr sz="700"/>
            </a:p>
          </p:txBody>
        </p:sp>
      </p:grpSp>
      <p:grpSp>
        <p:nvGrpSpPr>
          <p:cNvPr id="1368" name="Google Shape;1368;g3e175bcebe7_10_736"/>
          <p:cNvGrpSpPr/>
          <p:nvPr/>
        </p:nvGrpSpPr>
        <p:grpSpPr>
          <a:xfrm>
            <a:off x="7847584" y="256032"/>
            <a:ext cx="839216" cy="373256"/>
            <a:chOff x="0" y="0"/>
            <a:chExt cx="2237910" cy="995348"/>
          </a:xfrm>
        </p:grpSpPr>
        <p:cxnSp>
          <p:nvCxnSpPr>
            <p:cNvPr id="1369" name="Google Shape;1369;g3e175bcebe7_10_736"/>
            <p:cNvCxnSpPr/>
            <p:nvPr/>
          </p:nvCxnSpPr>
          <p:spPr>
            <a:xfrm>
              <a:off x="1033100" y="0"/>
              <a:ext cx="0" cy="995348"/>
            </a:xfrm>
            <a:prstGeom prst="straightConnector1">
              <a:avLst/>
            </a:prstGeom>
            <a:noFill/>
            <a:ln cap="flat" cmpd="sng" w="25400">
              <a:solidFill>
                <a:srgbClr val="000000"/>
              </a:solidFill>
              <a:prstDash val="dot"/>
              <a:round/>
              <a:headEnd len="sm" w="sm" type="none"/>
              <a:tailEnd len="sm" w="sm" type="none"/>
            </a:ln>
          </p:spPr>
        </p:cxnSp>
        <p:sp>
          <p:nvSpPr>
            <p:cNvPr id="1370" name="Google Shape;1370;g3e175bcebe7_10_736"/>
            <p:cNvSpPr/>
            <p:nvPr/>
          </p:nvSpPr>
          <p:spPr>
            <a:xfrm>
              <a:off x="0" y="23056"/>
              <a:ext cx="910637" cy="972292"/>
            </a:xfrm>
            <a:custGeom>
              <a:rect b="b" l="l" r="r" t="t"/>
              <a:pathLst>
                <a:path extrusionOk="0" h="972292" w="910637">
                  <a:moveTo>
                    <a:pt x="0" y="0"/>
                  </a:moveTo>
                  <a:lnTo>
                    <a:pt x="910637" y="0"/>
                  </a:lnTo>
                  <a:lnTo>
                    <a:pt x="910637" y="972292"/>
                  </a:lnTo>
                  <a:lnTo>
                    <a:pt x="0" y="972292"/>
                  </a:lnTo>
                  <a:lnTo>
                    <a:pt x="0" y="0"/>
                  </a:lnTo>
                  <a:close/>
                </a:path>
              </a:pathLst>
            </a:custGeom>
            <a:blipFill rotWithShape="1">
              <a:blip r:embed="rId5">
                <a:alphaModFix/>
              </a:blip>
              <a:stretch>
                <a:fillRect b="0" l="-13958" r="-9475" t="0"/>
              </a:stretch>
            </a:blipFill>
            <a:ln>
              <a:noFill/>
            </a:ln>
          </p:spPr>
        </p:sp>
        <p:sp>
          <p:nvSpPr>
            <p:cNvPr id="1371" name="Google Shape;1371;g3e175bcebe7_10_736"/>
            <p:cNvSpPr/>
            <p:nvPr/>
          </p:nvSpPr>
          <p:spPr>
            <a:xfrm>
              <a:off x="1072945" y="0"/>
              <a:ext cx="1164965" cy="995348"/>
            </a:xfrm>
            <a:custGeom>
              <a:rect b="b" l="l" r="r" t="t"/>
              <a:pathLst>
                <a:path extrusionOk="0" h="995348" w="1164965">
                  <a:moveTo>
                    <a:pt x="0" y="0"/>
                  </a:moveTo>
                  <a:lnTo>
                    <a:pt x="1164965" y="0"/>
                  </a:lnTo>
                  <a:lnTo>
                    <a:pt x="1164965" y="995348"/>
                  </a:lnTo>
                  <a:lnTo>
                    <a:pt x="0" y="995348"/>
                  </a:lnTo>
                  <a:lnTo>
                    <a:pt x="0" y="0"/>
                  </a:lnTo>
                  <a:close/>
                </a:path>
              </a:pathLst>
            </a:custGeom>
            <a:blipFill rotWithShape="1">
              <a:blip r:embed="rId6">
                <a:alphaModFix/>
              </a:blip>
              <a:stretch>
                <a:fillRect b="0" l="-637740" r="-85373" t="-70999"/>
              </a:stretch>
            </a:blipFill>
            <a:ln>
              <a:noFill/>
            </a:ln>
          </p:spPr>
        </p:sp>
      </p:grpSp>
      <p:sp>
        <p:nvSpPr>
          <p:cNvPr id="1372" name="Google Shape;1372;g3e175bcebe7_10_736"/>
          <p:cNvSpPr/>
          <p:nvPr/>
        </p:nvSpPr>
        <p:spPr>
          <a:xfrm>
            <a:off x="514350" y="2673160"/>
            <a:ext cx="8126730" cy="2275244"/>
          </a:xfrm>
          <a:custGeom>
            <a:rect b="b" l="l" r="r" t="t"/>
            <a:pathLst>
              <a:path extrusionOk="0" h="4550487" w="16253460">
                <a:moveTo>
                  <a:pt x="0" y="0"/>
                </a:moveTo>
                <a:lnTo>
                  <a:pt x="16253460" y="0"/>
                </a:lnTo>
                <a:lnTo>
                  <a:pt x="16253460" y="4550488"/>
                </a:lnTo>
                <a:lnTo>
                  <a:pt x="0" y="4550488"/>
                </a:lnTo>
                <a:lnTo>
                  <a:pt x="0" y="0"/>
                </a:lnTo>
                <a:close/>
              </a:path>
            </a:pathLst>
          </a:custGeom>
          <a:blipFill rotWithShape="1">
            <a:blip r:embed="rId7">
              <a:alphaModFix/>
            </a:blip>
            <a:stretch>
              <a:fillRect b="-32948" l="-2551" r="-2863" t="-118063"/>
            </a:stretch>
          </a:blipFill>
          <a:ln cap="sq" cmpd="sng" w="38100">
            <a:solidFill>
              <a:srgbClr val="14A655"/>
            </a:solidFill>
            <a:prstDash val="solid"/>
            <a:miter lim="8000"/>
            <a:headEnd len="sm" w="sm" type="none"/>
            <a:tailEnd len="sm" w="sm" type="none"/>
          </a:ln>
        </p:spPr>
      </p:sp>
      <p:sp>
        <p:nvSpPr>
          <p:cNvPr id="1373" name="Google Shape;1373;g3e175bcebe7_10_736"/>
          <p:cNvSpPr txBox="1"/>
          <p:nvPr/>
        </p:nvSpPr>
        <p:spPr>
          <a:xfrm>
            <a:off x="502920" y="755434"/>
            <a:ext cx="1768311" cy="627262"/>
          </a:xfrm>
          <a:prstGeom prst="rect">
            <a:avLst/>
          </a:prstGeom>
          <a:noFill/>
          <a:ln>
            <a:noFill/>
          </a:ln>
        </p:spPr>
        <p:txBody>
          <a:bodyPr anchorCtr="0" anchor="t" bIns="0" lIns="0" spcFirstLastPara="1" rIns="0" wrap="square" tIns="0">
            <a:spAutoFit/>
          </a:bodyPr>
          <a:lstStyle/>
          <a:p>
            <a:pPr indent="0" lvl="0" marL="0" marR="0" rtl="0" algn="l">
              <a:lnSpc>
                <a:spcPct val="118995"/>
              </a:lnSpc>
              <a:spcBef>
                <a:spcPts val="0"/>
              </a:spcBef>
              <a:spcAft>
                <a:spcPts val="0"/>
              </a:spcAft>
              <a:buNone/>
            </a:pPr>
            <a:r>
              <a:rPr b="1" i="0" lang="en" sz="1400" u="none" cap="none" strike="noStrike">
                <a:solidFill>
                  <a:srgbClr val="2E3191"/>
                </a:solidFill>
                <a:latin typeface="Helvetica Neue"/>
                <a:ea typeface="Helvetica Neue"/>
                <a:cs typeface="Helvetica Neue"/>
                <a:sym typeface="Helvetica Neue"/>
              </a:rPr>
              <a:t>46TH PSK</a:t>
            </a:r>
            <a:endParaRPr sz="700"/>
          </a:p>
          <a:p>
            <a:pPr indent="0" lvl="0" marL="0" marR="0" rtl="0" algn="l">
              <a:lnSpc>
                <a:spcPct val="118995"/>
              </a:lnSpc>
              <a:spcBef>
                <a:spcPts val="0"/>
              </a:spcBef>
              <a:spcAft>
                <a:spcPts val="0"/>
              </a:spcAft>
              <a:buNone/>
            </a:pPr>
            <a:r>
              <a:rPr b="1" i="0" lang="en" sz="1400" u="none" cap="none" strike="noStrike">
                <a:solidFill>
                  <a:srgbClr val="303030"/>
                </a:solidFill>
                <a:latin typeface="Helvetica Neue"/>
                <a:ea typeface="Helvetica Neue"/>
                <a:cs typeface="Helvetica Neue"/>
                <a:sym typeface="Helvetica Neue"/>
              </a:rPr>
              <a:t>ANNUAL </a:t>
            </a:r>
            <a:r>
              <a:rPr b="1" i="0" lang="en" sz="1400" u="none" cap="none" strike="noStrike">
                <a:solidFill>
                  <a:srgbClr val="19A153"/>
                </a:solidFill>
                <a:latin typeface="Helvetica Neue"/>
                <a:ea typeface="Helvetica Neue"/>
                <a:cs typeface="Helvetica Neue"/>
                <a:sym typeface="Helvetica Neue"/>
              </a:rPr>
              <a:t>SCIENTIFIC</a:t>
            </a:r>
            <a:endParaRPr sz="700"/>
          </a:p>
          <a:p>
            <a:pPr indent="0" lvl="0" marL="0" marR="0" rtl="0" algn="l">
              <a:lnSpc>
                <a:spcPct val="118995"/>
              </a:lnSpc>
              <a:spcBef>
                <a:spcPts val="0"/>
              </a:spcBef>
              <a:spcAft>
                <a:spcPts val="0"/>
              </a:spcAft>
              <a:buNone/>
            </a:pPr>
            <a:r>
              <a:rPr b="0" i="0" lang="en" sz="1400" u="none" cap="none" strike="noStrike">
                <a:solidFill>
                  <a:srgbClr val="303030"/>
                </a:solidFill>
                <a:latin typeface="Helvetica Neue"/>
                <a:ea typeface="Helvetica Neue"/>
                <a:cs typeface="Helvetica Neue"/>
                <a:sym typeface="Helvetica Neue"/>
              </a:rPr>
              <a:t>CONFERENCE 2026</a:t>
            </a:r>
            <a:endParaRPr sz="700"/>
          </a:p>
        </p:txBody>
      </p:sp>
      <p:sp>
        <p:nvSpPr>
          <p:cNvPr id="1374" name="Google Shape;1374;g3e175bcebe7_10_736"/>
          <p:cNvSpPr txBox="1"/>
          <p:nvPr/>
        </p:nvSpPr>
        <p:spPr>
          <a:xfrm>
            <a:off x="502920" y="1625120"/>
            <a:ext cx="8126730" cy="602282"/>
          </a:xfrm>
          <a:prstGeom prst="rect">
            <a:avLst/>
          </a:prstGeom>
          <a:noFill/>
          <a:ln>
            <a:noFill/>
          </a:ln>
        </p:spPr>
        <p:txBody>
          <a:bodyPr anchorCtr="0" anchor="t" bIns="0" lIns="0" spcFirstLastPara="1" rIns="0" wrap="square" tIns="0">
            <a:spAutoFit/>
          </a:bodyPr>
          <a:lstStyle/>
          <a:p>
            <a:pPr indent="0" lvl="0" marL="0" marR="0" rtl="0" algn="l">
              <a:lnSpc>
                <a:spcPct val="109001"/>
              </a:lnSpc>
              <a:spcBef>
                <a:spcPts val="0"/>
              </a:spcBef>
              <a:spcAft>
                <a:spcPts val="0"/>
              </a:spcAft>
              <a:buNone/>
            </a:pPr>
            <a:r>
              <a:rPr b="1" i="0" lang="en" sz="1500" u="none" cap="none" strike="noStrike">
                <a:solidFill>
                  <a:srgbClr val="2E3191"/>
                </a:solidFill>
                <a:latin typeface="Quattrocento Sans"/>
                <a:ea typeface="Quattrocento Sans"/>
                <a:cs typeface="Quattrocento Sans"/>
                <a:sym typeface="Quattrocento Sans"/>
              </a:rPr>
              <a:t>Theme: </a:t>
            </a:r>
            <a:endParaRPr sz="700"/>
          </a:p>
          <a:p>
            <a:pPr indent="0" lvl="0" marL="0" marR="0" rtl="0" algn="l">
              <a:lnSpc>
                <a:spcPct val="109001"/>
              </a:lnSpc>
              <a:spcBef>
                <a:spcPts val="0"/>
              </a:spcBef>
              <a:spcAft>
                <a:spcPts val="0"/>
              </a:spcAft>
              <a:buNone/>
            </a:pPr>
            <a:r>
              <a:rPr b="1" i="0" lang="en" sz="1500" u="none" cap="none" strike="noStrike">
                <a:solidFill>
                  <a:srgbClr val="000000"/>
                </a:solidFill>
                <a:latin typeface="Quattrocento Sans"/>
                <a:ea typeface="Quattrocento Sans"/>
                <a:cs typeface="Quattrocento Sans"/>
                <a:sym typeface="Quattrocento Sans"/>
              </a:rPr>
              <a:t>Pharmacists Leading Transformation and Innovation Towards the Highest Attainable Standards of Health</a:t>
            </a:r>
            <a:endParaRPr sz="700"/>
          </a:p>
        </p:txBody>
      </p:sp>
      <p:grpSp>
        <p:nvGrpSpPr>
          <p:cNvPr id="1375" name="Google Shape;1375;g3e175bcebe7_10_736"/>
          <p:cNvGrpSpPr/>
          <p:nvPr/>
        </p:nvGrpSpPr>
        <p:grpSpPr>
          <a:xfrm>
            <a:off x="514350" y="2326458"/>
            <a:ext cx="4270628" cy="241283"/>
            <a:chOff x="0" y="0"/>
            <a:chExt cx="11388340" cy="643421"/>
          </a:xfrm>
        </p:grpSpPr>
        <p:grpSp>
          <p:nvGrpSpPr>
            <p:cNvPr id="1376" name="Google Shape;1376;g3e175bcebe7_10_736"/>
            <p:cNvGrpSpPr/>
            <p:nvPr/>
          </p:nvGrpSpPr>
          <p:grpSpPr>
            <a:xfrm>
              <a:off x="0" y="0"/>
              <a:ext cx="4568828" cy="643421"/>
              <a:chOff x="0" y="0"/>
              <a:chExt cx="994088" cy="139996"/>
            </a:xfrm>
          </p:grpSpPr>
          <p:sp>
            <p:nvSpPr>
              <p:cNvPr id="1377" name="Google Shape;1377;g3e175bcebe7_10_736"/>
              <p:cNvSpPr/>
              <p:nvPr/>
            </p:nvSpPr>
            <p:spPr>
              <a:xfrm>
                <a:off x="0" y="0"/>
                <a:ext cx="994088" cy="139996"/>
              </a:xfrm>
              <a:custGeom>
                <a:rect b="b" l="l" r="r" t="t"/>
                <a:pathLst>
                  <a:path extrusionOk="0" h="139996" w="994088">
                    <a:moveTo>
                      <a:pt x="14069" y="0"/>
                    </a:moveTo>
                    <a:lnTo>
                      <a:pt x="980018" y="0"/>
                    </a:lnTo>
                    <a:cubicBezTo>
                      <a:pt x="987789" y="0"/>
                      <a:pt x="994088" y="6299"/>
                      <a:pt x="994088" y="14069"/>
                    </a:cubicBezTo>
                    <a:lnTo>
                      <a:pt x="994088" y="125926"/>
                    </a:lnTo>
                    <a:cubicBezTo>
                      <a:pt x="994088" y="133697"/>
                      <a:pt x="987789" y="139996"/>
                      <a:pt x="980018" y="139996"/>
                    </a:cubicBezTo>
                    <a:lnTo>
                      <a:pt x="14069" y="139996"/>
                    </a:lnTo>
                    <a:cubicBezTo>
                      <a:pt x="6299" y="139996"/>
                      <a:pt x="0" y="133697"/>
                      <a:pt x="0" y="125926"/>
                    </a:cubicBezTo>
                    <a:lnTo>
                      <a:pt x="0" y="14069"/>
                    </a:lnTo>
                    <a:cubicBezTo>
                      <a:pt x="0" y="6299"/>
                      <a:pt x="6299" y="0"/>
                      <a:pt x="14069" y="0"/>
                    </a:cubicBezTo>
                    <a:close/>
                  </a:path>
                </a:pathLst>
              </a:custGeom>
              <a:solidFill>
                <a:srgbClr val="14A65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78" name="Google Shape;1378;g3e175bcebe7_10_736"/>
              <p:cNvSpPr txBox="1"/>
              <p:nvPr/>
            </p:nvSpPr>
            <p:spPr>
              <a:xfrm>
                <a:off x="0" y="0"/>
                <a:ext cx="994088" cy="139996"/>
              </a:xfrm>
              <a:prstGeom prst="rect">
                <a:avLst/>
              </a:prstGeom>
              <a:noFill/>
              <a:ln>
                <a:noFill/>
              </a:ln>
            </p:spPr>
            <p:txBody>
              <a:bodyPr anchorCtr="0" anchor="ctr" bIns="25400" lIns="25400" spcFirstLastPara="1" rIns="25400" wrap="square" tIns="25400">
                <a:noAutofit/>
              </a:bodyPr>
              <a:lstStyle/>
              <a:p>
                <a:pPr indent="0" lvl="0" marL="0" marR="0" rtl="0" algn="ctr">
                  <a:lnSpc>
                    <a:spcPct val="17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79" name="Google Shape;1379;g3e175bcebe7_10_736"/>
            <p:cNvGrpSpPr/>
            <p:nvPr/>
          </p:nvGrpSpPr>
          <p:grpSpPr>
            <a:xfrm>
              <a:off x="4730266" y="8538"/>
              <a:ext cx="6658074" cy="634883"/>
              <a:chOff x="0" y="0"/>
              <a:chExt cx="1339115" cy="127692"/>
            </a:xfrm>
          </p:grpSpPr>
          <p:sp>
            <p:nvSpPr>
              <p:cNvPr id="1380" name="Google Shape;1380;g3e175bcebe7_10_736"/>
              <p:cNvSpPr/>
              <p:nvPr/>
            </p:nvSpPr>
            <p:spPr>
              <a:xfrm>
                <a:off x="0" y="0"/>
                <a:ext cx="1339115" cy="127692"/>
              </a:xfrm>
              <a:custGeom>
                <a:rect b="b" l="l" r="r" t="t"/>
                <a:pathLst>
                  <a:path extrusionOk="0" h="127692" w="1339115">
                    <a:moveTo>
                      <a:pt x="9655" y="0"/>
                    </a:moveTo>
                    <a:lnTo>
                      <a:pt x="1329461" y="0"/>
                    </a:lnTo>
                    <a:cubicBezTo>
                      <a:pt x="1334793" y="0"/>
                      <a:pt x="1339115" y="4322"/>
                      <a:pt x="1339115" y="9655"/>
                    </a:cubicBezTo>
                    <a:lnTo>
                      <a:pt x="1339115" y="118037"/>
                    </a:lnTo>
                    <a:cubicBezTo>
                      <a:pt x="1339115" y="123369"/>
                      <a:pt x="1334793" y="127692"/>
                      <a:pt x="1329461" y="127692"/>
                    </a:cubicBezTo>
                    <a:lnTo>
                      <a:pt x="9655" y="127692"/>
                    </a:lnTo>
                    <a:cubicBezTo>
                      <a:pt x="4322" y="127692"/>
                      <a:pt x="0" y="123369"/>
                      <a:pt x="0" y="118037"/>
                    </a:cubicBezTo>
                    <a:lnTo>
                      <a:pt x="0" y="9655"/>
                    </a:lnTo>
                    <a:cubicBezTo>
                      <a:pt x="0" y="4322"/>
                      <a:pt x="4322" y="0"/>
                      <a:pt x="9655" y="0"/>
                    </a:cubicBezTo>
                    <a:close/>
                  </a:path>
                </a:pathLst>
              </a:custGeom>
              <a:solidFill>
                <a:srgbClr val="14A65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81" name="Google Shape;1381;g3e175bcebe7_10_736"/>
              <p:cNvSpPr txBox="1"/>
              <p:nvPr/>
            </p:nvSpPr>
            <p:spPr>
              <a:xfrm>
                <a:off x="0" y="0"/>
                <a:ext cx="1339115" cy="127692"/>
              </a:xfrm>
              <a:prstGeom prst="rect">
                <a:avLst/>
              </a:prstGeom>
              <a:noFill/>
              <a:ln>
                <a:noFill/>
              </a:ln>
            </p:spPr>
            <p:txBody>
              <a:bodyPr anchorCtr="0" anchor="ctr" bIns="25400" lIns="25400" spcFirstLastPara="1" rIns="25400" wrap="square" tIns="25400">
                <a:noAutofit/>
              </a:bodyPr>
              <a:lstStyle/>
              <a:p>
                <a:pPr indent="0" lvl="0" marL="0" marR="0" rtl="0" algn="ctr">
                  <a:lnSpc>
                    <a:spcPct val="177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82" name="Google Shape;1382;g3e175bcebe7_10_736"/>
            <p:cNvSpPr/>
            <p:nvPr/>
          </p:nvSpPr>
          <p:spPr>
            <a:xfrm>
              <a:off x="189218" y="127171"/>
              <a:ext cx="389459" cy="389459"/>
            </a:xfrm>
            <a:custGeom>
              <a:rect b="b" l="l" r="r" t="t"/>
              <a:pathLst>
                <a:path extrusionOk="0" h="389459" w="389459">
                  <a:moveTo>
                    <a:pt x="0" y="0"/>
                  </a:moveTo>
                  <a:lnTo>
                    <a:pt x="389459" y="0"/>
                  </a:lnTo>
                  <a:lnTo>
                    <a:pt x="389459" y="389458"/>
                  </a:lnTo>
                  <a:lnTo>
                    <a:pt x="0" y="389458"/>
                  </a:lnTo>
                  <a:lnTo>
                    <a:pt x="0" y="0"/>
                  </a:lnTo>
                  <a:close/>
                </a:path>
              </a:pathLst>
            </a:custGeom>
            <a:noFill/>
            <a:ln>
              <a:noFill/>
            </a:ln>
          </p:spPr>
        </p:sp>
        <p:sp>
          <p:nvSpPr>
            <p:cNvPr id="1383" name="Google Shape;1383;g3e175bcebe7_10_736"/>
            <p:cNvSpPr/>
            <p:nvPr/>
          </p:nvSpPr>
          <p:spPr>
            <a:xfrm>
              <a:off x="4960805" y="96079"/>
              <a:ext cx="369637" cy="431693"/>
            </a:xfrm>
            <a:custGeom>
              <a:rect b="b" l="l" r="r" t="t"/>
              <a:pathLst>
                <a:path extrusionOk="0" h="431693" w="369637">
                  <a:moveTo>
                    <a:pt x="0" y="0"/>
                  </a:moveTo>
                  <a:lnTo>
                    <a:pt x="369638" y="0"/>
                  </a:lnTo>
                  <a:lnTo>
                    <a:pt x="369638" y="431693"/>
                  </a:lnTo>
                  <a:lnTo>
                    <a:pt x="0" y="431693"/>
                  </a:lnTo>
                  <a:lnTo>
                    <a:pt x="0" y="0"/>
                  </a:lnTo>
                  <a:close/>
                </a:path>
              </a:pathLst>
            </a:custGeom>
            <a:noFill/>
            <a:ln>
              <a:noFill/>
            </a:ln>
          </p:spPr>
        </p:sp>
        <p:sp>
          <p:nvSpPr>
            <p:cNvPr id="1384" name="Google Shape;1384;g3e175bcebe7_10_736"/>
            <p:cNvSpPr txBox="1"/>
            <p:nvPr/>
          </p:nvSpPr>
          <p:spPr>
            <a:xfrm>
              <a:off x="750073" y="87577"/>
              <a:ext cx="3602800" cy="478170"/>
            </a:xfrm>
            <a:prstGeom prst="rect">
              <a:avLst/>
            </a:prstGeom>
            <a:noFill/>
            <a:ln>
              <a:noFill/>
            </a:ln>
          </p:spPr>
          <p:txBody>
            <a:bodyPr anchorCtr="0" anchor="t" bIns="0" lIns="0" spcFirstLastPara="1" rIns="0" wrap="square" tIns="0">
              <a:spAutoFit/>
            </a:bodyPr>
            <a:lstStyle/>
            <a:p>
              <a:pPr indent="0" lvl="0" marL="0" marR="0" rtl="0" algn="l">
                <a:lnSpc>
                  <a:spcPct val="119983"/>
                </a:lnSpc>
                <a:spcBef>
                  <a:spcPts val="0"/>
                </a:spcBef>
                <a:spcAft>
                  <a:spcPts val="0"/>
                </a:spcAft>
                <a:buNone/>
              </a:pPr>
              <a:r>
                <a:rPr b="1" i="0" lang="en" sz="1200" u="none" cap="none" strike="noStrike">
                  <a:solidFill>
                    <a:srgbClr val="FFFFFF"/>
                  </a:solidFill>
                  <a:latin typeface="Quattrocento Sans"/>
                  <a:ea typeface="Quattrocento Sans"/>
                  <a:cs typeface="Quattrocento Sans"/>
                  <a:sym typeface="Quattrocento Sans"/>
                </a:rPr>
                <a:t>24th-26th June 2026</a:t>
              </a:r>
              <a:endParaRPr sz="700"/>
            </a:p>
          </p:txBody>
        </p:sp>
        <p:sp>
          <p:nvSpPr>
            <p:cNvPr id="1385" name="Google Shape;1385;g3e175bcebe7_10_736"/>
            <p:cNvSpPr txBox="1"/>
            <p:nvPr/>
          </p:nvSpPr>
          <p:spPr>
            <a:xfrm>
              <a:off x="5469582" y="48129"/>
              <a:ext cx="5829450" cy="527593"/>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 sz="1300" u="none" cap="none" strike="noStrike">
                  <a:solidFill>
                    <a:srgbClr val="FFFFFF"/>
                  </a:solidFill>
                  <a:latin typeface="Quattrocento Sans"/>
                  <a:ea typeface="Quattrocento Sans"/>
                  <a:cs typeface="Quattrocento Sans"/>
                  <a:sym typeface="Quattrocento Sans"/>
                </a:rPr>
                <a:t>PrideInn Paradise, Mombasa</a:t>
              </a:r>
              <a:endParaRPr sz="700"/>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9"/>
          <p:cNvSpPr txBox="1"/>
          <p:nvPr>
            <p:ph idx="1" type="body"/>
          </p:nvPr>
        </p:nvSpPr>
        <p:spPr>
          <a:xfrm>
            <a:off x="311725" y="1152475"/>
            <a:ext cx="8520600" cy="3045300"/>
          </a:xfrm>
          <a:prstGeom prst="rect">
            <a:avLst/>
          </a:prstGeom>
          <a:noFill/>
          <a:ln>
            <a:noFill/>
          </a:ln>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Clr>
                <a:srgbClr val="623791"/>
              </a:buClr>
              <a:buSzPts val="1800"/>
              <a:buAutoNum type="arabicParenR"/>
            </a:pPr>
            <a:r>
              <a:rPr b="1" lang="en">
                <a:solidFill>
                  <a:srgbClr val="623791"/>
                </a:solidFill>
              </a:rPr>
              <a:t>Welcome</a:t>
            </a:r>
            <a:endParaRPr b="1">
              <a:solidFill>
                <a:srgbClr val="623791"/>
              </a:solidFill>
            </a:endParaRPr>
          </a:p>
          <a:p>
            <a:pPr indent="-342900" lvl="0" marL="457200" rtl="0" algn="l">
              <a:lnSpc>
                <a:spcPct val="150000"/>
              </a:lnSpc>
              <a:spcBef>
                <a:spcPts val="0"/>
              </a:spcBef>
              <a:spcAft>
                <a:spcPts val="0"/>
              </a:spcAft>
              <a:buClr>
                <a:srgbClr val="623791"/>
              </a:buClr>
              <a:buSzPts val="1800"/>
              <a:buAutoNum type="arabicParenR"/>
            </a:pPr>
            <a:r>
              <a:rPr b="1" lang="en">
                <a:solidFill>
                  <a:srgbClr val="623791"/>
                </a:solidFill>
              </a:rPr>
              <a:t>Setting the scene: Why prescribing capacity matters in Africa</a:t>
            </a:r>
            <a:endParaRPr>
              <a:solidFill>
                <a:srgbClr val="623791"/>
              </a:solidFill>
            </a:endParaRPr>
          </a:p>
          <a:p>
            <a:pPr indent="-342900" lvl="0" marL="457200" rtl="0" algn="l">
              <a:lnSpc>
                <a:spcPct val="150000"/>
              </a:lnSpc>
              <a:spcBef>
                <a:spcPts val="0"/>
              </a:spcBef>
              <a:spcAft>
                <a:spcPts val="0"/>
              </a:spcAft>
              <a:buClr>
                <a:srgbClr val="623791"/>
              </a:buClr>
              <a:buSzPts val="1800"/>
              <a:buAutoNum type="arabicParenR"/>
            </a:pPr>
            <a:r>
              <a:rPr b="1" lang="en">
                <a:solidFill>
                  <a:srgbClr val="623791"/>
                </a:solidFill>
              </a:rPr>
              <a:t>Education and workforce development perspectives</a:t>
            </a:r>
            <a:endParaRPr>
              <a:solidFill>
                <a:srgbClr val="623791"/>
              </a:solidFill>
            </a:endParaRPr>
          </a:p>
          <a:p>
            <a:pPr indent="-342900" lvl="0" marL="457200" rtl="0" algn="l">
              <a:lnSpc>
                <a:spcPct val="150000"/>
              </a:lnSpc>
              <a:spcBef>
                <a:spcPts val="0"/>
              </a:spcBef>
              <a:spcAft>
                <a:spcPts val="0"/>
              </a:spcAft>
              <a:buClr>
                <a:srgbClr val="623791"/>
              </a:buClr>
              <a:buSzPts val="1800"/>
              <a:buAutoNum type="arabicParenR"/>
            </a:pPr>
            <a:r>
              <a:rPr b="1" lang="en">
                <a:solidFill>
                  <a:srgbClr val="623791"/>
                </a:solidFill>
              </a:rPr>
              <a:t>Country case studies</a:t>
            </a:r>
            <a:endParaRPr b="1">
              <a:solidFill>
                <a:srgbClr val="623791"/>
              </a:solidFill>
            </a:endParaRPr>
          </a:p>
          <a:p>
            <a:pPr indent="-342900" lvl="0" marL="457200" rtl="0" algn="l">
              <a:lnSpc>
                <a:spcPct val="150000"/>
              </a:lnSpc>
              <a:spcBef>
                <a:spcPts val="0"/>
              </a:spcBef>
              <a:spcAft>
                <a:spcPts val="0"/>
              </a:spcAft>
              <a:buClr>
                <a:srgbClr val="623791"/>
              </a:buClr>
              <a:buSzPts val="1800"/>
              <a:buAutoNum type="arabicParenR"/>
            </a:pPr>
            <a:r>
              <a:rPr b="1" lang="en">
                <a:solidFill>
                  <a:srgbClr val="623791"/>
                </a:solidFill>
              </a:rPr>
              <a:t>Moderated panel discussion</a:t>
            </a:r>
            <a:endParaRPr>
              <a:solidFill>
                <a:srgbClr val="623791"/>
              </a:solidFill>
            </a:endParaRPr>
          </a:p>
          <a:p>
            <a:pPr indent="-342900" lvl="0" marL="457200" rtl="0" algn="l">
              <a:lnSpc>
                <a:spcPct val="150000"/>
              </a:lnSpc>
              <a:spcBef>
                <a:spcPts val="0"/>
              </a:spcBef>
              <a:spcAft>
                <a:spcPts val="0"/>
              </a:spcAft>
              <a:buClr>
                <a:srgbClr val="623791"/>
              </a:buClr>
              <a:buSzPts val="1800"/>
              <a:buAutoNum type="arabicParenR"/>
            </a:pPr>
            <a:r>
              <a:rPr b="1" lang="en">
                <a:solidFill>
                  <a:srgbClr val="623791"/>
                </a:solidFill>
              </a:rPr>
              <a:t>Audience Q&amp;A</a:t>
            </a:r>
            <a:endParaRPr b="1">
              <a:solidFill>
                <a:srgbClr val="623791"/>
              </a:solidFill>
            </a:endParaRPr>
          </a:p>
          <a:p>
            <a:pPr indent="-342900" lvl="0" marL="457200" rtl="0" algn="l">
              <a:lnSpc>
                <a:spcPct val="150000"/>
              </a:lnSpc>
              <a:spcBef>
                <a:spcPts val="0"/>
              </a:spcBef>
              <a:spcAft>
                <a:spcPts val="0"/>
              </a:spcAft>
              <a:buClr>
                <a:srgbClr val="623791"/>
              </a:buClr>
              <a:buSzPts val="1800"/>
              <a:buAutoNum type="arabicParenR"/>
            </a:pPr>
            <a:r>
              <a:rPr b="1" lang="en">
                <a:solidFill>
                  <a:srgbClr val="623791"/>
                </a:solidFill>
              </a:rPr>
              <a:t>Closing Remarks</a:t>
            </a:r>
            <a:endParaRPr sz="1000">
              <a:solidFill>
                <a:schemeClr val="dk1"/>
              </a:solidFill>
            </a:endParaRPr>
          </a:p>
        </p:txBody>
      </p:sp>
      <p:sp>
        <p:nvSpPr>
          <p:cNvPr id="286" name="Google Shape;286;p9"/>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Today’s Agenda</a:t>
            </a:r>
            <a:endParaRPr/>
          </a:p>
        </p:txBody>
      </p:sp>
      <p:pic>
        <p:nvPicPr>
          <p:cNvPr id="287" name="Google Shape;287;p9"/>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288" name="Google Shape;288;p9"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g3e175bcebe7_10_76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809" l="0" r="0" t="-9809"/>
            </a:stretch>
          </a:blipFill>
          <a:ln>
            <a:noFill/>
          </a:ln>
        </p:spPr>
      </p:sp>
      <p:sp>
        <p:nvSpPr>
          <p:cNvPr id="1395" name="Google Shape;1395;g3e175bcebe7_10_767"/>
          <p:cNvSpPr/>
          <p:nvPr/>
        </p:nvSpPr>
        <p:spPr>
          <a:xfrm>
            <a:off x="0" y="0"/>
            <a:ext cx="164592" cy="5143500"/>
          </a:xfrm>
          <a:custGeom>
            <a:rect b="b" l="l" r="r" t="t"/>
            <a:pathLst>
              <a:path extrusionOk="0" h="13716000" w="438912">
                <a:moveTo>
                  <a:pt x="0" y="0"/>
                </a:moveTo>
                <a:lnTo>
                  <a:pt x="438912" y="0"/>
                </a:lnTo>
                <a:lnTo>
                  <a:pt x="438912" y="13716000"/>
                </a:lnTo>
                <a:lnTo>
                  <a:pt x="0" y="13716000"/>
                </a:lnTo>
                <a:close/>
              </a:path>
            </a:pathLst>
          </a:custGeom>
          <a:solidFill>
            <a:srgbClr val="3E4095"/>
          </a:solidFill>
          <a:ln>
            <a:noFill/>
          </a:ln>
        </p:spPr>
      </p:sp>
      <p:sp>
        <p:nvSpPr>
          <p:cNvPr id="1396" name="Google Shape;1396;g3e175bcebe7_10_767"/>
          <p:cNvSpPr/>
          <p:nvPr/>
        </p:nvSpPr>
        <p:spPr>
          <a:xfrm>
            <a:off x="164592" y="0"/>
            <a:ext cx="54864" cy="5143500"/>
          </a:xfrm>
          <a:custGeom>
            <a:rect b="b" l="l" r="r" t="t"/>
            <a:pathLst>
              <a:path extrusionOk="0" h="13716000" w="146304">
                <a:moveTo>
                  <a:pt x="0" y="0"/>
                </a:moveTo>
                <a:lnTo>
                  <a:pt x="146304" y="0"/>
                </a:lnTo>
                <a:lnTo>
                  <a:pt x="146304" y="13716000"/>
                </a:lnTo>
                <a:lnTo>
                  <a:pt x="0" y="13716000"/>
                </a:lnTo>
                <a:close/>
              </a:path>
            </a:pathLst>
          </a:custGeom>
          <a:solidFill>
            <a:srgbClr val="14A655"/>
          </a:solidFill>
          <a:ln>
            <a:noFill/>
          </a:ln>
        </p:spPr>
      </p:sp>
      <p:grpSp>
        <p:nvGrpSpPr>
          <p:cNvPr id="1397" name="Google Shape;1397;g3e175bcebe7_10_767"/>
          <p:cNvGrpSpPr/>
          <p:nvPr/>
        </p:nvGrpSpPr>
        <p:grpSpPr>
          <a:xfrm>
            <a:off x="502920" y="256032"/>
            <a:ext cx="8229600" cy="274320"/>
            <a:chOff x="0" y="0"/>
            <a:chExt cx="21945600" cy="731520"/>
          </a:xfrm>
        </p:grpSpPr>
        <p:sp>
          <p:nvSpPr>
            <p:cNvPr id="1398" name="Google Shape;1398;g3e175bcebe7_10_767"/>
            <p:cNvSpPr/>
            <p:nvPr/>
          </p:nvSpPr>
          <p:spPr>
            <a:xfrm>
              <a:off x="0" y="0"/>
              <a:ext cx="21945600" cy="731520"/>
            </a:xfrm>
            <a:custGeom>
              <a:rect b="b" l="l" r="r" t="t"/>
              <a:pathLst>
                <a:path extrusionOk="0" h="731520" w="21945600">
                  <a:moveTo>
                    <a:pt x="0" y="0"/>
                  </a:moveTo>
                  <a:lnTo>
                    <a:pt x="21945600" y="0"/>
                  </a:lnTo>
                  <a:lnTo>
                    <a:pt x="21945600" y="731520"/>
                  </a:lnTo>
                  <a:lnTo>
                    <a:pt x="0" y="731520"/>
                  </a:lnTo>
                  <a:close/>
                </a:path>
              </a:pathLst>
            </a:custGeom>
            <a:blipFill rotWithShape="1">
              <a:blip r:embed="rId4">
                <a:alphaModFix amt="0"/>
              </a:blip>
              <a:stretch>
                <a:fillRect b="-534522" l="0" r="0" t="-534522"/>
              </a:stretch>
            </a:blipFill>
            <a:ln>
              <a:noFill/>
            </a:ln>
          </p:spPr>
        </p:sp>
        <p:sp>
          <p:nvSpPr>
            <p:cNvPr id="1399" name="Google Shape;1399;g3e175bcebe7_10_767"/>
            <p:cNvSpPr txBox="1"/>
            <p:nvPr/>
          </p:nvSpPr>
          <p:spPr>
            <a:xfrm>
              <a:off x="0" y="0"/>
              <a:ext cx="21945600" cy="73152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 sz="900" u="none" cap="none" strike="noStrike">
                  <a:solidFill>
                    <a:srgbClr val="14A655"/>
                  </a:solidFill>
                  <a:latin typeface="Quattrocento Sans"/>
                  <a:ea typeface="Quattrocento Sans"/>
                  <a:cs typeface="Quattrocento Sans"/>
                  <a:sym typeface="Quattrocento Sans"/>
                </a:rPr>
                <a:t>RECOGNITION &amp; AWARD</a:t>
              </a:r>
              <a:endParaRPr sz="700"/>
            </a:p>
          </p:txBody>
        </p:sp>
      </p:grpSp>
      <p:grpSp>
        <p:nvGrpSpPr>
          <p:cNvPr id="1400" name="Google Shape;1400;g3e175bcebe7_10_767"/>
          <p:cNvGrpSpPr/>
          <p:nvPr/>
        </p:nvGrpSpPr>
        <p:grpSpPr>
          <a:xfrm>
            <a:off x="7847584" y="256032"/>
            <a:ext cx="839216" cy="373256"/>
            <a:chOff x="0" y="0"/>
            <a:chExt cx="2237910" cy="995348"/>
          </a:xfrm>
        </p:grpSpPr>
        <p:cxnSp>
          <p:nvCxnSpPr>
            <p:cNvPr id="1401" name="Google Shape;1401;g3e175bcebe7_10_767"/>
            <p:cNvCxnSpPr/>
            <p:nvPr/>
          </p:nvCxnSpPr>
          <p:spPr>
            <a:xfrm>
              <a:off x="1033100" y="0"/>
              <a:ext cx="0" cy="995348"/>
            </a:xfrm>
            <a:prstGeom prst="straightConnector1">
              <a:avLst/>
            </a:prstGeom>
            <a:noFill/>
            <a:ln cap="flat" cmpd="sng" w="25400">
              <a:solidFill>
                <a:srgbClr val="000000"/>
              </a:solidFill>
              <a:prstDash val="dot"/>
              <a:round/>
              <a:headEnd len="sm" w="sm" type="none"/>
              <a:tailEnd len="sm" w="sm" type="none"/>
            </a:ln>
          </p:spPr>
        </p:cxnSp>
        <p:sp>
          <p:nvSpPr>
            <p:cNvPr id="1402" name="Google Shape;1402;g3e175bcebe7_10_767"/>
            <p:cNvSpPr/>
            <p:nvPr/>
          </p:nvSpPr>
          <p:spPr>
            <a:xfrm>
              <a:off x="0" y="23056"/>
              <a:ext cx="910637" cy="972292"/>
            </a:xfrm>
            <a:custGeom>
              <a:rect b="b" l="l" r="r" t="t"/>
              <a:pathLst>
                <a:path extrusionOk="0" h="972292" w="910637">
                  <a:moveTo>
                    <a:pt x="0" y="0"/>
                  </a:moveTo>
                  <a:lnTo>
                    <a:pt x="910637" y="0"/>
                  </a:lnTo>
                  <a:lnTo>
                    <a:pt x="910637" y="972292"/>
                  </a:lnTo>
                  <a:lnTo>
                    <a:pt x="0" y="972292"/>
                  </a:lnTo>
                  <a:lnTo>
                    <a:pt x="0" y="0"/>
                  </a:lnTo>
                  <a:close/>
                </a:path>
              </a:pathLst>
            </a:custGeom>
            <a:blipFill rotWithShape="1">
              <a:blip r:embed="rId5">
                <a:alphaModFix/>
              </a:blip>
              <a:stretch>
                <a:fillRect b="0" l="-13958" r="-9475" t="0"/>
              </a:stretch>
            </a:blipFill>
            <a:ln>
              <a:noFill/>
            </a:ln>
          </p:spPr>
        </p:sp>
        <p:sp>
          <p:nvSpPr>
            <p:cNvPr id="1403" name="Google Shape;1403;g3e175bcebe7_10_767"/>
            <p:cNvSpPr/>
            <p:nvPr/>
          </p:nvSpPr>
          <p:spPr>
            <a:xfrm>
              <a:off x="1072945" y="0"/>
              <a:ext cx="1164965" cy="995348"/>
            </a:xfrm>
            <a:custGeom>
              <a:rect b="b" l="l" r="r" t="t"/>
              <a:pathLst>
                <a:path extrusionOk="0" h="995348" w="1164965">
                  <a:moveTo>
                    <a:pt x="0" y="0"/>
                  </a:moveTo>
                  <a:lnTo>
                    <a:pt x="1164965" y="0"/>
                  </a:lnTo>
                  <a:lnTo>
                    <a:pt x="1164965" y="995348"/>
                  </a:lnTo>
                  <a:lnTo>
                    <a:pt x="0" y="995348"/>
                  </a:lnTo>
                  <a:lnTo>
                    <a:pt x="0" y="0"/>
                  </a:lnTo>
                  <a:close/>
                </a:path>
              </a:pathLst>
            </a:custGeom>
            <a:blipFill rotWithShape="1">
              <a:blip r:embed="rId6">
                <a:alphaModFix/>
              </a:blip>
              <a:stretch>
                <a:fillRect b="0" l="-637740" r="-85373" t="-70999"/>
              </a:stretch>
            </a:blipFill>
            <a:ln>
              <a:noFill/>
            </a:ln>
          </p:spPr>
        </p:sp>
      </p:grpSp>
      <p:sp>
        <p:nvSpPr>
          <p:cNvPr id="1404" name="Google Shape;1404;g3e175bcebe7_10_767"/>
          <p:cNvSpPr/>
          <p:nvPr/>
        </p:nvSpPr>
        <p:spPr>
          <a:xfrm>
            <a:off x="502920" y="797990"/>
            <a:ext cx="3889504" cy="3831161"/>
          </a:xfrm>
          <a:custGeom>
            <a:rect b="b" l="l" r="r" t="t"/>
            <a:pathLst>
              <a:path extrusionOk="0" h="7662321" w="7779007">
                <a:moveTo>
                  <a:pt x="0" y="0"/>
                </a:moveTo>
                <a:lnTo>
                  <a:pt x="7779007" y="0"/>
                </a:lnTo>
                <a:lnTo>
                  <a:pt x="7779007" y="7662321"/>
                </a:lnTo>
                <a:lnTo>
                  <a:pt x="0" y="7662321"/>
                </a:lnTo>
                <a:lnTo>
                  <a:pt x="0" y="0"/>
                </a:lnTo>
                <a:close/>
              </a:path>
            </a:pathLst>
          </a:custGeom>
          <a:blipFill rotWithShape="1">
            <a:blip r:embed="rId7">
              <a:alphaModFix/>
            </a:blip>
            <a:stretch>
              <a:fillRect b="0" l="0" r="0" t="0"/>
            </a:stretch>
          </a:blipFill>
          <a:ln>
            <a:noFill/>
          </a:ln>
        </p:spPr>
      </p:sp>
      <p:sp>
        <p:nvSpPr>
          <p:cNvPr id="1405" name="Google Shape;1405;g3e175bcebe7_10_767"/>
          <p:cNvSpPr/>
          <p:nvPr/>
        </p:nvSpPr>
        <p:spPr>
          <a:xfrm>
            <a:off x="4487997" y="797990"/>
            <a:ext cx="2819233" cy="1773761"/>
          </a:xfrm>
          <a:custGeom>
            <a:rect b="b" l="l" r="r" t="t"/>
            <a:pathLst>
              <a:path extrusionOk="0" h="3547521" w="5638466">
                <a:moveTo>
                  <a:pt x="0" y="0"/>
                </a:moveTo>
                <a:lnTo>
                  <a:pt x="5638466" y="0"/>
                </a:lnTo>
                <a:lnTo>
                  <a:pt x="5638466" y="3547521"/>
                </a:lnTo>
                <a:lnTo>
                  <a:pt x="0" y="3547521"/>
                </a:lnTo>
                <a:lnTo>
                  <a:pt x="0" y="0"/>
                </a:lnTo>
                <a:close/>
              </a:path>
            </a:pathLst>
          </a:custGeom>
          <a:blipFill rotWithShape="1">
            <a:blip r:embed="rId8">
              <a:alphaModFix/>
            </a:blip>
            <a:stretch>
              <a:fillRect b="-42779" l="0" r="0" t="-95782"/>
            </a:stretch>
          </a:blipFill>
          <a:ln cap="sq" cmpd="sng" w="38100">
            <a:solidFill>
              <a:srgbClr val="FFFFFF"/>
            </a:solidFill>
            <a:prstDash val="solid"/>
            <a:miter lim="8000"/>
            <a:headEnd len="sm" w="sm" type="none"/>
            <a:tailEnd len="sm" w="sm" type="none"/>
          </a:ln>
        </p:spPr>
      </p:sp>
      <p:sp>
        <p:nvSpPr>
          <p:cNvPr id="1406" name="Google Shape;1406;g3e175bcebe7_10_767"/>
          <p:cNvSpPr/>
          <p:nvPr/>
        </p:nvSpPr>
        <p:spPr>
          <a:xfrm>
            <a:off x="7307229" y="797990"/>
            <a:ext cx="1322421" cy="1773761"/>
          </a:xfrm>
          <a:custGeom>
            <a:rect b="b" l="l" r="r" t="t"/>
            <a:pathLst>
              <a:path extrusionOk="0" h="3547521" w="2644841">
                <a:moveTo>
                  <a:pt x="0" y="0"/>
                </a:moveTo>
                <a:lnTo>
                  <a:pt x="2644841" y="0"/>
                </a:lnTo>
                <a:lnTo>
                  <a:pt x="2644841" y="3547521"/>
                </a:lnTo>
                <a:lnTo>
                  <a:pt x="0" y="3547521"/>
                </a:lnTo>
                <a:lnTo>
                  <a:pt x="0" y="0"/>
                </a:lnTo>
                <a:close/>
              </a:path>
            </a:pathLst>
          </a:custGeom>
          <a:blipFill rotWithShape="1">
            <a:blip r:embed="rId9">
              <a:alphaModFix/>
            </a:blip>
            <a:stretch>
              <a:fillRect b="-26243" l="0" r="0" t="-6298"/>
            </a:stretch>
          </a:blipFill>
          <a:ln cap="sq" cmpd="sng" w="38100">
            <a:solidFill>
              <a:srgbClr val="FFFFFF"/>
            </a:solidFill>
            <a:prstDash val="solid"/>
            <a:miter lim="8000"/>
            <a:headEnd len="sm" w="sm" type="none"/>
            <a:tailEnd len="sm" w="sm" type="none"/>
          </a:ln>
        </p:spPr>
      </p:sp>
      <p:sp>
        <p:nvSpPr>
          <p:cNvPr id="1407" name="Google Shape;1407;g3e175bcebe7_10_767"/>
          <p:cNvSpPr/>
          <p:nvPr/>
        </p:nvSpPr>
        <p:spPr>
          <a:xfrm>
            <a:off x="4487997" y="2571750"/>
            <a:ext cx="4141654" cy="2057400"/>
          </a:xfrm>
          <a:custGeom>
            <a:rect b="b" l="l" r="r" t="t"/>
            <a:pathLst>
              <a:path extrusionOk="0" h="4114800" w="8283307">
                <a:moveTo>
                  <a:pt x="0" y="0"/>
                </a:moveTo>
                <a:lnTo>
                  <a:pt x="8283307" y="0"/>
                </a:lnTo>
                <a:lnTo>
                  <a:pt x="8283307" y="4114800"/>
                </a:lnTo>
                <a:lnTo>
                  <a:pt x="0" y="4114800"/>
                </a:lnTo>
                <a:lnTo>
                  <a:pt x="0" y="0"/>
                </a:lnTo>
                <a:close/>
              </a:path>
            </a:pathLst>
          </a:custGeom>
          <a:blipFill rotWithShape="1">
            <a:blip r:embed="rId10">
              <a:alphaModFix/>
            </a:blip>
            <a:stretch>
              <a:fillRect b="-73831" l="0" r="0" t="-128321"/>
            </a:stretch>
          </a:blipFill>
          <a:ln cap="sq" cmpd="sng" w="38100">
            <a:solidFill>
              <a:srgbClr val="FFFFFF"/>
            </a:solidFill>
            <a:prstDash val="solid"/>
            <a:miter lim="8000"/>
            <a:headEnd len="sm" w="sm" type="none"/>
            <a:tailEnd len="sm" w="sm" type="none"/>
          </a:ln>
        </p:spPr>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g3dc655f9a8a_0_31"/>
          <p:cNvSpPr txBox="1"/>
          <p:nvPr>
            <p:ph idx="1" type="subTitle"/>
          </p:nvPr>
        </p:nvSpPr>
        <p:spPr>
          <a:xfrm>
            <a:off x="655025" y="3189325"/>
            <a:ext cx="22860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SzPts val="1800"/>
              <a:buNone/>
            </a:pPr>
            <a:r>
              <a:rPr lang="en"/>
              <a:t>Guest Speaker </a:t>
            </a:r>
            <a:endParaRPr/>
          </a:p>
        </p:txBody>
      </p:sp>
      <p:sp>
        <p:nvSpPr>
          <p:cNvPr id="1413" name="Google Shape;1413;g3dc655f9a8a_0_31"/>
          <p:cNvSpPr txBox="1"/>
          <p:nvPr>
            <p:ph idx="3" type="body"/>
          </p:nvPr>
        </p:nvSpPr>
        <p:spPr>
          <a:xfrm>
            <a:off x="3687600" y="760850"/>
            <a:ext cx="4562700" cy="3079800"/>
          </a:xfrm>
          <a:prstGeom prst="rect">
            <a:avLst/>
          </a:prstGeom>
          <a:solidFill>
            <a:srgbClr val="623791"/>
          </a:solid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0"/>
              </a:spcAft>
              <a:buSzPts val="1800"/>
              <a:buNone/>
            </a:pPr>
            <a:r>
              <a:rPr b="1" lang="en" sz="2400">
                <a:solidFill>
                  <a:srgbClr val="F0CB5E"/>
                </a:solidFill>
              </a:rPr>
              <a:t>Dr Lizemari Hugo</a:t>
            </a:r>
            <a:endParaRPr sz="2400">
              <a:solidFill>
                <a:srgbClr val="F0CB5E"/>
              </a:solidFill>
            </a:endParaRPr>
          </a:p>
          <a:p>
            <a:pPr indent="0" lvl="0" marL="0" rtl="0" algn="ctr">
              <a:spcBef>
                <a:spcPts val="1200"/>
              </a:spcBef>
              <a:spcAft>
                <a:spcPts val="0"/>
              </a:spcAft>
              <a:buSzPts val="1800"/>
              <a:buNone/>
            </a:pPr>
            <a:r>
              <a:rPr b="1" lang="en"/>
              <a:t>Associate Professor</a:t>
            </a:r>
            <a:br>
              <a:rPr b="1" lang="en"/>
            </a:br>
            <a:r>
              <a:rPr lang="en"/>
              <a:t>University of the Free State</a:t>
            </a:r>
            <a:endParaRPr/>
          </a:p>
          <a:p>
            <a:pPr indent="0" lvl="0" marL="0" rtl="0" algn="ctr">
              <a:spcBef>
                <a:spcPts val="1200"/>
              </a:spcBef>
              <a:spcAft>
                <a:spcPts val="1200"/>
              </a:spcAft>
              <a:buSzPts val="1800"/>
              <a:buNone/>
            </a:pPr>
            <a:r>
              <a:rPr b="1" lang="en" sz="1400"/>
              <a:t>South Africa</a:t>
            </a:r>
            <a:endParaRPr b="1" sz="1400"/>
          </a:p>
        </p:txBody>
      </p:sp>
      <p:pic>
        <p:nvPicPr>
          <p:cNvPr id="1414" name="Google Shape;1414;g3dc655f9a8a_0_31"/>
          <p:cNvPicPr preferRelativeResize="0"/>
          <p:nvPr/>
        </p:nvPicPr>
        <p:blipFill rotWithShape="1">
          <a:blip r:embed="rId3">
            <a:alphaModFix/>
          </a:blip>
          <a:srcRect b="25716" l="5078" r="0" t="1925"/>
          <a:stretch/>
        </p:blipFill>
        <p:spPr>
          <a:xfrm>
            <a:off x="690275" y="793700"/>
            <a:ext cx="2215500" cy="2220000"/>
          </a:xfrm>
          <a:prstGeom prst="ellipse">
            <a:avLst/>
          </a:prstGeom>
          <a:noFill/>
          <a:ln>
            <a:noFill/>
          </a:ln>
        </p:spPr>
      </p:pic>
      <p:pic>
        <p:nvPicPr>
          <p:cNvPr id="1415" name="Google Shape;1415;g3dc655f9a8a_0_31"/>
          <p:cNvPicPr preferRelativeResize="0"/>
          <p:nvPr/>
        </p:nvPicPr>
        <p:blipFill rotWithShape="1">
          <a:blip r:embed="rId4">
            <a:alphaModFix/>
          </a:blip>
          <a:srcRect b="0" l="0" r="961" t="0"/>
          <a:stretch/>
        </p:blipFill>
        <p:spPr>
          <a:xfrm>
            <a:off x="4934909" y="4522350"/>
            <a:ext cx="1598275" cy="413700"/>
          </a:xfrm>
          <a:prstGeom prst="rect">
            <a:avLst/>
          </a:prstGeom>
          <a:noFill/>
          <a:ln>
            <a:noFill/>
          </a:ln>
        </p:spPr>
      </p:pic>
      <p:pic>
        <p:nvPicPr>
          <p:cNvPr id="1416" name="Google Shape;1416;g3dc655f9a8a_0_31" title="ecsahc_web_logo1-1.png"/>
          <p:cNvPicPr preferRelativeResize="0"/>
          <p:nvPr/>
        </p:nvPicPr>
        <p:blipFill rotWithShape="1">
          <a:blip r:embed="rId5">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sp>
        <p:nvSpPr>
          <p:cNvPr id="1421" name="Google Shape;1421;g3e0a985d830_3_82"/>
          <p:cNvSpPr txBox="1"/>
          <p:nvPr>
            <p:ph idx="1" type="subTitle"/>
          </p:nvPr>
        </p:nvSpPr>
        <p:spPr>
          <a:xfrm>
            <a:off x="346500" y="3580550"/>
            <a:ext cx="8451000" cy="5541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a:t>Dr Lizemari Hugo</a:t>
            </a:r>
            <a:endParaRPr/>
          </a:p>
        </p:txBody>
      </p:sp>
      <p:sp>
        <p:nvSpPr>
          <p:cNvPr id="1422" name="Google Shape;1422;g3e0a985d830_3_82"/>
          <p:cNvSpPr txBox="1"/>
          <p:nvPr>
            <p:ph type="title"/>
          </p:nvPr>
        </p:nvSpPr>
        <p:spPr>
          <a:xfrm>
            <a:off x="315450" y="1757525"/>
            <a:ext cx="8416200" cy="1151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Prescribing &amp; Medicines Management in Primary Care:</a:t>
            </a:r>
            <a:br>
              <a:rPr lang="en"/>
            </a:br>
            <a:r>
              <a:rPr lang="en"/>
              <a:t>A South African Perspective</a:t>
            </a:r>
            <a:endParaRPr/>
          </a:p>
        </p:txBody>
      </p:sp>
      <p:pic>
        <p:nvPicPr>
          <p:cNvPr id="1423" name="Google Shape;1423;g3e0a985d830_3_82"/>
          <p:cNvPicPr preferRelativeResize="0"/>
          <p:nvPr/>
        </p:nvPicPr>
        <p:blipFill>
          <a:blip r:embed="rId3">
            <a:alphaModFix/>
          </a:blip>
          <a:stretch>
            <a:fillRect/>
          </a:stretch>
        </p:blipFill>
        <p:spPr>
          <a:xfrm>
            <a:off x="3903925" y="335925"/>
            <a:ext cx="1237206" cy="75027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7" name="Shape 1427"/>
        <p:cNvGrpSpPr/>
        <p:nvPr/>
      </p:nvGrpSpPr>
      <p:grpSpPr>
        <a:xfrm>
          <a:off x="0" y="0"/>
          <a:ext cx="0" cy="0"/>
          <a:chOff x="0" y="0"/>
          <a:chExt cx="0" cy="0"/>
        </a:xfrm>
      </p:grpSpPr>
      <p:sp>
        <p:nvSpPr>
          <p:cNvPr id="1428" name="Google Shape;1428;g3df11336b5e_0_356"/>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South African Healthcare Context</a:t>
            </a:r>
            <a:endParaRPr/>
          </a:p>
        </p:txBody>
      </p:sp>
      <p:pic>
        <p:nvPicPr>
          <p:cNvPr id="1429" name="Google Shape;1429;g3df11336b5e_0_356"/>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1430" name="Google Shape;1430;g3df11336b5e_0_356"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grpSp>
        <p:nvGrpSpPr>
          <p:cNvPr id="1431" name="Google Shape;1431;g3df11336b5e_0_356"/>
          <p:cNvGrpSpPr/>
          <p:nvPr/>
        </p:nvGrpSpPr>
        <p:grpSpPr>
          <a:xfrm>
            <a:off x="311730" y="1247677"/>
            <a:ext cx="3264000" cy="2950093"/>
            <a:chOff x="0" y="0"/>
            <a:chExt cx="3264000" cy="2679954"/>
          </a:xfrm>
        </p:grpSpPr>
        <p:sp>
          <p:nvSpPr>
            <p:cNvPr id="1432" name="Google Shape;1432;g3df11336b5e_0_356"/>
            <p:cNvSpPr/>
            <p:nvPr/>
          </p:nvSpPr>
          <p:spPr>
            <a:xfrm>
              <a:off x="1224009" y="0"/>
              <a:ext cx="816000" cy="669900"/>
            </a:xfrm>
            <a:prstGeom prst="trapezoid">
              <a:avLst>
                <a:gd fmla="val 60894" name="adj"/>
              </a:avLst>
            </a:prstGeom>
            <a:solidFill>
              <a:srgbClr val="D6006E"/>
            </a:soli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g3df11336b5e_0_356"/>
            <p:cNvSpPr txBox="1"/>
            <p:nvPr/>
          </p:nvSpPr>
          <p:spPr>
            <a:xfrm>
              <a:off x="1223984" y="177088"/>
              <a:ext cx="816000" cy="66990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lang="en" sz="1200">
                  <a:solidFill>
                    <a:srgbClr val="FDFDFD"/>
                  </a:solidFill>
                  <a:latin typeface="Assistant"/>
                  <a:ea typeface="Assistant"/>
                  <a:cs typeface="Assistant"/>
                  <a:sym typeface="Assistant"/>
                </a:rPr>
                <a:t>Referral Hospital</a:t>
              </a:r>
              <a:endParaRPr>
                <a:solidFill>
                  <a:srgbClr val="FDFDFD"/>
                </a:solidFill>
                <a:latin typeface="Assistant"/>
                <a:ea typeface="Assistant"/>
                <a:cs typeface="Assistant"/>
                <a:sym typeface="Assistant"/>
              </a:endParaRPr>
            </a:p>
          </p:txBody>
        </p:sp>
        <p:sp>
          <p:nvSpPr>
            <p:cNvPr id="1434" name="Google Shape;1434;g3df11336b5e_0_356"/>
            <p:cNvSpPr/>
            <p:nvPr/>
          </p:nvSpPr>
          <p:spPr>
            <a:xfrm>
              <a:off x="816006" y="670017"/>
              <a:ext cx="1632000" cy="669900"/>
            </a:xfrm>
            <a:prstGeom prst="trapezoid">
              <a:avLst>
                <a:gd fmla="val 60894" name="adj"/>
              </a:avLst>
            </a:prstGeom>
            <a:solidFill>
              <a:srgbClr val="623791"/>
            </a:soli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g3df11336b5e_0_356"/>
            <p:cNvSpPr txBox="1"/>
            <p:nvPr/>
          </p:nvSpPr>
          <p:spPr>
            <a:xfrm>
              <a:off x="1101608" y="670017"/>
              <a:ext cx="1060800" cy="669900"/>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lt1"/>
                </a:buClr>
                <a:buSzPts val="1600"/>
                <a:buFont typeface="Arial"/>
                <a:buNone/>
              </a:pPr>
              <a:r>
                <a:rPr lang="en" sz="1600">
                  <a:solidFill>
                    <a:srgbClr val="FDFDFD"/>
                  </a:solidFill>
                  <a:latin typeface="Assistant"/>
                  <a:ea typeface="Assistant"/>
                  <a:cs typeface="Assistant"/>
                  <a:sym typeface="Assistant"/>
                </a:rPr>
                <a:t>District hospital</a:t>
              </a:r>
              <a:endParaRPr sz="1600">
                <a:solidFill>
                  <a:srgbClr val="FDFDFD"/>
                </a:solidFill>
                <a:latin typeface="Assistant"/>
                <a:ea typeface="Assistant"/>
                <a:cs typeface="Assistant"/>
                <a:sym typeface="Assistant"/>
              </a:endParaRPr>
            </a:p>
          </p:txBody>
        </p:sp>
        <p:sp>
          <p:nvSpPr>
            <p:cNvPr id="1436" name="Google Shape;1436;g3df11336b5e_0_356"/>
            <p:cNvSpPr/>
            <p:nvPr/>
          </p:nvSpPr>
          <p:spPr>
            <a:xfrm>
              <a:off x="408002" y="1340035"/>
              <a:ext cx="2448000" cy="669900"/>
            </a:xfrm>
            <a:prstGeom prst="trapezoid">
              <a:avLst>
                <a:gd fmla="val 60894" name="adj"/>
              </a:avLst>
            </a:prstGeom>
            <a:solidFill>
              <a:srgbClr val="BCADD4"/>
            </a:soli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g3df11336b5e_0_356"/>
            <p:cNvSpPr txBox="1"/>
            <p:nvPr/>
          </p:nvSpPr>
          <p:spPr>
            <a:xfrm>
              <a:off x="836406" y="1340035"/>
              <a:ext cx="1591200" cy="669900"/>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lt1"/>
                </a:buClr>
                <a:buSzPts val="1600"/>
                <a:buFont typeface="Arial"/>
                <a:buNone/>
              </a:pPr>
              <a:r>
                <a:rPr lang="en" sz="1600">
                  <a:solidFill>
                    <a:srgbClr val="FDFDFD"/>
                  </a:solidFill>
                  <a:latin typeface="Assistant"/>
                  <a:ea typeface="Assistant"/>
                  <a:cs typeface="Assistant"/>
                  <a:sym typeface="Assistant"/>
                </a:rPr>
                <a:t>Health centre</a:t>
              </a:r>
              <a:endParaRPr sz="1600">
                <a:solidFill>
                  <a:srgbClr val="FDFDFD"/>
                </a:solidFill>
                <a:latin typeface="Assistant"/>
                <a:ea typeface="Assistant"/>
                <a:cs typeface="Assistant"/>
                <a:sym typeface="Assistant"/>
              </a:endParaRPr>
            </a:p>
          </p:txBody>
        </p:sp>
        <p:sp>
          <p:nvSpPr>
            <p:cNvPr id="1438" name="Google Shape;1438;g3df11336b5e_0_356"/>
            <p:cNvSpPr/>
            <p:nvPr/>
          </p:nvSpPr>
          <p:spPr>
            <a:xfrm>
              <a:off x="0" y="2010054"/>
              <a:ext cx="3264000" cy="669900"/>
            </a:xfrm>
            <a:prstGeom prst="trapezoid">
              <a:avLst>
                <a:gd fmla="val 60894" name="adj"/>
              </a:avLst>
            </a:prstGeom>
            <a:solidFill>
              <a:srgbClr val="6C9137"/>
            </a:soli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g3df11336b5e_0_356"/>
            <p:cNvSpPr txBox="1"/>
            <p:nvPr/>
          </p:nvSpPr>
          <p:spPr>
            <a:xfrm>
              <a:off x="571204" y="2010054"/>
              <a:ext cx="2121600" cy="669900"/>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lt1"/>
                </a:buClr>
                <a:buSzPts val="1600"/>
                <a:buFont typeface="Arial"/>
                <a:buNone/>
              </a:pPr>
              <a:r>
                <a:rPr lang="en" sz="1600">
                  <a:solidFill>
                    <a:srgbClr val="FDFDFD"/>
                  </a:solidFill>
                  <a:latin typeface="Assistant"/>
                  <a:ea typeface="Assistant"/>
                  <a:cs typeface="Assistant"/>
                  <a:sym typeface="Assistant"/>
                </a:rPr>
                <a:t>Community level</a:t>
              </a:r>
              <a:endParaRPr sz="1600">
                <a:solidFill>
                  <a:srgbClr val="FDFDFD"/>
                </a:solidFill>
                <a:latin typeface="Assistant"/>
                <a:ea typeface="Assistant"/>
                <a:cs typeface="Assistant"/>
                <a:sym typeface="Assistant"/>
              </a:endParaRPr>
            </a:p>
          </p:txBody>
        </p:sp>
      </p:grpSp>
      <p:sp>
        <p:nvSpPr>
          <p:cNvPr id="1440" name="Google Shape;1440;g3df11336b5e_0_356"/>
          <p:cNvSpPr/>
          <p:nvPr/>
        </p:nvSpPr>
        <p:spPr>
          <a:xfrm>
            <a:off x="902575" y="2824188"/>
            <a:ext cx="2082300" cy="1347600"/>
          </a:xfrm>
          <a:prstGeom prst="ellipse">
            <a:avLst/>
          </a:prstGeom>
          <a:noFill/>
          <a:ln cap="flat" cmpd="sng" w="28575">
            <a:solidFill>
              <a:srgbClr val="F0CB5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
        <p:nvSpPr>
          <p:cNvPr id="1441" name="Google Shape;1441;g3df11336b5e_0_356"/>
          <p:cNvSpPr/>
          <p:nvPr/>
        </p:nvSpPr>
        <p:spPr>
          <a:xfrm rot="-8856010">
            <a:off x="922493" y="1073241"/>
            <a:ext cx="221714" cy="3100689"/>
          </a:xfrm>
          <a:prstGeom prst="downArrow">
            <a:avLst>
              <a:gd fmla="val 50000" name="adj1"/>
              <a:gd fmla="val 50000" name="adj2"/>
            </a:avLst>
          </a:prstGeom>
          <a:solidFill>
            <a:srgbClr val="F3F3F3"/>
          </a:solidFill>
          <a:ln cap="flat" cmpd="sng" w="9525">
            <a:solidFill>
              <a:srgbClr val="2C2C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42" name="Google Shape;1442;g3df11336b5e_0_356"/>
          <p:cNvSpPr txBox="1"/>
          <p:nvPr/>
        </p:nvSpPr>
        <p:spPr>
          <a:xfrm>
            <a:off x="2184256" y="1490093"/>
            <a:ext cx="1344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400">
                <a:solidFill>
                  <a:srgbClr val="2C2C2C"/>
                </a:solidFill>
                <a:latin typeface="Assistant"/>
                <a:ea typeface="Assistant"/>
                <a:cs typeface="Assistant"/>
                <a:sym typeface="Assistant"/>
              </a:rPr>
              <a:t>Tertiary level</a:t>
            </a:r>
            <a:endParaRPr b="1">
              <a:solidFill>
                <a:srgbClr val="2C2C2C"/>
              </a:solidFill>
              <a:latin typeface="Assistant"/>
              <a:ea typeface="Assistant"/>
              <a:cs typeface="Assistant"/>
              <a:sym typeface="Assistant"/>
            </a:endParaRPr>
          </a:p>
        </p:txBody>
      </p:sp>
      <p:sp>
        <p:nvSpPr>
          <p:cNvPr id="1443" name="Google Shape;1443;g3df11336b5e_0_356"/>
          <p:cNvSpPr txBox="1"/>
          <p:nvPr/>
        </p:nvSpPr>
        <p:spPr>
          <a:xfrm>
            <a:off x="2557786" y="2165861"/>
            <a:ext cx="16263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400">
                <a:solidFill>
                  <a:srgbClr val="2C2C2C"/>
                </a:solidFill>
                <a:latin typeface="Assistant"/>
                <a:ea typeface="Assistant"/>
                <a:cs typeface="Assistant"/>
                <a:sym typeface="Assistant"/>
              </a:rPr>
              <a:t>Secondary level</a:t>
            </a:r>
            <a:endParaRPr>
              <a:solidFill>
                <a:srgbClr val="2C2C2C"/>
              </a:solidFill>
              <a:latin typeface="Assistant"/>
              <a:ea typeface="Assistant"/>
              <a:cs typeface="Assistant"/>
              <a:sym typeface="Assistant"/>
            </a:endParaRPr>
          </a:p>
        </p:txBody>
      </p:sp>
      <p:sp>
        <p:nvSpPr>
          <p:cNvPr id="1444" name="Google Shape;1444;g3df11336b5e_0_356"/>
          <p:cNvSpPr txBox="1"/>
          <p:nvPr/>
        </p:nvSpPr>
        <p:spPr>
          <a:xfrm>
            <a:off x="3149730" y="3279530"/>
            <a:ext cx="1344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400">
                <a:solidFill>
                  <a:srgbClr val="2C2C2C"/>
                </a:solidFill>
                <a:latin typeface="Assistant"/>
                <a:ea typeface="Assistant"/>
                <a:cs typeface="Assistant"/>
                <a:sym typeface="Assistant"/>
              </a:rPr>
              <a:t>Primary level</a:t>
            </a:r>
            <a:endParaRPr>
              <a:solidFill>
                <a:srgbClr val="2C2C2C"/>
              </a:solidFill>
              <a:latin typeface="Assistant"/>
              <a:ea typeface="Assistant"/>
              <a:cs typeface="Assistant"/>
              <a:sym typeface="Assistant"/>
            </a:endParaRPr>
          </a:p>
        </p:txBody>
      </p:sp>
      <p:sp>
        <p:nvSpPr>
          <p:cNvPr id="1445" name="Google Shape;1445;g3df11336b5e_0_356"/>
          <p:cNvSpPr txBox="1"/>
          <p:nvPr/>
        </p:nvSpPr>
        <p:spPr>
          <a:xfrm>
            <a:off x="311736" y="1247677"/>
            <a:ext cx="1150800" cy="21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800">
                <a:solidFill>
                  <a:srgbClr val="2C2C2C"/>
                </a:solidFill>
                <a:latin typeface="Assistant"/>
                <a:ea typeface="Assistant"/>
                <a:cs typeface="Assistant"/>
                <a:sym typeface="Assistant"/>
              </a:rPr>
              <a:t>(Moosa, 2019) </a:t>
            </a:r>
            <a:endParaRPr sz="800">
              <a:solidFill>
                <a:srgbClr val="2C2C2C"/>
              </a:solidFill>
              <a:latin typeface="Assistant"/>
              <a:ea typeface="Assistant"/>
              <a:cs typeface="Assistant"/>
              <a:sym typeface="Assistant"/>
            </a:endParaRPr>
          </a:p>
        </p:txBody>
      </p:sp>
      <p:sp>
        <p:nvSpPr>
          <p:cNvPr id="1446" name="Google Shape;1446;g3df11336b5e_0_356"/>
          <p:cNvSpPr/>
          <p:nvPr/>
        </p:nvSpPr>
        <p:spPr>
          <a:xfrm>
            <a:off x="4200225" y="2689725"/>
            <a:ext cx="432000" cy="1482300"/>
          </a:xfrm>
          <a:prstGeom prst="rightBrace">
            <a:avLst>
              <a:gd fmla="val 27007" name="adj1"/>
              <a:gd fmla="val 50000" name="adj2"/>
            </a:avLst>
          </a:prstGeom>
          <a:noFill/>
          <a:ln cap="flat" cmpd="sng" w="38100">
            <a:solidFill>
              <a:srgbClr val="F0CB5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id="1447" name="Google Shape;1447;g3df11336b5e_0_356"/>
          <p:cNvPicPr preferRelativeResize="0"/>
          <p:nvPr/>
        </p:nvPicPr>
        <p:blipFill rotWithShape="1">
          <a:blip r:embed="rId5">
            <a:alphaModFix/>
          </a:blip>
          <a:srcRect b="0" l="0" r="0" t="0"/>
          <a:stretch/>
        </p:blipFill>
        <p:spPr>
          <a:xfrm>
            <a:off x="4722627" y="2421868"/>
            <a:ext cx="1397316" cy="1796462"/>
          </a:xfrm>
          <a:prstGeom prst="rect">
            <a:avLst/>
          </a:prstGeom>
          <a:noFill/>
          <a:ln cap="flat" cmpd="sng" w="9525">
            <a:solidFill>
              <a:srgbClr val="2C2C2C"/>
            </a:solidFill>
            <a:prstDash val="solid"/>
            <a:round/>
            <a:headEnd len="sm" w="sm" type="none"/>
            <a:tailEnd len="sm" w="sm" type="none"/>
          </a:ln>
        </p:spPr>
      </p:pic>
      <p:sp>
        <p:nvSpPr>
          <p:cNvPr id="1448" name="Google Shape;1448;g3df11336b5e_0_356"/>
          <p:cNvSpPr/>
          <p:nvPr/>
        </p:nvSpPr>
        <p:spPr>
          <a:xfrm>
            <a:off x="6203986" y="3115505"/>
            <a:ext cx="576300" cy="475500"/>
          </a:xfrm>
          <a:prstGeom prst="mathEqual">
            <a:avLst>
              <a:gd fmla="val 23520" name="adj1"/>
              <a:gd fmla="val 11760" name="adj2"/>
            </a:avLst>
          </a:prstGeom>
          <a:solidFill>
            <a:srgbClr val="F0CB5E"/>
          </a:solidFill>
          <a:ln cap="flat" cmpd="sng" w="25400">
            <a:solidFill>
              <a:srgbClr val="2C2C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49" name="Google Shape;1449;g3df11336b5e_0_356"/>
          <p:cNvSpPr txBox="1"/>
          <p:nvPr/>
        </p:nvSpPr>
        <p:spPr>
          <a:xfrm>
            <a:off x="6675925" y="1140300"/>
            <a:ext cx="2156400" cy="3045300"/>
          </a:xfrm>
          <a:prstGeom prst="rect">
            <a:avLst/>
          </a:prstGeom>
          <a:noFill/>
          <a:ln>
            <a:noFill/>
          </a:ln>
        </p:spPr>
        <p:txBody>
          <a:bodyPr anchorCtr="0" anchor="b" bIns="45700" lIns="91425" spcFirstLastPara="1" rIns="91425" wrap="square" tIns="45700">
            <a:noAutofit/>
          </a:bodyPr>
          <a:lstStyle/>
          <a:p>
            <a:pPr indent="-330200" lvl="0" marL="457200" marR="0" rtl="0" algn="l">
              <a:spcBef>
                <a:spcPts val="0"/>
              </a:spcBef>
              <a:spcAft>
                <a:spcPts val="0"/>
              </a:spcAft>
              <a:buClr>
                <a:srgbClr val="2C2C2C"/>
              </a:buClr>
              <a:buSzPts val="1600"/>
              <a:buFont typeface="Arial"/>
              <a:buChar char="●"/>
            </a:pPr>
            <a:r>
              <a:rPr b="1" lang="en" sz="1600">
                <a:solidFill>
                  <a:srgbClr val="2C2C2C"/>
                </a:solidFill>
                <a:latin typeface="Assistant"/>
                <a:ea typeface="Assistant"/>
                <a:cs typeface="Assistant"/>
                <a:sym typeface="Assistant"/>
              </a:rPr>
              <a:t>? </a:t>
            </a:r>
            <a:r>
              <a:rPr lang="en" sz="1600">
                <a:solidFill>
                  <a:srgbClr val="2C2C2C"/>
                </a:solidFill>
                <a:latin typeface="Assistant"/>
                <a:ea typeface="Assistant"/>
                <a:cs typeface="Assistant"/>
                <a:sym typeface="Assistant"/>
              </a:rPr>
              <a:t>The role of the PHC Nurse</a:t>
            </a:r>
            <a:endParaRPr sz="1600">
              <a:solidFill>
                <a:srgbClr val="2C2C2C"/>
              </a:solidFill>
              <a:latin typeface="Assistant"/>
              <a:ea typeface="Assistant"/>
              <a:cs typeface="Assistant"/>
              <a:sym typeface="Assistant"/>
            </a:endParaRPr>
          </a:p>
          <a:p>
            <a:pPr indent="-330200" lvl="0" marL="457200" marR="0" rtl="0" algn="l">
              <a:spcBef>
                <a:spcPts val="0"/>
              </a:spcBef>
              <a:spcAft>
                <a:spcPts val="0"/>
              </a:spcAft>
              <a:buClr>
                <a:srgbClr val="2C2C2C"/>
              </a:buClr>
              <a:buSzPts val="1600"/>
              <a:buFont typeface="Arial"/>
              <a:buChar char="●"/>
            </a:pPr>
            <a:r>
              <a:rPr b="1" lang="en" sz="1600">
                <a:solidFill>
                  <a:srgbClr val="2C2C2C"/>
                </a:solidFill>
                <a:latin typeface="Assistant"/>
                <a:ea typeface="Assistant"/>
                <a:cs typeface="Assistant"/>
                <a:sym typeface="Assistant"/>
              </a:rPr>
              <a:t>? </a:t>
            </a:r>
            <a:r>
              <a:rPr lang="en" sz="1600">
                <a:solidFill>
                  <a:srgbClr val="2C2C2C"/>
                </a:solidFill>
                <a:latin typeface="Assistant"/>
                <a:ea typeface="Assistant"/>
                <a:cs typeface="Assistant"/>
                <a:sym typeface="Assistant"/>
              </a:rPr>
              <a:t>Interdisciplinary approach </a:t>
            </a:r>
            <a:endParaRPr sz="1600">
              <a:solidFill>
                <a:srgbClr val="2C2C2C"/>
              </a:solidFill>
              <a:latin typeface="Assistant"/>
              <a:ea typeface="Assistant"/>
              <a:cs typeface="Assistant"/>
              <a:sym typeface="Assistant"/>
            </a:endParaRPr>
          </a:p>
          <a:p>
            <a:pPr indent="-330200" lvl="0" marL="457200" marR="0" rtl="0" algn="l">
              <a:spcBef>
                <a:spcPts val="0"/>
              </a:spcBef>
              <a:spcAft>
                <a:spcPts val="0"/>
              </a:spcAft>
              <a:buClr>
                <a:srgbClr val="2C2C2C"/>
              </a:buClr>
              <a:buSzPts val="1600"/>
              <a:buFont typeface="Arial"/>
              <a:buChar char="●"/>
            </a:pPr>
            <a:r>
              <a:rPr b="1" lang="en" sz="1600">
                <a:solidFill>
                  <a:srgbClr val="2C2C2C"/>
                </a:solidFill>
                <a:latin typeface="Assistant"/>
                <a:ea typeface="Assistant"/>
                <a:cs typeface="Assistant"/>
                <a:sym typeface="Assistant"/>
              </a:rPr>
              <a:t>? </a:t>
            </a:r>
            <a:r>
              <a:rPr lang="en" sz="1600">
                <a:solidFill>
                  <a:srgbClr val="2C2C2C"/>
                </a:solidFill>
                <a:latin typeface="Assistant"/>
                <a:ea typeface="Assistant"/>
                <a:cs typeface="Assistant"/>
                <a:sym typeface="Assistant"/>
              </a:rPr>
              <a:t>Legislative reform needed</a:t>
            </a:r>
            <a:endParaRPr sz="1600">
              <a:solidFill>
                <a:srgbClr val="2C2C2C"/>
              </a:solidFill>
              <a:latin typeface="Assistant"/>
              <a:ea typeface="Assistant"/>
              <a:cs typeface="Assistant"/>
              <a:sym typeface="Assistant"/>
            </a:endParaRPr>
          </a:p>
          <a:p>
            <a:pPr indent="-330200" lvl="0" marL="457200" marR="0" rtl="0" algn="l">
              <a:spcBef>
                <a:spcPts val="0"/>
              </a:spcBef>
              <a:spcAft>
                <a:spcPts val="0"/>
              </a:spcAft>
              <a:buClr>
                <a:srgbClr val="2C2C2C"/>
              </a:buClr>
              <a:buSzPts val="1600"/>
              <a:buFont typeface="Arial"/>
              <a:buChar char="●"/>
            </a:pPr>
            <a:r>
              <a:rPr b="1" lang="en" sz="1600">
                <a:solidFill>
                  <a:srgbClr val="2C2C2C"/>
                </a:solidFill>
                <a:latin typeface="Assistant"/>
                <a:ea typeface="Assistant"/>
                <a:cs typeface="Assistant"/>
                <a:sym typeface="Assistant"/>
              </a:rPr>
              <a:t>? </a:t>
            </a:r>
            <a:r>
              <a:rPr lang="en" sz="1600">
                <a:solidFill>
                  <a:srgbClr val="2C2C2C"/>
                </a:solidFill>
                <a:latin typeface="Assistant"/>
                <a:ea typeface="Assistant"/>
                <a:cs typeface="Assistant"/>
                <a:sym typeface="Assistant"/>
              </a:rPr>
              <a:t>Training on prescription and medicine management</a:t>
            </a:r>
            <a:endParaRPr sz="1600">
              <a:solidFill>
                <a:srgbClr val="2C2C2C"/>
              </a:solidFill>
              <a:latin typeface="Assistant"/>
              <a:ea typeface="Assistant"/>
              <a:cs typeface="Assistant"/>
              <a:sym typeface="Assistant"/>
            </a:endParaRPr>
          </a:p>
        </p:txBody>
      </p:sp>
      <p:pic>
        <p:nvPicPr>
          <p:cNvPr id="1450" name="Google Shape;1450;g3df11336b5e_0_356"/>
          <p:cNvPicPr preferRelativeResize="0"/>
          <p:nvPr/>
        </p:nvPicPr>
        <p:blipFill>
          <a:blip r:embed="rId6">
            <a:alphaModFix/>
          </a:blip>
          <a:stretch>
            <a:fillRect/>
          </a:stretch>
        </p:blipFill>
        <p:spPr>
          <a:xfrm>
            <a:off x="963158" y="4522350"/>
            <a:ext cx="1403867" cy="4137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g3df11336b5e_0_382"/>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Nursing Context in South Africa</a:t>
            </a:r>
            <a:endParaRPr sz="3100"/>
          </a:p>
        </p:txBody>
      </p:sp>
      <p:pic>
        <p:nvPicPr>
          <p:cNvPr id="1456" name="Google Shape;1456;g3df11336b5e_0_382"/>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1457" name="Google Shape;1457;g3df11336b5e_0_382"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pic>
        <p:nvPicPr>
          <p:cNvPr id="1458" name="Google Shape;1458;g3df11336b5e_0_382"/>
          <p:cNvPicPr preferRelativeResize="0"/>
          <p:nvPr/>
        </p:nvPicPr>
        <p:blipFill rotWithShape="1">
          <a:blip r:embed="rId5">
            <a:alphaModFix/>
          </a:blip>
          <a:srcRect b="2032" l="1852" r="2188" t="2137"/>
          <a:stretch/>
        </p:blipFill>
        <p:spPr>
          <a:xfrm>
            <a:off x="311725" y="1056274"/>
            <a:ext cx="3679851" cy="3242801"/>
          </a:xfrm>
          <a:prstGeom prst="rect">
            <a:avLst/>
          </a:prstGeom>
          <a:noFill/>
          <a:ln>
            <a:noFill/>
          </a:ln>
        </p:spPr>
      </p:pic>
      <p:sp>
        <p:nvSpPr>
          <p:cNvPr id="1459" name="Google Shape;1459;g3df11336b5e_0_382"/>
          <p:cNvSpPr txBox="1"/>
          <p:nvPr/>
        </p:nvSpPr>
        <p:spPr>
          <a:xfrm rot="-5400000">
            <a:off x="-660713" y="3111231"/>
            <a:ext cx="2160300" cy="21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800">
                <a:solidFill>
                  <a:srgbClr val="2C2C2C"/>
                </a:solidFill>
                <a:latin typeface="Assistant"/>
                <a:ea typeface="Assistant"/>
                <a:cs typeface="Assistant"/>
                <a:sym typeface="Assistant"/>
              </a:rPr>
              <a:t>(Matahela, &amp; Makhanya, 2024)</a:t>
            </a:r>
            <a:endParaRPr sz="800">
              <a:solidFill>
                <a:srgbClr val="2C2C2C"/>
              </a:solidFill>
              <a:latin typeface="Assistant"/>
              <a:ea typeface="Assistant"/>
              <a:cs typeface="Assistant"/>
              <a:sym typeface="Assistant"/>
            </a:endParaRPr>
          </a:p>
        </p:txBody>
      </p:sp>
      <p:sp>
        <p:nvSpPr>
          <p:cNvPr id="1460" name="Google Shape;1460;g3df11336b5e_0_382"/>
          <p:cNvSpPr/>
          <p:nvPr/>
        </p:nvSpPr>
        <p:spPr>
          <a:xfrm>
            <a:off x="3347864" y="2111302"/>
            <a:ext cx="504000" cy="216000"/>
          </a:xfrm>
          <a:prstGeom prst="ellipse">
            <a:avLst/>
          </a:prstGeom>
          <a:noFill/>
          <a:ln cap="flat" cmpd="sng" w="19050">
            <a:solidFill>
              <a:srgbClr val="D65D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
        <p:nvSpPr>
          <p:cNvPr id="1461" name="Google Shape;1461;g3df11336b5e_0_382"/>
          <p:cNvSpPr txBox="1"/>
          <p:nvPr/>
        </p:nvSpPr>
        <p:spPr>
          <a:xfrm>
            <a:off x="4134094" y="1390853"/>
            <a:ext cx="25560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D65D00"/>
                </a:solidFill>
                <a:latin typeface="Assistant"/>
                <a:ea typeface="Assistant"/>
                <a:cs typeface="Assistant"/>
                <a:sym typeface="Assistant"/>
              </a:rPr>
              <a:t>Advance Practice Nurses</a:t>
            </a:r>
            <a:endParaRPr>
              <a:solidFill>
                <a:srgbClr val="D65D00"/>
              </a:solidFill>
              <a:latin typeface="Assistant"/>
              <a:ea typeface="Assistant"/>
              <a:cs typeface="Assistant"/>
              <a:sym typeface="Assistant"/>
            </a:endParaRPr>
          </a:p>
        </p:txBody>
      </p:sp>
      <p:cxnSp>
        <p:nvCxnSpPr>
          <p:cNvPr id="1462" name="Google Shape;1462;g3df11336b5e_0_382"/>
          <p:cNvCxnSpPr>
            <a:stCxn id="1460" idx="6"/>
          </p:cNvCxnSpPr>
          <p:nvPr/>
        </p:nvCxnSpPr>
        <p:spPr>
          <a:xfrm flipH="1" rot="10800000">
            <a:off x="3851864" y="1729702"/>
            <a:ext cx="385200" cy="489600"/>
          </a:xfrm>
          <a:prstGeom prst="straightConnector1">
            <a:avLst/>
          </a:prstGeom>
          <a:noFill/>
          <a:ln cap="flat" cmpd="sng" w="19050">
            <a:solidFill>
              <a:srgbClr val="D65D00"/>
            </a:solidFill>
            <a:prstDash val="solid"/>
            <a:round/>
            <a:headEnd len="sm" w="sm" type="none"/>
            <a:tailEnd len="med" w="med" type="stealth"/>
          </a:ln>
        </p:spPr>
      </p:cxnSp>
      <p:cxnSp>
        <p:nvCxnSpPr>
          <p:cNvPr id="1463" name="Google Shape;1463;g3df11336b5e_0_382"/>
          <p:cNvCxnSpPr/>
          <p:nvPr/>
        </p:nvCxnSpPr>
        <p:spPr>
          <a:xfrm>
            <a:off x="3851920" y="2836581"/>
            <a:ext cx="1080000" cy="0"/>
          </a:xfrm>
          <a:prstGeom prst="straightConnector1">
            <a:avLst/>
          </a:prstGeom>
          <a:noFill/>
          <a:ln cap="flat" cmpd="sng" w="19050">
            <a:solidFill>
              <a:srgbClr val="D65D00"/>
            </a:solidFill>
            <a:prstDash val="solid"/>
            <a:round/>
            <a:headEnd len="sm" w="sm" type="none"/>
            <a:tailEnd len="med" w="med" type="stealth"/>
          </a:ln>
        </p:spPr>
      </p:cxnSp>
      <p:sp>
        <p:nvSpPr>
          <p:cNvPr id="1464" name="Google Shape;1464;g3df11336b5e_0_382"/>
          <p:cNvSpPr txBox="1"/>
          <p:nvPr/>
        </p:nvSpPr>
        <p:spPr>
          <a:xfrm>
            <a:off x="4966525" y="2639028"/>
            <a:ext cx="23472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800">
                <a:solidFill>
                  <a:srgbClr val="D65D00"/>
                </a:solidFill>
                <a:latin typeface="Assistant"/>
                <a:ea typeface="Assistant"/>
                <a:cs typeface="Assistant"/>
                <a:sym typeface="Assistant"/>
              </a:rPr>
              <a:t>Post-graduate diploma in the specific specialisation</a:t>
            </a:r>
            <a:endParaRPr>
              <a:solidFill>
                <a:srgbClr val="D65D00"/>
              </a:solidFill>
              <a:latin typeface="Assistant"/>
              <a:ea typeface="Assistant"/>
              <a:cs typeface="Assistant"/>
              <a:sym typeface="Assistant"/>
            </a:endParaRPr>
          </a:p>
        </p:txBody>
      </p:sp>
      <p:sp>
        <p:nvSpPr>
          <p:cNvPr id="1465" name="Google Shape;1465;g3df11336b5e_0_382"/>
          <p:cNvSpPr txBox="1"/>
          <p:nvPr/>
        </p:nvSpPr>
        <p:spPr>
          <a:xfrm>
            <a:off x="7302020" y="3199457"/>
            <a:ext cx="1530300" cy="1015800"/>
          </a:xfrm>
          <a:prstGeom prst="rect">
            <a:avLst/>
          </a:prstGeom>
          <a:solidFill>
            <a:schemeClr val="lt1"/>
          </a:solidFill>
          <a:ln cap="flat" cmpd="sng" w="25400">
            <a:solidFill>
              <a:srgbClr val="F0CB5E"/>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rgbClr val="2C2C2C"/>
                </a:solidFill>
                <a:latin typeface="Assistant"/>
                <a:ea typeface="Assistant"/>
                <a:cs typeface="Assistant"/>
                <a:sym typeface="Assistant"/>
              </a:rPr>
              <a:t>Nursing Act (No. 33 of 2005) &amp; Medicines and Related Substances Act (No. 101 of 1965)</a:t>
            </a:r>
            <a:endParaRPr sz="1200">
              <a:solidFill>
                <a:srgbClr val="2C2C2C"/>
              </a:solidFill>
              <a:latin typeface="Assistant"/>
              <a:ea typeface="Assistant"/>
              <a:cs typeface="Assistant"/>
              <a:sym typeface="Assistant"/>
            </a:endParaRPr>
          </a:p>
        </p:txBody>
      </p:sp>
      <p:sp>
        <p:nvSpPr>
          <p:cNvPr id="1466" name="Google Shape;1466;g3df11336b5e_0_382"/>
          <p:cNvSpPr txBox="1"/>
          <p:nvPr/>
        </p:nvSpPr>
        <p:spPr>
          <a:xfrm>
            <a:off x="6485135" y="1056271"/>
            <a:ext cx="2347200" cy="1323600"/>
          </a:xfrm>
          <a:prstGeom prst="rect">
            <a:avLst/>
          </a:prstGeom>
          <a:solidFill>
            <a:srgbClr val="F0CB5E"/>
          </a:solidFill>
          <a:ln cap="flat" cmpd="sng" w="9525">
            <a:solidFill>
              <a:srgbClr val="D65D00"/>
            </a:solidFill>
            <a:prstDash val="solid"/>
            <a:round/>
            <a:headEnd len="sm" w="sm" type="none"/>
            <a:tailEnd len="sm" w="sm" type="none"/>
          </a:ln>
        </p:spPr>
        <p:txBody>
          <a:bodyPr anchorCtr="0" anchor="t" bIns="45700" lIns="91425" spcFirstLastPara="1" rIns="91425" wrap="square" tIns="45700">
            <a:spAutoFit/>
          </a:bodyPr>
          <a:lstStyle/>
          <a:p>
            <a:pPr indent="-330200" lvl="0" marL="457200" marR="0" rtl="0" algn="l">
              <a:spcBef>
                <a:spcPts val="0"/>
              </a:spcBef>
              <a:spcAft>
                <a:spcPts val="0"/>
              </a:spcAft>
              <a:buClr>
                <a:srgbClr val="2C2C2C"/>
              </a:buClr>
              <a:buSzPts val="1600"/>
              <a:buFont typeface="Assistant"/>
              <a:buChar char="●"/>
            </a:pPr>
            <a:r>
              <a:rPr lang="en" sz="1600">
                <a:solidFill>
                  <a:srgbClr val="2C2C2C"/>
                </a:solidFill>
                <a:latin typeface="Assistant"/>
                <a:ea typeface="Assistant"/>
                <a:cs typeface="Assistant"/>
                <a:sym typeface="Assistant"/>
              </a:rPr>
              <a:t>Train for other African countries </a:t>
            </a:r>
            <a:endParaRPr>
              <a:solidFill>
                <a:srgbClr val="2C2C2C"/>
              </a:solidFill>
              <a:latin typeface="Assistant"/>
              <a:ea typeface="Assistant"/>
              <a:cs typeface="Assistant"/>
              <a:sym typeface="Assistant"/>
            </a:endParaRPr>
          </a:p>
          <a:p>
            <a:pPr indent="-330200" lvl="0" marL="457200" marR="0" rtl="0" algn="l">
              <a:spcBef>
                <a:spcPts val="0"/>
              </a:spcBef>
              <a:spcAft>
                <a:spcPts val="0"/>
              </a:spcAft>
              <a:buClr>
                <a:srgbClr val="2C2C2C"/>
              </a:buClr>
              <a:buSzPts val="1600"/>
              <a:buFont typeface="Assistant"/>
              <a:buChar char="●"/>
            </a:pPr>
            <a:r>
              <a:rPr lang="en" sz="1600">
                <a:solidFill>
                  <a:srgbClr val="2C2C2C"/>
                </a:solidFill>
                <a:latin typeface="Assistant"/>
                <a:ea typeface="Assistant"/>
                <a:cs typeface="Assistant"/>
                <a:sym typeface="Assistant"/>
              </a:rPr>
              <a:t>Not South African  Nursing Council recognised</a:t>
            </a:r>
            <a:endParaRPr>
              <a:solidFill>
                <a:srgbClr val="2C2C2C"/>
              </a:solidFill>
              <a:latin typeface="Assistant"/>
              <a:ea typeface="Assistant"/>
              <a:cs typeface="Assistant"/>
              <a:sym typeface="Assistant"/>
            </a:endParaRPr>
          </a:p>
        </p:txBody>
      </p:sp>
      <p:pic>
        <p:nvPicPr>
          <p:cNvPr id="1467" name="Google Shape;1467;g3df11336b5e_0_382"/>
          <p:cNvPicPr preferRelativeResize="0"/>
          <p:nvPr/>
        </p:nvPicPr>
        <p:blipFill>
          <a:blip r:embed="rId6">
            <a:alphaModFix/>
          </a:blip>
          <a:stretch>
            <a:fillRect/>
          </a:stretch>
        </p:blipFill>
        <p:spPr>
          <a:xfrm>
            <a:off x="963158" y="4522350"/>
            <a:ext cx="1403867" cy="4137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sp>
        <p:nvSpPr>
          <p:cNvPr id="1472" name="Google Shape;1472;g3df11336b5e_0_416"/>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Interprofessional Team in The PHC Workforce</a:t>
            </a:r>
            <a:endParaRPr/>
          </a:p>
        </p:txBody>
      </p:sp>
      <p:pic>
        <p:nvPicPr>
          <p:cNvPr id="1473" name="Google Shape;1473;g3df11336b5e_0_416"/>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1474" name="Google Shape;1474;g3df11336b5e_0_416"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pic>
        <p:nvPicPr>
          <p:cNvPr id="1475" name="Google Shape;1475;g3df11336b5e_0_416"/>
          <p:cNvPicPr preferRelativeResize="0"/>
          <p:nvPr/>
        </p:nvPicPr>
        <p:blipFill rotWithShape="1">
          <a:blip r:embed="rId5">
            <a:alphaModFix/>
          </a:blip>
          <a:srcRect b="0" l="0" r="0" t="0"/>
          <a:stretch/>
        </p:blipFill>
        <p:spPr>
          <a:xfrm>
            <a:off x="2554430" y="1919410"/>
            <a:ext cx="1325117" cy="1995686"/>
          </a:xfrm>
          <a:prstGeom prst="rect">
            <a:avLst/>
          </a:prstGeom>
          <a:noFill/>
          <a:ln>
            <a:noFill/>
          </a:ln>
        </p:spPr>
      </p:pic>
      <p:pic>
        <p:nvPicPr>
          <p:cNvPr id="1476" name="Google Shape;1476;g3df11336b5e_0_416"/>
          <p:cNvPicPr preferRelativeResize="0"/>
          <p:nvPr/>
        </p:nvPicPr>
        <p:blipFill rotWithShape="1">
          <a:blip r:embed="rId6">
            <a:alphaModFix/>
          </a:blip>
          <a:srcRect b="0" l="0" r="0" t="0"/>
          <a:stretch/>
        </p:blipFill>
        <p:spPr>
          <a:xfrm>
            <a:off x="4228526" y="1981149"/>
            <a:ext cx="1325117" cy="1933947"/>
          </a:xfrm>
          <a:prstGeom prst="rect">
            <a:avLst/>
          </a:prstGeom>
          <a:noFill/>
          <a:ln>
            <a:noFill/>
          </a:ln>
        </p:spPr>
      </p:pic>
      <p:pic>
        <p:nvPicPr>
          <p:cNvPr id="1477" name="Google Shape;1477;g3df11336b5e_0_416"/>
          <p:cNvPicPr preferRelativeResize="0"/>
          <p:nvPr/>
        </p:nvPicPr>
        <p:blipFill rotWithShape="1">
          <a:blip r:embed="rId7">
            <a:alphaModFix/>
          </a:blip>
          <a:srcRect b="0" l="0" r="0" t="0"/>
          <a:stretch/>
        </p:blipFill>
        <p:spPr>
          <a:xfrm>
            <a:off x="794443" y="1981149"/>
            <a:ext cx="1411008" cy="1933947"/>
          </a:xfrm>
          <a:prstGeom prst="rect">
            <a:avLst/>
          </a:prstGeom>
          <a:noFill/>
          <a:ln>
            <a:noFill/>
          </a:ln>
        </p:spPr>
      </p:pic>
      <p:pic>
        <p:nvPicPr>
          <p:cNvPr id="1478" name="Google Shape;1478;g3df11336b5e_0_416"/>
          <p:cNvPicPr preferRelativeResize="0"/>
          <p:nvPr/>
        </p:nvPicPr>
        <p:blipFill rotWithShape="1">
          <a:blip r:embed="rId8">
            <a:alphaModFix/>
          </a:blip>
          <a:srcRect b="0" l="0" r="0" t="0"/>
          <a:stretch/>
        </p:blipFill>
        <p:spPr>
          <a:xfrm>
            <a:off x="5902622" y="1981148"/>
            <a:ext cx="1416674" cy="1933947"/>
          </a:xfrm>
          <a:prstGeom prst="rect">
            <a:avLst/>
          </a:prstGeom>
          <a:noFill/>
          <a:ln>
            <a:noFill/>
          </a:ln>
        </p:spPr>
      </p:pic>
      <p:pic>
        <p:nvPicPr>
          <p:cNvPr id="1479" name="Google Shape;1479;g3df11336b5e_0_416"/>
          <p:cNvPicPr preferRelativeResize="0"/>
          <p:nvPr/>
        </p:nvPicPr>
        <p:blipFill rotWithShape="1">
          <a:blip r:embed="rId9">
            <a:alphaModFix/>
          </a:blip>
          <a:srcRect b="0" l="0" r="0" t="0"/>
          <a:stretch/>
        </p:blipFill>
        <p:spPr>
          <a:xfrm>
            <a:off x="244586" y="2917253"/>
            <a:ext cx="1082191" cy="1336826"/>
          </a:xfrm>
          <a:prstGeom prst="rect">
            <a:avLst/>
          </a:prstGeom>
          <a:noFill/>
          <a:ln>
            <a:noFill/>
          </a:ln>
        </p:spPr>
      </p:pic>
      <p:sp>
        <p:nvSpPr>
          <p:cNvPr id="1480" name="Google Shape;1480;g3df11336b5e_0_416"/>
          <p:cNvSpPr/>
          <p:nvPr/>
        </p:nvSpPr>
        <p:spPr>
          <a:xfrm flipH="1">
            <a:off x="1182888" y="1081975"/>
            <a:ext cx="3924300" cy="892500"/>
          </a:xfrm>
          <a:prstGeom prst="curvedDownArrow">
            <a:avLst>
              <a:gd fmla="val 25000" name="adj1"/>
              <a:gd fmla="val 50000" name="adj2"/>
              <a:gd fmla="val 32262" name="adj3"/>
            </a:avLst>
          </a:prstGeom>
          <a:solidFill>
            <a:srgbClr val="623791"/>
          </a:solidFill>
          <a:ln cap="flat" cmpd="sng" w="9525">
            <a:solidFill>
              <a:srgbClr val="623791"/>
            </a:solidFill>
            <a:prstDash val="solid"/>
            <a:round/>
            <a:headEnd len="sm" w="sm" type="none"/>
            <a:tailEnd len="sm" w="sm" type="none"/>
          </a:ln>
          <a:effectLst>
            <a:outerShdw blurRad="40000" rotWithShape="0" dir="5400000" dist="20000">
              <a:srgbClr val="000000">
                <a:alpha val="380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81" name="Google Shape;1481;g3df11336b5e_0_416"/>
          <p:cNvSpPr/>
          <p:nvPr/>
        </p:nvSpPr>
        <p:spPr>
          <a:xfrm rot="10800000">
            <a:off x="1210788" y="3915250"/>
            <a:ext cx="5523600" cy="479400"/>
          </a:xfrm>
          <a:prstGeom prst="curvedDownArrow">
            <a:avLst>
              <a:gd fmla="val 25000" name="adj1"/>
              <a:gd fmla="val 50000" name="adj2"/>
              <a:gd fmla="val 25000" name="adj3"/>
            </a:avLst>
          </a:prstGeom>
          <a:solidFill>
            <a:srgbClr val="D6006E"/>
          </a:solidFill>
          <a:ln cap="flat" cmpd="sng" w="9525">
            <a:solidFill>
              <a:srgbClr val="D6006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82" name="Google Shape;1482;g3df11336b5e_0_416"/>
          <p:cNvSpPr/>
          <p:nvPr/>
        </p:nvSpPr>
        <p:spPr>
          <a:xfrm rot="10800000">
            <a:off x="3091288" y="3915275"/>
            <a:ext cx="3649200" cy="472800"/>
          </a:xfrm>
          <a:prstGeom prst="curvedDownArrow">
            <a:avLst>
              <a:gd fmla="val 25000" name="adj1"/>
              <a:gd fmla="val 50000" name="adj2"/>
              <a:gd fmla="val 25000" name="adj3"/>
            </a:avLst>
          </a:prstGeom>
          <a:solidFill>
            <a:srgbClr val="D6006E"/>
          </a:solidFill>
          <a:ln cap="flat" cmpd="sng" w="9525">
            <a:solidFill>
              <a:srgbClr val="D6006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83" name="Google Shape;1483;g3df11336b5e_0_416"/>
          <p:cNvSpPr/>
          <p:nvPr/>
        </p:nvSpPr>
        <p:spPr>
          <a:xfrm rot="10800000">
            <a:off x="4698513" y="3927800"/>
            <a:ext cx="2023200" cy="473400"/>
          </a:xfrm>
          <a:prstGeom prst="curvedDownArrow">
            <a:avLst>
              <a:gd fmla="val 25000" name="adj1"/>
              <a:gd fmla="val 50000" name="adj2"/>
              <a:gd fmla="val 25000" name="adj3"/>
            </a:avLst>
          </a:prstGeom>
          <a:solidFill>
            <a:srgbClr val="D6006E"/>
          </a:solidFill>
          <a:ln cap="flat" cmpd="sng" w="9525">
            <a:solidFill>
              <a:srgbClr val="D6006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84" name="Google Shape;1484;g3df11336b5e_0_416"/>
          <p:cNvSpPr/>
          <p:nvPr/>
        </p:nvSpPr>
        <p:spPr>
          <a:xfrm>
            <a:off x="7319296" y="2732097"/>
            <a:ext cx="576300" cy="432000"/>
          </a:xfrm>
          <a:prstGeom prst="mathEqual">
            <a:avLst>
              <a:gd fmla="val 23520" name="adj1"/>
              <a:gd fmla="val 11760" name="adj2"/>
            </a:avLst>
          </a:prstGeom>
          <a:solidFill>
            <a:srgbClr val="F0CB5E"/>
          </a:solidFill>
          <a:ln cap="flat" cmpd="sng" w="25400">
            <a:solidFill>
              <a:srgbClr val="2C2C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85" name="Google Shape;1485;g3df11336b5e_0_416"/>
          <p:cNvSpPr txBox="1"/>
          <p:nvPr/>
        </p:nvSpPr>
        <p:spPr>
          <a:xfrm>
            <a:off x="7843063" y="1793725"/>
            <a:ext cx="1082100" cy="2308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 sz="1600">
                <a:solidFill>
                  <a:schemeClr val="dk1"/>
                </a:solidFill>
                <a:latin typeface="Assistant"/>
                <a:ea typeface="Assistant"/>
                <a:cs typeface="Assistant"/>
                <a:sym typeface="Assistant"/>
              </a:rPr>
              <a:t>Safe patient care </a:t>
            </a:r>
            <a:endParaRPr>
              <a:latin typeface="Assistant"/>
              <a:ea typeface="Assistant"/>
              <a:cs typeface="Assistant"/>
              <a:sym typeface="Assistant"/>
            </a:endParaRPr>
          </a:p>
          <a:p>
            <a:pPr indent="0" lvl="0" marL="0" marR="0" rtl="0" algn="ctr">
              <a:spcBef>
                <a:spcPts val="0"/>
              </a:spcBef>
              <a:spcAft>
                <a:spcPts val="0"/>
              </a:spcAft>
              <a:buNone/>
            </a:pPr>
            <a:r>
              <a:t/>
            </a:r>
            <a:endParaRPr sz="1600">
              <a:solidFill>
                <a:schemeClr val="dk1"/>
              </a:solidFill>
              <a:latin typeface="Assistant"/>
              <a:ea typeface="Assistant"/>
              <a:cs typeface="Assistant"/>
              <a:sym typeface="Assistant"/>
            </a:endParaRPr>
          </a:p>
          <a:p>
            <a:pPr indent="0" lvl="0" marL="0" marR="0" rtl="0" algn="ctr">
              <a:spcBef>
                <a:spcPts val="0"/>
              </a:spcBef>
              <a:spcAft>
                <a:spcPts val="0"/>
              </a:spcAft>
              <a:buNone/>
            </a:pPr>
            <a:r>
              <a:rPr i="1" lang="en" sz="1600">
                <a:solidFill>
                  <a:schemeClr val="dk1"/>
                </a:solidFill>
                <a:latin typeface="Assistant"/>
                <a:ea typeface="Assistant"/>
                <a:cs typeface="Assistant"/>
                <a:sym typeface="Assistant"/>
              </a:rPr>
              <a:t>UHC</a:t>
            </a:r>
            <a:endParaRPr>
              <a:latin typeface="Assistant"/>
              <a:ea typeface="Assistant"/>
              <a:cs typeface="Assistant"/>
              <a:sym typeface="Assistant"/>
            </a:endParaRPr>
          </a:p>
          <a:p>
            <a:pPr indent="0" lvl="0" marL="0" marR="0" rtl="0" algn="ctr">
              <a:spcBef>
                <a:spcPts val="0"/>
              </a:spcBef>
              <a:spcAft>
                <a:spcPts val="0"/>
              </a:spcAft>
              <a:buNone/>
            </a:pPr>
            <a:r>
              <a:t/>
            </a:r>
            <a:endParaRPr i="1" sz="1600">
              <a:solidFill>
                <a:schemeClr val="dk1"/>
              </a:solidFill>
              <a:latin typeface="Assistant"/>
              <a:ea typeface="Assistant"/>
              <a:cs typeface="Assistant"/>
              <a:sym typeface="Assistant"/>
            </a:endParaRPr>
          </a:p>
          <a:p>
            <a:pPr indent="0" lvl="0" marL="0" marR="0" rtl="0" algn="ctr">
              <a:spcBef>
                <a:spcPts val="0"/>
              </a:spcBef>
              <a:spcAft>
                <a:spcPts val="0"/>
              </a:spcAft>
              <a:buNone/>
            </a:pPr>
            <a:r>
              <a:rPr i="1" lang="en" sz="1600">
                <a:solidFill>
                  <a:schemeClr val="dk1"/>
                </a:solidFill>
                <a:latin typeface="Assistant"/>
                <a:ea typeface="Assistant"/>
                <a:cs typeface="Assistant"/>
                <a:sym typeface="Assistant"/>
              </a:rPr>
              <a:t>National health insurance</a:t>
            </a:r>
            <a:endParaRPr>
              <a:latin typeface="Assistant"/>
              <a:ea typeface="Assistant"/>
              <a:cs typeface="Assistant"/>
              <a:sym typeface="Assistant"/>
            </a:endParaRPr>
          </a:p>
        </p:txBody>
      </p:sp>
      <p:pic>
        <p:nvPicPr>
          <p:cNvPr id="1486" name="Google Shape;1486;g3df11336b5e_0_416"/>
          <p:cNvPicPr preferRelativeResize="0"/>
          <p:nvPr/>
        </p:nvPicPr>
        <p:blipFill>
          <a:blip r:embed="rId10">
            <a:alphaModFix/>
          </a:blip>
          <a:stretch>
            <a:fillRect/>
          </a:stretch>
        </p:blipFill>
        <p:spPr>
          <a:xfrm>
            <a:off x="963158" y="4522350"/>
            <a:ext cx="1403867" cy="4137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g3e0a985d830_3_99"/>
          <p:cNvSpPr txBox="1"/>
          <p:nvPr>
            <p:ph idx="2" type="body"/>
          </p:nvPr>
        </p:nvSpPr>
        <p:spPr>
          <a:xfrm>
            <a:off x="311725" y="1731250"/>
            <a:ext cx="3888600" cy="2548500"/>
          </a:xfrm>
          <a:prstGeom prst="rect">
            <a:avLst/>
          </a:prstGeom>
        </p:spPr>
        <p:txBody>
          <a:bodyPr anchorCtr="0" anchor="t" bIns="91425" lIns="182875" spcFirstLastPara="1" rIns="182875" wrap="square" tIns="91425">
            <a:noAutofit/>
          </a:bodyPr>
          <a:lstStyle/>
          <a:p>
            <a:pPr indent="-317500" lvl="0" marL="457200" rtl="0" algn="l">
              <a:spcBef>
                <a:spcPts val="0"/>
              </a:spcBef>
              <a:spcAft>
                <a:spcPts val="0"/>
              </a:spcAft>
              <a:buSzPts val="1400"/>
              <a:buChar char="●"/>
            </a:pPr>
            <a:r>
              <a:rPr lang="en" sz="1400"/>
              <a:t>Competency-based curriculums</a:t>
            </a:r>
            <a:endParaRPr sz="1400"/>
          </a:p>
          <a:p>
            <a:pPr indent="-317500" lvl="0" marL="457200" rtl="0" algn="l">
              <a:spcBef>
                <a:spcPts val="0"/>
              </a:spcBef>
              <a:spcAft>
                <a:spcPts val="0"/>
              </a:spcAft>
              <a:buSzPts val="1400"/>
              <a:buChar char="●"/>
            </a:pPr>
            <a:r>
              <a:rPr lang="en" sz="1400"/>
              <a:t>Work-based learning</a:t>
            </a:r>
            <a:endParaRPr sz="1400"/>
          </a:p>
          <a:p>
            <a:pPr indent="-317500" lvl="0" marL="457200" rtl="0" algn="l">
              <a:spcBef>
                <a:spcPts val="0"/>
              </a:spcBef>
              <a:spcAft>
                <a:spcPts val="0"/>
              </a:spcAft>
              <a:buSzPts val="1400"/>
              <a:buChar char="●"/>
            </a:pPr>
            <a:r>
              <a:rPr lang="en" sz="1400"/>
              <a:t>Increased supervision time by preceptors &amp; educators</a:t>
            </a:r>
            <a:endParaRPr sz="1400"/>
          </a:p>
          <a:p>
            <a:pPr indent="-317500" lvl="0" marL="457200" rtl="0" algn="l">
              <a:spcBef>
                <a:spcPts val="0"/>
              </a:spcBef>
              <a:spcAft>
                <a:spcPts val="0"/>
              </a:spcAft>
              <a:buSzPts val="1400"/>
              <a:buChar char="●"/>
            </a:pPr>
            <a:r>
              <a:rPr lang="en" sz="1400"/>
              <a:t>Smaller preceptor:student ratios</a:t>
            </a:r>
            <a:endParaRPr sz="1400"/>
          </a:p>
          <a:p>
            <a:pPr indent="-317500" lvl="0" marL="457200" rtl="0" algn="l">
              <a:spcBef>
                <a:spcPts val="0"/>
              </a:spcBef>
              <a:spcAft>
                <a:spcPts val="0"/>
              </a:spcAft>
              <a:buSzPts val="1400"/>
              <a:buChar char="●"/>
            </a:pPr>
            <a:r>
              <a:rPr lang="en" sz="1400"/>
              <a:t>*Preceptors appointed by nursing education institutions cannot prescribe in PHC facilities</a:t>
            </a:r>
            <a:endParaRPr sz="1400"/>
          </a:p>
          <a:p>
            <a:pPr indent="-317500" lvl="0" marL="457200" rtl="0" algn="l">
              <a:spcBef>
                <a:spcPts val="0"/>
              </a:spcBef>
              <a:spcAft>
                <a:spcPts val="0"/>
              </a:spcAft>
              <a:buSzPts val="1400"/>
              <a:buChar char="●"/>
            </a:pPr>
            <a:r>
              <a:rPr lang="en" sz="1400"/>
              <a:t>*Clinical speciality and nursing education</a:t>
            </a:r>
            <a:endParaRPr sz="1400"/>
          </a:p>
        </p:txBody>
      </p:sp>
      <p:sp>
        <p:nvSpPr>
          <p:cNvPr id="1492" name="Google Shape;1492;g3e0a985d830_3_99"/>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Clinical Supervision</a:t>
            </a:r>
            <a:endParaRPr/>
          </a:p>
        </p:txBody>
      </p:sp>
      <p:sp>
        <p:nvSpPr>
          <p:cNvPr id="1493" name="Google Shape;1493;g3e0a985d830_3_99"/>
          <p:cNvSpPr txBox="1"/>
          <p:nvPr>
            <p:ph idx="1" type="subTitle"/>
          </p:nvPr>
        </p:nvSpPr>
        <p:spPr>
          <a:xfrm>
            <a:off x="311725" y="1152400"/>
            <a:ext cx="3888600" cy="625500"/>
          </a:xfrm>
          <a:prstGeom prst="rect">
            <a:avLst/>
          </a:prstGeom>
        </p:spPr>
        <p:txBody>
          <a:bodyPr anchorCtr="0" anchor="t" bIns="91425" lIns="182875" spcFirstLastPara="1" rIns="182875" wrap="square" tIns="91425">
            <a:normAutofit fontScale="77500"/>
          </a:bodyPr>
          <a:lstStyle/>
          <a:p>
            <a:pPr indent="0" lvl="0" marL="0" rtl="0" algn="l">
              <a:spcBef>
                <a:spcPts val="0"/>
              </a:spcBef>
              <a:spcAft>
                <a:spcPts val="1200"/>
              </a:spcAft>
              <a:buNone/>
            </a:pPr>
            <a:r>
              <a:rPr lang="en"/>
              <a:t>Under and </a:t>
            </a:r>
            <a:r>
              <a:rPr lang="en"/>
              <a:t>postgraduate</a:t>
            </a:r>
            <a:r>
              <a:rPr lang="en"/>
              <a:t> training</a:t>
            </a:r>
            <a:endParaRPr/>
          </a:p>
        </p:txBody>
      </p:sp>
      <p:sp>
        <p:nvSpPr>
          <p:cNvPr id="1494" name="Google Shape;1494;g3e0a985d830_3_99"/>
          <p:cNvSpPr txBox="1"/>
          <p:nvPr>
            <p:ph idx="3" type="subTitle"/>
          </p:nvPr>
        </p:nvSpPr>
        <p:spPr>
          <a:xfrm>
            <a:off x="4943700" y="1152475"/>
            <a:ext cx="3888600" cy="625500"/>
          </a:xfrm>
          <a:prstGeom prst="rect">
            <a:avLst/>
          </a:prstGeom>
        </p:spPr>
        <p:txBody>
          <a:bodyPr anchorCtr="0" anchor="t" bIns="91425" lIns="182875" spcFirstLastPara="1" rIns="182875" wrap="square" tIns="91425">
            <a:normAutofit/>
          </a:bodyPr>
          <a:lstStyle/>
          <a:p>
            <a:pPr indent="0" lvl="0" marL="0" rtl="0" algn="l">
              <a:spcBef>
                <a:spcPts val="0"/>
              </a:spcBef>
              <a:spcAft>
                <a:spcPts val="1200"/>
              </a:spcAft>
              <a:buNone/>
            </a:pPr>
            <a:r>
              <a:rPr lang="en" sz="1850"/>
              <a:t>CPD</a:t>
            </a:r>
            <a:endParaRPr sz="1850"/>
          </a:p>
        </p:txBody>
      </p:sp>
      <p:sp>
        <p:nvSpPr>
          <p:cNvPr id="1495" name="Google Shape;1495;g3e0a985d830_3_99"/>
          <p:cNvSpPr txBox="1"/>
          <p:nvPr>
            <p:ph idx="4" type="body"/>
          </p:nvPr>
        </p:nvSpPr>
        <p:spPr>
          <a:xfrm>
            <a:off x="4943700" y="1731250"/>
            <a:ext cx="3888600" cy="2548500"/>
          </a:xfrm>
          <a:prstGeom prst="rect">
            <a:avLst/>
          </a:prstGeom>
        </p:spPr>
        <p:txBody>
          <a:bodyPr anchorCtr="0" anchor="t" bIns="91425" lIns="182875" spcFirstLastPara="1" rIns="182875" wrap="square" tIns="91425">
            <a:normAutofit/>
          </a:bodyPr>
          <a:lstStyle/>
          <a:p>
            <a:pPr indent="-317500" lvl="0" marL="457200" rtl="0" algn="l">
              <a:spcBef>
                <a:spcPts val="0"/>
              </a:spcBef>
              <a:spcAft>
                <a:spcPts val="0"/>
              </a:spcAft>
              <a:buSzPts val="1400"/>
              <a:buChar char="●"/>
            </a:pPr>
            <a:r>
              <a:rPr lang="en" sz="1400"/>
              <a:t>Competency-based programmes</a:t>
            </a:r>
            <a:endParaRPr sz="1400"/>
          </a:p>
          <a:p>
            <a:pPr indent="-317500" lvl="0" marL="457200" rtl="0" algn="l">
              <a:spcBef>
                <a:spcPts val="0"/>
              </a:spcBef>
              <a:spcAft>
                <a:spcPts val="0"/>
              </a:spcAft>
              <a:buSzPts val="1400"/>
              <a:buChar char="●"/>
            </a:pPr>
            <a:r>
              <a:rPr lang="en" sz="1400"/>
              <a:t>Regulatory compliant</a:t>
            </a:r>
            <a:endParaRPr sz="1400"/>
          </a:p>
          <a:p>
            <a:pPr indent="-317500" lvl="0" marL="457200" rtl="0" algn="l">
              <a:spcBef>
                <a:spcPts val="0"/>
              </a:spcBef>
              <a:spcAft>
                <a:spcPts val="0"/>
              </a:spcAft>
              <a:buSzPts val="1400"/>
              <a:buChar char="●"/>
            </a:pPr>
            <a:r>
              <a:rPr lang="en" sz="1400"/>
              <a:t>Address training needs </a:t>
            </a:r>
            <a:endParaRPr sz="14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9" name="Shape 1499"/>
        <p:cNvGrpSpPr/>
        <p:nvPr/>
      </p:nvGrpSpPr>
      <p:grpSpPr>
        <a:xfrm>
          <a:off x="0" y="0"/>
          <a:ext cx="0" cy="0"/>
          <a:chOff x="0" y="0"/>
          <a:chExt cx="0" cy="0"/>
        </a:xfrm>
      </p:grpSpPr>
      <p:sp>
        <p:nvSpPr>
          <p:cNvPr id="1500" name="Google Shape;1500;g3df11336b5e_0_474"/>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Clinical Supervision for Success</a:t>
            </a:r>
            <a:endParaRPr/>
          </a:p>
        </p:txBody>
      </p:sp>
      <p:pic>
        <p:nvPicPr>
          <p:cNvPr id="1501" name="Google Shape;1501;g3df11336b5e_0_474"/>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1502" name="Google Shape;1502;g3df11336b5e_0_474"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
        <p:nvSpPr>
          <p:cNvPr id="1503" name="Google Shape;1503;g3df11336b5e_0_474"/>
          <p:cNvSpPr txBox="1"/>
          <p:nvPr>
            <p:ph idx="1" type="body"/>
          </p:nvPr>
        </p:nvSpPr>
        <p:spPr>
          <a:xfrm>
            <a:off x="311725" y="1152475"/>
            <a:ext cx="8520600" cy="3045300"/>
          </a:xfrm>
          <a:prstGeom prst="rect">
            <a:avLst/>
          </a:prstGeom>
          <a:noFill/>
          <a:ln>
            <a:noFill/>
          </a:ln>
        </p:spPr>
        <p:txBody>
          <a:bodyPr anchorCtr="0" anchor="t" bIns="45700" lIns="91425" spcFirstLastPara="1" rIns="91425" wrap="square" tIns="45700">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Interprofessional approach is needed</a:t>
            </a:r>
            <a:br>
              <a:rPr lang="en">
                <a:solidFill>
                  <a:schemeClr val="dk1"/>
                </a:solidFill>
              </a:rPr>
            </a:br>
            <a:r>
              <a:rPr lang="en">
                <a:solidFill>
                  <a:schemeClr val="dk1"/>
                </a:solidFill>
              </a:rPr>
              <a:t>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Preceptorship training to facilitate learning</a:t>
            </a:r>
            <a:br>
              <a:rPr lang="en">
                <a:solidFill>
                  <a:schemeClr val="dk1"/>
                </a:solidFill>
              </a:rPr>
            </a:b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Cross supervision to support learning </a:t>
            </a:r>
            <a:endParaRPr/>
          </a:p>
        </p:txBody>
      </p:sp>
      <p:pic>
        <p:nvPicPr>
          <p:cNvPr id="1504" name="Google Shape;1504;g3df11336b5e_0_474"/>
          <p:cNvPicPr preferRelativeResize="0"/>
          <p:nvPr/>
        </p:nvPicPr>
        <p:blipFill>
          <a:blip r:embed="rId5">
            <a:alphaModFix/>
          </a:blip>
          <a:stretch>
            <a:fillRect/>
          </a:stretch>
        </p:blipFill>
        <p:spPr>
          <a:xfrm>
            <a:off x="963158" y="4522350"/>
            <a:ext cx="1403867" cy="4137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g3dc3c138b2f_0_1295"/>
          <p:cNvSpPr txBox="1"/>
          <p:nvPr>
            <p:ph type="title"/>
          </p:nvPr>
        </p:nvSpPr>
        <p:spPr>
          <a:xfrm>
            <a:off x="259650" y="99300"/>
            <a:ext cx="8572800" cy="6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t>Reference List</a:t>
            </a:r>
            <a:endParaRPr sz="3600"/>
          </a:p>
        </p:txBody>
      </p:sp>
      <p:sp>
        <p:nvSpPr>
          <p:cNvPr id="1510" name="Google Shape;1510;g3dc3c138b2f_0_1295"/>
          <p:cNvSpPr txBox="1"/>
          <p:nvPr>
            <p:ph idx="1" type="body"/>
          </p:nvPr>
        </p:nvSpPr>
        <p:spPr>
          <a:xfrm>
            <a:off x="311725" y="1152475"/>
            <a:ext cx="8520600" cy="3045300"/>
          </a:xfrm>
          <a:prstGeom prst="rect">
            <a:avLst/>
          </a:prstGeom>
          <a:noFill/>
          <a:ln>
            <a:noFill/>
          </a:ln>
        </p:spPr>
        <p:txBody>
          <a:bodyPr anchorCtr="0" anchor="t" bIns="45700" lIns="91425" spcFirstLastPara="1" rIns="91425" wrap="square" tIns="45700">
            <a:norm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Delobelle, P. (2013). The health system in South Africa. Historical perspectives and current challenges. South Africa in focus: Economic, political and social issues, 159-205.</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Matahela, V. E., &amp; Makhanya, N. J. (2024). Towards a national policy on nursing education and training: an imperative framework for integrating nursing education within South Africa’s post-school education system. BMC Nursing, 23(1), 286.</a:t>
            </a:r>
            <a:endParaRPr sz="1200">
              <a:solidFill>
                <a:schemeClr val="dk1"/>
              </a:solidFill>
            </a:endParaRPr>
          </a:p>
          <a:p>
            <a:pPr indent="-304800" lvl="0" marL="457200" rtl="0" algn="l">
              <a:lnSpc>
                <a:spcPct val="115000"/>
              </a:lnSpc>
              <a:spcBef>
                <a:spcPts val="0"/>
              </a:spcBef>
              <a:spcAft>
                <a:spcPts val="0"/>
              </a:spcAft>
              <a:buSzPts val="1200"/>
              <a:buChar char="●"/>
            </a:pPr>
            <a:r>
              <a:rPr lang="en" sz="1200">
                <a:solidFill>
                  <a:schemeClr val="dk1"/>
                </a:solidFill>
              </a:rPr>
              <a:t>Moosa, S. (2019). Achieving universal health coverage in South Africa through a district health system approach: conflicting ideologies of health care provision. Available form: </a:t>
            </a:r>
            <a:r>
              <a:rPr lang="en" sz="1200" u="sng">
                <a:solidFill>
                  <a:srgbClr val="A71930"/>
                </a:solidFill>
                <a:hlinkClick r:id="rId3">
                  <a:extLst>
                    <a:ext uri="{A12FA001-AC4F-418D-AE19-62706E023703}">
                      <ahyp:hlinkClr val="tx"/>
                    </a:ext>
                  </a:extLst>
                </a:hlinkClick>
              </a:rPr>
              <a:t>https://profmoosa.com/achieving-universal-health-coverage-in-south-africa-through-a-district-health-system-approach-conflicting-ideologies-of-health-care-provision/</a:t>
            </a:r>
            <a:r>
              <a:rPr lang="en" sz="1200">
                <a:solidFill>
                  <a:schemeClr val="dk1"/>
                </a:solidFill>
              </a:rPr>
              <a:t> Date accessed: 05/05/2026</a:t>
            </a:r>
            <a:endParaRPr sz="1200">
              <a:solidFill>
                <a:schemeClr val="dk1"/>
              </a:solidFill>
            </a:endParaRPr>
          </a:p>
          <a:p>
            <a:pPr indent="-304800" lvl="0" marL="457200" rtl="0" algn="l">
              <a:lnSpc>
                <a:spcPct val="115000"/>
              </a:lnSpc>
              <a:spcBef>
                <a:spcPts val="0"/>
              </a:spcBef>
              <a:spcAft>
                <a:spcPts val="0"/>
              </a:spcAft>
              <a:buSzPts val="1200"/>
              <a:buChar char="●"/>
            </a:pPr>
            <a:r>
              <a:rPr lang="en" sz="1200">
                <a:solidFill>
                  <a:schemeClr val="dk1"/>
                </a:solidFill>
              </a:rPr>
              <a:t>South African Nursing Council. (2012). Advance Practice Nurses. Available from: </a:t>
            </a:r>
            <a:r>
              <a:rPr lang="en" sz="1200" u="sng">
                <a:solidFill>
                  <a:srgbClr val="A71930"/>
                </a:solidFill>
                <a:hlinkClick r:id="rId4">
                  <a:extLst>
                    <a:ext uri="{A12FA001-AC4F-418D-AE19-62706E023703}">
                      <ahyp:hlinkClr val="tx"/>
                    </a:ext>
                  </a:extLst>
                </a:hlinkClick>
              </a:rPr>
              <a:t>https://www.sanc.co.za/advanced-practice-nursing/</a:t>
            </a:r>
            <a:r>
              <a:rPr lang="en" sz="1200">
                <a:solidFill>
                  <a:schemeClr val="dk1"/>
                </a:solidFill>
              </a:rPr>
              <a:t> Date accessed: 05/05/2026</a:t>
            </a:r>
            <a:endParaRPr sz="1200">
              <a:solidFill>
                <a:schemeClr val="dk1"/>
              </a:solidFill>
            </a:endParaRPr>
          </a:p>
          <a:p>
            <a:pPr indent="-304800" lvl="0" marL="457200" rtl="0" algn="l">
              <a:lnSpc>
                <a:spcPct val="115000"/>
              </a:lnSpc>
              <a:spcBef>
                <a:spcPts val="0"/>
              </a:spcBef>
              <a:spcAft>
                <a:spcPts val="0"/>
              </a:spcAft>
              <a:buSzPts val="1200"/>
              <a:buChar char="●"/>
            </a:pPr>
            <a:r>
              <a:rPr lang="en" sz="1200">
                <a:solidFill>
                  <a:schemeClr val="dk1"/>
                </a:solidFill>
              </a:rPr>
              <a:t>South African Nursing Council. (2020). Education and training guidelines for Postgraduate diploma programmes. Available from: </a:t>
            </a:r>
            <a:r>
              <a:rPr lang="en" sz="1200" u="sng">
                <a:solidFill>
                  <a:srgbClr val="A71930"/>
                </a:solidFill>
                <a:hlinkClick r:id="rId5">
                  <a:extLst>
                    <a:ext uri="{A12FA001-AC4F-418D-AE19-62706E023703}">
                      <ahyp:hlinkClr val="tx"/>
                    </a:ext>
                  </a:extLst>
                </a:hlinkClick>
              </a:rPr>
              <a:t>https://www.sanc.co.za/wp-content/uploads/2020/08/Education-and-Training-Guidelines-for-Postgraduate-Diploma-Programmes.pdf</a:t>
            </a:r>
            <a:r>
              <a:rPr lang="en" sz="1200">
                <a:solidFill>
                  <a:schemeClr val="dk1"/>
                </a:solidFill>
              </a:rPr>
              <a:t> Date accessed: 05/05/2026</a:t>
            </a:r>
            <a:endParaRPr sz="1200">
              <a:solidFill>
                <a:schemeClr val="dk1"/>
              </a:solidFill>
            </a:endParaRPr>
          </a:p>
        </p:txBody>
      </p:sp>
      <p:pic>
        <p:nvPicPr>
          <p:cNvPr id="1511" name="Google Shape;1511;g3dc3c138b2f_0_1295"/>
          <p:cNvPicPr preferRelativeResize="0"/>
          <p:nvPr/>
        </p:nvPicPr>
        <p:blipFill rotWithShape="1">
          <a:blip r:embed="rId6">
            <a:alphaModFix/>
          </a:blip>
          <a:srcRect b="0" l="0" r="961" t="0"/>
          <a:stretch/>
        </p:blipFill>
        <p:spPr>
          <a:xfrm>
            <a:off x="4934909" y="4522350"/>
            <a:ext cx="1598275" cy="413700"/>
          </a:xfrm>
          <a:prstGeom prst="rect">
            <a:avLst/>
          </a:prstGeom>
          <a:noFill/>
          <a:ln>
            <a:noFill/>
          </a:ln>
        </p:spPr>
      </p:pic>
      <p:pic>
        <p:nvPicPr>
          <p:cNvPr id="1512" name="Google Shape;1512;g3dc3c138b2f_0_1295" title="ecsahc_web_logo1-1.png"/>
          <p:cNvPicPr preferRelativeResize="0"/>
          <p:nvPr/>
        </p:nvPicPr>
        <p:blipFill rotWithShape="1">
          <a:blip r:embed="rId7">
            <a:alphaModFix/>
          </a:blip>
          <a:srcRect b="4189" l="1870" r="3693" t="2519"/>
          <a:stretch/>
        </p:blipFill>
        <p:spPr>
          <a:xfrm>
            <a:off x="2771493" y="4522350"/>
            <a:ext cx="1758935" cy="413700"/>
          </a:xfrm>
          <a:prstGeom prst="rect">
            <a:avLst/>
          </a:prstGeom>
          <a:noFill/>
          <a:ln>
            <a:noFill/>
          </a:ln>
        </p:spPr>
      </p:pic>
      <p:pic>
        <p:nvPicPr>
          <p:cNvPr id="1513" name="Google Shape;1513;g3dc3c138b2f_0_1295"/>
          <p:cNvPicPr preferRelativeResize="0"/>
          <p:nvPr/>
        </p:nvPicPr>
        <p:blipFill>
          <a:blip r:embed="rId8">
            <a:alphaModFix/>
          </a:blip>
          <a:stretch>
            <a:fillRect/>
          </a:stretch>
        </p:blipFill>
        <p:spPr>
          <a:xfrm>
            <a:off x="963158" y="4522350"/>
            <a:ext cx="1403867" cy="4137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7" name="Shape 1517"/>
        <p:cNvGrpSpPr/>
        <p:nvPr/>
      </p:nvGrpSpPr>
      <p:grpSpPr>
        <a:xfrm>
          <a:off x="0" y="0"/>
          <a:ext cx="0" cy="0"/>
          <a:chOff x="0" y="0"/>
          <a:chExt cx="0" cy="0"/>
        </a:xfrm>
      </p:grpSpPr>
      <p:sp>
        <p:nvSpPr>
          <p:cNvPr id="1518" name="Google Shape;1518;g3e0a985d830_3_119"/>
          <p:cNvSpPr txBox="1"/>
          <p:nvPr>
            <p:ph idx="1" type="subTitle"/>
          </p:nvPr>
        </p:nvSpPr>
        <p:spPr>
          <a:xfrm>
            <a:off x="346500" y="3580550"/>
            <a:ext cx="8451000" cy="4617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sz="1800"/>
              <a:t>AFREhealth | ECSA Health Community | Commonwealth Pharmacists Association</a:t>
            </a:r>
            <a:endParaRPr sz="1800"/>
          </a:p>
        </p:txBody>
      </p:sp>
      <p:sp>
        <p:nvSpPr>
          <p:cNvPr id="1519" name="Google Shape;1519;g3e0a985d830_3_119"/>
          <p:cNvSpPr txBox="1"/>
          <p:nvPr>
            <p:ph type="title"/>
          </p:nvPr>
        </p:nvSpPr>
        <p:spPr>
          <a:xfrm>
            <a:off x="315450" y="1757525"/>
            <a:ext cx="8416200" cy="1151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Moderated Panel Discussion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10"/>
          <p:cNvSpPr txBox="1"/>
          <p:nvPr>
            <p:ph idx="2" type="body"/>
          </p:nvPr>
        </p:nvSpPr>
        <p:spPr>
          <a:xfrm>
            <a:off x="311725" y="1731250"/>
            <a:ext cx="3888600" cy="2548500"/>
          </a:xfrm>
          <a:prstGeom prst="rect">
            <a:avLst/>
          </a:prstGeom>
          <a:solidFill>
            <a:srgbClr val="623791"/>
          </a:solidFill>
          <a:ln>
            <a:noFill/>
          </a:ln>
        </p:spPr>
        <p:txBody>
          <a:bodyPr anchorCtr="0" anchor="t" bIns="80625" lIns="161250" spcFirstLastPara="1" rIns="161250" wrap="square" tIns="80625">
            <a:noAutofit/>
          </a:bodyPr>
          <a:lstStyle/>
          <a:p>
            <a:pPr indent="-317500" lvl="0" marL="457200" rtl="0" algn="l">
              <a:lnSpc>
                <a:spcPct val="115000"/>
              </a:lnSpc>
              <a:spcBef>
                <a:spcPts val="0"/>
              </a:spcBef>
              <a:spcAft>
                <a:spcPts val="0"/>
              </a:spcAft>
              <a:buClr>
                <a:schemeClr val="lt1"/>
              </a:buClr>
              <a:buSzPts val="1400"/>
              <a:buAutoNum type="arabicParenR"/>
            </a:pPr>
            <a:r>
              <a:rPr b="1" lang="en" sz="1400">
                <a:solidFill>
                  <a:schemeClr val="lt1"/>
                </a:solidFill>
              </a:rPr>
              <a:t>Share current practice</a:t>
            </a:r>
            <a:endParaRPr sz="1400">
              <a:solidFill>
                <a:schemeClr val="lt1"/>
              </a:solidFill>
            </a:endParaRPr>
          </a:p>
          <a:p>
            <a:pPr indent="-317500" lvl="0" marL="457200" rtl="0" algn="l">
              <a:lnSpc>
                <a:spcPct val="115000"/>
              </a:lnSpc>
              <a:spcBef>
                <a:spcPts val="0"/>
              </a:spcBef>
              <a:spcAft>
                <a:spcPts val="0"/>
              </a:spcAft>
              <a:buClr>
                <a:schemeClr val="lt1"/>
              </a:buClr>
              <a:buSzPts val="1400"/>
              <a:buAutoNum type="arabicParenR"/>
            </a:pPr>
            <a:r>
              <a:rPr b="1" lang="en" sz="1400">
                <a:solidFill>
                  <a:schemeClr val="lt1"/>
                </a:solidFill>
              </a:rPr>
              <a:t>Identify training and continuing professional development (</a:t>
            </a:r>
            <a:r>
              <a:rPr b="1" lang="en" sz="1400">
                <a:solidFill>
                  <a:schemeClr val="lt1"/>
                </a:solidFill>
              </a:rPr>
              <a:t>CPD)</a:t>
            </a:r>
            <a:r>
              <a:rPr b="1" lang="en" sz="1400">
                <a:solidFill>
                  <a:schemeClr val="lt1"/>
                </a:solidFill>
              </a:rPr>
              <a:t> needs</a:t>
            </a:r>
            <a:endParaRPr sz="1400">
              <a:solidFill>
                <a:schemeClr val="lt1"/>
              </a:solidFill>
            </a:endParaRPr>
          </a:p>
          <a:p>
            <a:pPr indent="-317500" lvl="0" marL="457200" rtl="0" algn="l">
              <a:lnSpc>
                <a:spcPct val="115000"/>
              </a:lnSpc>
              <a:spcBef>
                <a:spcPts val="0"/>
              </a:spcBef>
              <a:spcAft>
                <a:spcPts val="0"/>
              </a:spcAft>
              <a:buClr>
                <a:schemeClr val="lt1"/>
              </a:buClr>
              <a:buSzPts val="1400"/>
              <a:buAutoNum type="arabicParenR"/>
            </a:pPr>
            <a:r>
              <a:rPr b="1" lang="en" sz="1400">
                <a:solidFill>
                  <a:schemeClr val="lt1"/>
                </a:solidFill>
              </a:rPr>
              <a:t>Scope opportunities for multidisciplinary team collaboration</a:t>
            </a:r>
            <a:endParaRPr sz="1400">
              <a:solidFill>
                <a:schemeClr val="lt1"/>
              </a:solidFill>
            </a:endParaRPr>
          </a:p>
          <a:p>
            <a:pPr indent="-317500" lvl="0" marL="457200" rtl="0" algn="l">
              <a:lnSpc>
                <a:spcPct val="115000"/>
              </a:lnSpc>
              <a:spcBef>
                <a:spcPts val="0"/>
              </a:spcBef>
              <a:spcAft>
                <a:spcPts val="0"/>
              </a:spcAft>
              <a:buClr>
                <a:schemeClr val="lt1"/>
              </a:buClr>
              <a:buSzPts val="1400"/>
              <a:buAutoNum type="arabicParenR"/>
            </a:pPr>
            <a:r>
              <a:rPr b="1" lang="en" sz="1400">
                <a:solidFill>
                  <a:schemeClr val="lt1"/>
                </a:solidFill>
              </a:rPr>
              <a:t>Inform the UK - East, Central and Southern Africa (ECSA) multi-professional workforce project</a:t>
            </a:r>
            <a:endParaRPr b="1" sz="1400">
              <a:solidFill>
                <a:schemeClr val="lt1"/>
              </a:solidFill>
            </a:endParaRPr>
          </a:p>
        </p:txBody>
      </p:sp>
      <p:sp>
        <p:nvSpPr>
          <p:cNvPr id="294" name="Google Shape;294;p10"/>
          <p:cNvSpPr txBox="1"/>
          <p:nvPr>
            <p:ph idx="1" type="subTitle"/>
          </p:nvPr>
        </p:nvSpPr>
        <p:spPr>
          <a:xfrm>
            <a:off x="311725" y="1152400"/>
            <a:ext cx="3888600" cy="625500"/>
          </a:xfrm>
          <a:prstGeom prst="rect">
            <a:avLst/>
          </a:prstGeom>
          <a:solidFill>
            <a:srgbClr val="623791"/>
          </a:solidFill>
          <a:ln>
            <a:noFill/>
          </a:ln>
        </p:spPr>
        <p:txBody>
          <a:bodyPr anchorCtr="0" anchor="t" bIns="80625" lIns="161250" spcFirstLastPara="1" rIns="161250" wrap="square" tIns="80625">
            <a:normAutofit/>
          </a:bodyPr>
          <a:lstStyle/>
          <a:p>
            <a:pPr indent="0" lvl="0" marL="0" rtl="0" algn="l">
              <a:lnSpc>
                <a:spcPct val="115000"/>
              </a:lnSpc>
              <a:spcBef>
                <a:spcPts val="0"/>
              </a:spcBef>
              <a:spcAft>
                <a:spcPts val="1058"/>
              </a:spcAft>
              <a:buSzPts val="2490"/>
              <a:buNone/>
            </a:pPr>
            <a:r>
              <a:rPr lang="en" sz="2116"/>
              <a:t>Aims</a:t>
            </a:r>
            <a:endParaRPr sz="2116"/>
          </a:p>
        </p:txBody>
      </p:sp>
      <p:sp>
        <p:nvSpPr>
          <p:cNvPr id="295" name="Google Shape;295;p10"/>
          <p:cNvSpPr txBox="1"/>
          <p:nvPr>
            <p:ph type="title"/>
          </p:nvPr>
        </p:nvSpPr>
        <p:spPr>
          <a:xfrm>
            <a:off x="259650" y="99300"/>
            <a:ext cx="8572800" cy="625500"/>
          </a:xfrm>
          <a:prstGeom prst="rect">
            <a:avLst/>
          </a:prstGeom>
          <a:noFill/>
          <a:ln>
            <a:noFill/>
          </a:ln>
        </p:spPr>
        <p:txBody>
          <a:bodyPr anchorCtr="0" anchor="ctr" bIns="91425" lIns="91425" spcFirstLastPara="1" rIns="91425" wrap="square" tIns="91425">
            <a:noAutofit/>
          </a:bodyPr>
          <a:lstStyle/>
          <a:p>
            <a:pPr indent="0" lvl="0" marL="0" rtl="0" algn="ctr">
              <a:spcBef>
                <a:spcPts val="1200"/>
              </a:spcBef>
              <a:spcAft>
                <a:spcPts val="1200"/>
              </a:spcAft>
              <a:buClr>
                <a:schemeClr val="dk1"/>
              </a:buClr>
              <a:buSzPts val="1100"/>
              <a:buFont typeface="Arial"/>
              <a:buNone/>
            </a:pPr>
            <a:r>
              <a:rPr lang="en"/>
              <a:t>Prescribing and Medicines Management Webinar</a:t>
            </a:r>
            <a:endParaRPr/>
          </a:p>
        </p:txBody>
      </p:sp>
      <p:sp>
        <p:nvSpPr>
          <p:cNvPr id="296" name="Google Shape;296;p10"/>
          <p:cNvSpPr txBox="1"/>
          <p:nvPr>
            <p:ph idx="3" type="subTitle"/>
          </p:nvPr>
        </p:nvSpPr>
        <p:spPr>
          <a:xfrm>
            <a:off x="4943700" y="1152475"/>
            <a:ext cx="3888600" cy="625500"/>
          </a:xfrm>
          <a:prstGeom prst="rect">
            <a:avLst/>
          </a:prstGeom>
          <a:solidFill>
            <a:schemeClr val="lt1"/>
          </a:solidFill>
          <a:ln cap="flat" cmpd="sng" w="9525">
            <a:solidFill>
              <a:srgbClr val="351C75"/>
            </a:solidFill>
            <a:prstDash val="solid"/>
            <a:round/>
            <a:headEnd len="sm" w="sm" type="none"/>
            <a:tailEnd len="sm" w="sm" type="none"/>
          </a:ln>
        </p:spPr>
        <p:txBody>
          <a:bodyPr anchorCtr="0" anchor="t" bIns="91425" lIns="182875" spcFirstLastPara="1" rIns="182875" wrap="square" tIns="91425">
            <a:normAutofit/>
          </a:bodyPr>
          <a:lstStyle/>
          <a:p>
            <a:pPr indent="0" lvl="0" marL="0" rtl="0" algn="l">
              <a:lnSpc>
                <a:spcPct val="115000"/>
              </a:lnSpc>
              <a:spcBef>
                <a:spcPts val="0"/>
              </a:spcBef>
              <a:spcAft>
                <a:spcPts val="1200"/>
              </a:spcAft>
              <a:buSzPts val="2824"/>
              <a:buNone/>
            </a:pPr>
            <a:r>
              <a:rPr lang="en" sz="2100"/>
              <a:t>Objectives</a:t>
            </a:r>
            <a:endParaRPr sz="2100"/>
          </a:p>
        </p:txBody>
      </p:sp>
      <p:sp>
        <p:nvSpPr>
          <p:cNvPr id="297" name="Google Shape;297;p10"/>
          <p:cNvSpPr txBox="1"/>
          <p:nvPr>
            <p:ph idx="4" type="body"/>
          </p:nvPr>
        </p:nvSpPr>
        <p:spPr>
          <a:xfrm>
            <a:off x="4934900" y="1777975"/>
            <a:ext cx="3888600" cy="2548500"/>
          </a:xfrm>
          <a:prstGeom prst="rect">
            <a:avLst/>
          </a:prstGeom>
          <a:solidFill>
            <a:schemeClr val="lt1"/>
          </a:solidFill>
          <a:ln cap="flat" cmpd="sng" w="9525">
            <a:solidFill>
              <a:srgbClr val="351C75"/>
            </a:solidFill>
            <a:prstDash val="solid"/>
            <a:round/>
            <a:headEnd len="sm" w="sm" type="none"/>
            <a:tailEnd len="sm" w="sm" type="none"/>
          </a:ln>
        </p:spPr>
        <p:txBody>
          <a:bodyPr anchorCtr="0" anchor="t" bIns="91425" lIns="182875" spcFirstLastPara="1" rIns="182875" wrap="square" tIns="91425">
            <a:normAutofit lnSpcReduction="10000"/>
          </a:bodyPr>
          <a:lstStyle/>
          <a:p>
            <a:pPr indent="-317500" lvl="0" marL="457200" rtl="0" algn="l">
              <a:lnSpc>
                <a:spcPct val="115000"/>
              </a:lnSpc>
              <a:spcBef>
                <a:spcPts val="0"/>
              </a:spcBef>
              <a:spcAft>
                <a:spcPts val="0"/>
              </a:spcAft>
              <a:buSzPts val="1400"/>
              <a:buChar char="●"/>
            </a:pPr>
            <a:r>
              <a:rPr lang="en" sz="1400"/>
              <a:t>Strengthen dialogue between pharmacy and nursing professions.</a:t>
            </a:r>
            <a:endParaRPr sz="1400"/>
          </a:p>
          <a:p>
            <a:pPr indent="-317500" lvl="0" marL="457200" rtl="0" algn="l">
              <a:lnSpc>
                <a:spcPct val="115000"/>
              </a:lnSpc>
              <a:spcBef>
                <a:spcPts val="0"/>
              </a:spcBef>
              <a:spcAft>
                <a:spcPts val="0"/>
              </a:spcAft>
              <a:buSzPts val="1400"/>
              <a:buChar char="●"/>
            </a:pPr>
            <a:r>
              <a:rPr lang="en" sz="1400"/>
              <a:t>Share practical examples of prescribing practice in African health systems.</a:t>
            </a:r>
            <a:endParaRPr sz="1400"/>
          </a:p>
          <a:p>
            <a:pPr indent="-317500" lvl="0" marL="457200" rtl="0" algn="l">
              <a:lnSpc>
                <a:spcPct val="115000"/>
              </a:lnSpc>
              <a:spcBef>
                <a:spcPts val="0"/>
              </a:spcBef>
              <a:spcAft>
                <a:spcPts val="0"/>
              </a:spcAft>
              <a:buSzPts val="1400"/>
              <a:buChar char="●"/>
            </a:pPr>
            <a:r>
              <a:rPr lang="en" sz="1400"/>
              <a:t>Identify priority areas for workforce training and development.</a:t>
            </a:r>
            <a:endParaRPr sz="1400"/>
          </a:p>
          <a:p>
            <a:pPr indent="-317500" lvl="0" marL="457200" rtl="0" algn="l">
              <a:lnSpc>
                <a:spcPct val="115000"/>
              </a:lnSpc>
              <a:spcBef>
                <a:spcPts val="0"/>
              </a:spcBef>
              <a:spcAft>
                <a:spcPts val="0"/>
              </a:spcAft>
              <a:buSzPts val="1400"/>
              <a:buChar char="●"/>
            </a:pPr>
            <a:r>
              <a:rPr lang="en" sz="1400"/>
              <a:t>Highlight regulatory and policy considerations.</a:t>
            </a:r>
            <a:endParaRPr sz="1400"/>
          </a:p>
          <a:p>
            <a:pPr indent="-317500" lvl="0" marL="457200" rtl="0" algn="l">
              <a:lnSpc>
                <a:spcPct val="115000"/>
              </a:lnSpc>
              <a:spcBef>
                <a:spcPts val="0"/>
              </a:spcBef>
              <a:spcAft>
                <a:spcPts val="0"/>
              </a:spcAft>
              <a:buSzPts val="1400"/>
              <a:buChar char="●"/>
            </a:pPr>
            <a:r>
              <a:rPr lang="en" sz="1400"/>
              <a:t>Generate insights to inform future collaborative programmes.</a:t>
            </a:r>
            <a:endParaRPr b="1" sz="1400">
              <a:highlight>
                <a:srgbClr val="FFFFFF"/>
              </a:highlight>
            </a:endParaRPr>
          </a:p>
        </p:txBody>
      </p:sp>
      <p:pic>
        <p:nvPicPr>
          <p:cNvPr id="298" name="Google Shape;298;p10"/>
          <p:cNvPicPr preferRelativeResize="0"/>
          <p:nvPr/>
        </p:nvPicPr>
        <p:blipFill rotWithShape="1">
          <a:blip r:embed="rId3">
            <a:alphaModFix/>
          </a:blip>
          <a:srcRect b="0" l="0" r="961" t="0"/>
          <a:stretch/>
        </p:blipFill>
        <p:spPr>
          <a:xfrm>
            <a:off x="4934909" y="4522350"/>
            <a:ext cx="1598275" cy="413700"/>
          </a:xfrm>
          <a:prstGeom prst="rect">
            <a:avLst/>
          </a:prstGeom>
          <a:noFill/>
          <a:ln>
            <a:noFill/>
          </a:ln>
        </p:spPr>
      </p:pic>
      <p:pic>
        <p:nvPicPr>
          <p:cNvPr id="299" name="Google Shape;299;p10" title="ecsahc_web_logo1-1.png"/>
          <p:cNvPicPr preferRelativeResize="0"/>
          <p:nvPr/>
        </p:nvPicPr>
        <p:blipFill rotWithShape="1">
          <a:blip r:embed="rId4">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3" name="Shape 1523"/>
        <p:cNvGrpSpPr/>
        <p:nvPr/>
      </p:nvGrpSpPr>
      <p:grpSpPr>
        <a:xfrm>
          <a:off x="0" y="0"/>
          <a:ext cx="0" cy="0"/>
          <a:chOff x="0" y="0"/>
          <a:chExt cx="0" cy="0"/>
        </a:xfrm>
      </p:grpSpPr>
      <p:sp>
        <p:nvSpPr>
          <p:cNvPr id="1524" name="Google Shape;1524;g3e0a985d830_3_188"/>
          <p:cNvSpPr txBox="1"/>
          <p:nvPr>
            <p:ph idx="1" type="subTitle"/>
          </p:nvPr>
        </p:nvSpPr>
        <p:spPr>
          <a:xfrm>
            <a:off x="999775" y="1613647"/>
            <a:ext cx="1600200" cy="4002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lang="en"/>
              <a:t>Gift T. Chareka</a:t>
            </a:r>
            <a:endParaRPr/>
          </a:p>
        </p:txBody>
      </p:sp>
      <p:sp>
        <p:nvSpPr>
          <p:cNvPr id="1525" name="Google Shape;1525;g3e0a985d830_3_188"/>
          <p:cNvSpPr txBox="1"/>
          <p:nvPr>
            <p:ph idx="2" type="subTitle"/>
          </p:nvPr>
        </p:nvSpPr>
        <p:spPr>
          <a:xfrm>
            <a:off x="505675" y="1860143"/>
            <a:ext cx="2588400" cy="7140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a:t>President</a:t>
            </a:r>
            <a:br>
              <a:rPr lang="en"/>
            </a:br>
            <a:r>
              <a:rPr b="0" lang="en"/>
              <a:t>Pharmaceutical Society of Zimbabwe</a:t>
            </a:r>
            <a:endParaRPr b="0"/>
          </a:p>
        </p:txBody>
      </p:sp>
      <p:sp>
        <p:nvSpPr>
          <p:cNvPr id="1526" name="Google Shape;1526;g3e0a985d830_3_188"/>
          <p:cNvSpPr txBox="1"/>
          <p:nvPr>
            <p:ph idx="3" type="subTitle"/>
          </p:nvPr>
        </p:nvSpPr>
        <p:spPr>
          <a:xfrm>
            <a:off x="3771888" y="1613647"/>
            <a:ext cx="1600200" cy="4002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lang="en"/>
              <a:t>Dr Lizemari Hugo</a:t>
            </a:r>
            <a:endParaRPr/>
          </a:p>
        </p:txBody>
      </p:sp>
      <p:sp>
        <p:nvSpPr>
          <p:cNvPr id="1527" name="Google Shape;1527;g3e0a985d830_3_188"/>
          <p:cNvSpPr txBox="1"/>
          <p:nvPr>
            <p:ph idx="4" type="subTitle"/>
          </p:nvPr>
        </p:nvSpPr>
        <p:spPr>
          <a:xfrm>
            <a:off x="3535504" y="1865891"/>
            <a:ext cx="2073000" cy="7140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a:t>Associate Professor</a:t>
            </a:r>
            <a:br>
              <a:rPr lang="en"/>
            </a:br>
            <a:r>
              <a:rPr b="0" lang="en"/>
              <a:t>University of the Free State</a:t>
            </a:r>
            <a:endParaRPr b="0"/>
          </a:p>
        </p:txBody>
      </p:sp>
      <p:sp>
        <p:nvSpPr>
          <p:cNvPr id="1528" name="Google Shape;1528;g3e0a985d830_3_188"/>
          <p:cNvSpPr txBox="1"/>
          <p:nvPr>
            <p:ph idx="5" type="subTitle"/>
          </p:nvPr>
        </p:nvSpPr>
        <p:spPr>
          <a:xfrm>
            <a:off x="6544025" y="1613647"/>
            <a:ext cx="1600200" cy="4002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lang="en"/>
              <a:t>Judy Khanyola</a:t>
            </a:r>
            <a:endParaRPr/>
          </a:p>
        </p:txBody>
      </p:sp>
      <p:sp>
        <p:nvSpPr>
          <p:cNvPr id="1529" name="Google Shape;1529;g3e0a985d830_3_188"/>
          <p:cNvSpPr txBox="1"/>
          <p:nvPr>
            <p:ph idx="6" type="subTitle"/>
          </p:nvPr>
        </p:nvSpPr>
        <p:spPr>
          <a:xfrm>
            <a:off x="6544025" y="1865894"/>
            <a:ext cx="1600200" cy="714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Vice-President</a:t>
            </a:r>
            <a:br>
              <a:rPr b="0" lang="en"/>
            </a:br>
            <a:r>
              <a:rPr b="0" lang="en"/>
              <a:t>AFREhealth</a:t>
            </a:r>
            <a:endParaRPr b="0"/>
          </a:p>
        </p:txBody>
      </p:sp>
      <p:sp>
        <p:nvSpPr>
          <p:cNvPr id="1530" name="Google Shape;1530;g3e0a985d830_3_188"/>
          <p:cNvSpPr txBox="1"/>
          <p:nvPr>
            <p:ph idx="7" type="subTitle"/>
          </p:nvPr>
        </p:nvSpPr>
        <p:spPr>
          <a:xfrm>
            <a:off x="1978575" y="4068650"/>
            <a:ext cx="2414700" cy="4002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lang="en"/>
              <a:t>Seeletso Ndicky Modibedi</a:t>
            </a:r>
            <a:endParaRPr/>
          </a:p>
        </p:txBody>
      </p:sp>
      <p:sp>
        <p:nvSpPr>
          <p:cNvPr id="1531" name="Google Shape;1531;g3e0a985d830_3_188"/>
          <p:cNvSpPr txBox="1"/>
          <p:nvPr>
            <p:ph idx="8" type="subTitle"/>
          </p:nvPr>
        </p:nvSpPr>
        <p:spPr>
          <a:xfrm>
            <a:off x="1794225" y="4325400"/>
            <a:ext cx="2783400" cy="714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Family Nurse Practitioner and Lecturer</a:t>
            </a:r>
            <a:br>
              <a:rPr lang="en"/>
            </a:br>
            <a:r>
              <a:rPr b="0" lang="en"/>
              <a:t>Institute of Health Sciences - Serowe</a:t>
            </a:r>
            <a:endParaRPr b="0"/>
          </a:p>
        </p:txBody>
      </p:sp>
      <p:sp>
        <p:nvSpPr>
          <p:cNvPr id="1532" name="Google Shape;1532;g3e0a985d830_3_188"/>
          <p:cNvSpPr txBox="1"/>
          <p:nvPr>
            <p:ph idx="9" type="subTitle"/>
          </p:nvPr>
        </p:nvSpPr>
        <p:spPr>
          <a:xfrm>
            <a:off x="5157963" y="4068656"/>
            <a:ext cx="1600200" cy="400200"/>
          </a:xfrm>
          <a:prstGeom prst="rect">
            <a:avLst/>
          </a:prstGeom>
        </p:spPr>
        <p:txBody>
          <a:bodyPr anchorCtr="0" anchor="t" bIns="91425" lIns="91425" spcFirstLastPara="1" rIns="91425" wrap="square" tIns="91425">
            <a:spAutoFit/>
          </a:bodyPr>
          <a:lstStyle/>
          <a:p>
            <a:pPr indent="0" lvl="0" marL="0" rtl="0" algn="ctr">
              <a:spcBef>
                <a:spcPts val="0"/>
              </a:spcBef>
              <a:spcAft>
                <a:spcPts val="1200"/>
              </a:spcAft>
              <a:buNone/>
            </a:pPr>
            <a:r>
              <a:rPr lang="en"/>
              <a:t>Dr Wairimu Njuki</a:t>
            </a:r>
            <a:endParaRPr/>
          </a:p>
        </p:txBody>
      </p:sp>
      <p:sp>
        <p:nvSpPr>
          <p:cNvPr id="1533" name="Google Shape;1533;g3e0a985d830_3_188"/>
          <p:cNvSpPr txBox="1"/>
          <p:nvPr>
            <p:ph idx="13" type="subTitle"/>
          </p:nvPr>
        </p:nvSpPr>
        <p:spPr>
          <a:xfrm>
            <a:off x="4631324" y="4325400"/>
            <a:ext cx="2653500" cy="714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President</a:t>
            </a:r>
            <a:br>
              <a:rPr b="0" lang="en"/>
            </a:br>
            <a:r>
              <a:rPr b="0" lang="en"/>
              <a:t>Pharmaceutical Society of Kenya</a:t>
            </a:r>
            <a:endParaRPr b="0"/>
          </a:p>
        </p:txBody>
      </p:sp>
      <p:pic>
        <p:nvPicPr>
          <p:cNvPr id="1534" name="Google Shape;1534;g3e0a985d830_3_188"/>
          <p:cNvPicPr preferRelativeResize="0"/>
          <p:nvPr/>
        </p:nvPicPr>
        <p:blipFill rotWithShape="1">
          <a:blip r:embed="rId3">
            <a:alphaModFix/>
          </a:blip>
          <a:srcRect b="30839" l="9876" r="7894" t="0"/>
          <a:stretch/>
        </p:blipFill>
        <p:spPr>
          <a:xfrm>
            <a:off x="1151275" y="201775"/>
            <a:ext cx="1297200" cy="1300200"/>
          </a:xfrm>
          <a:prstGeom prst="ellipse">
            <a:avLst/>
          </a:prstGeom>
          <a:noFill/>
          <a:ln>
            <a:noFill/>
          </a:ln>
        </p:spPr>
      </p:pic>
      <p:pic>
        <p:nvPicPr>
          <p:cNvPr id="1535" name="Google Shape;1535;g3e0a985d830_3_188"/>
          <p:cNvPicPr preferRelativeResize="0"/>
          <p:nvPr/>
        </p:nvPicPr>
        <p:blipFill rotWithShape="1">
          <a:blip r:embed="rId4">
            <a:alphaModFix/>
          </a:blip>
          <a:srcRect b="25716" l="5078" r="0" t="1925"/>
          <a:stretch/>
        </p:blipFill>
        <p:spPr>
          <a:xfrm>
            <a:off x="3923400" y="201925"/>
            <a:ext cx="1297200" cy="1299900"/>
          </a:xfrm>
          <a:prstGeom prst="ellipse">
            <a:avLst/>
          </a:prstGeom>
          <a:noFill/>
          <a:ln>
            <a:noFill/>
          </a:ln>
        </p:spPr>
      </p:pic>
      <p:pic>
        <p:nvPicPr>
          <p:cNvPr id="1536" name="Google Shape;1536;g3e0a985d830_3_188"/>
          <p:cNvPicPr preferRelativeResize="0"/>
          <p:nvPr/>
        </p:nvPicPr>
        <p:blipFill rotWithShape="1">
          <a:blip r:embed="rId5">
            <a:alphaModFix/>
          </a:blip>
          <a:srcRect b="0" l="17554" r="18380" t="0"/>
          <a:stretch/>
        </p:blipFill>
        <p:spPr>
          <a:xfrm>
            <a:off x="6695525" y="202675"/>
            <a:ext cx="1297200" cy="1298400"/>
          </a:xfrm>
          <a:prstGeom prst="ellipse">
            <a:avLst/>
          </a:prstGeom>
          <a:noFill/>
          <a:ln>
            <a:noFill/>
          </a:ln>
        </p:spPr>
      </p:pic>
      <p:pic>
        <p:nvPicPr>
          <p:cNvPr id="1537" name="Google Shape;1537;g3e0a985d830_3_188"/>
          <p:cNvPicPr preferRelativeResize="0"/>
          <p:nvPr/>
        </p:nvPicPr>
        <p:blipFill rotWithShape="1">
          <a:blip r:embed="rId6">
            <a:alphaModFix/>
          </a:blip>
          <a:srcRect b="26842" l="8705" r="12802" t="0"/>
          <a:stretch/>
        </p:blipFill>
        <p:spPr>
          <a:xfrm>
            <a:off x="2536125" y="2671000"/>
            <a:ext cx="1299600" cy="1298400"/>
          </a:xfrm>
          <a:prstGeom prst="ellipse">
            <a:avLst/>
          </a:prstGeom>
          <a:noFill/>
          <a:ln>
            <a:noFill/>
          </a:ln>
        </p:spPr>
      </p:pic>
      <p:pic>
        <p:nvPicPr>
          <p:cNvPr id="1538" name="Google Shape;1538;g3e0a985d830_3_188"/>
          <p:cNvPicPr preferRelativeResize="0"/>
          <p:nvPr/>
        </p:nvPicPr>
        <p:blipFill rotWithShape="1">
          <a:blip r:embed="rId7">
            <a:alphaModFix/>
          </a:blip>
          <a:srcRect b="58119" l="14835" r="9590" t="0"/>
          <a:stretch/>
        </p:blipFill>
        <p:spPr>
          <a:xfrm>
            <a:off x="5309475" y="2670250"/>
            <a:ext cx="1297200" cy="1299900"/>
          </a:xfrm>
          <a:prstGeom prst="ellipse">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sp>
        <p:nvSpPr>
          <p:cNvPr id="1543" name="Google Shape;1543;g39ab9e31a92_0_0"/>
          <p:cNvSpPr txBox="1"/>
          <p:nvPr>
            <p:ph idx="1" type="subTitle"/>
          </p:nvPr>
        </p:nvSpPr>
        <p:spPr>
          <a:xfrm>
            <a:off x="346500" y="3580550"/>
            <a:ext cx="8451000" cy="4617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sz="1800"/>
              <a:t>AFREhealth | ECSA Health Community | Commonwealth Pharmacists Association</a:t>
            </a:r>
            <a:endParaRPr sz="1800"/>
          </a:p>
        </p:txBody>
      </p:sp>
      <p:sp>
        <p:nvSpPr>
          <p:cNvPr id="1544" name="Google Shape;1544;g39ab9e31a92_0_0"/>
          <p:cNvSpPr txBox="1"/>
          <p:nvPr>
            <p:ph type="title"/>
          </p:nvPr>
        </p:nvSpPr>
        <p:spPr>
          <a:xfrm>
            <a:off x="315450" y="1757525"/>
            <a:ext cx="8416200" cy="1151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Closing Remarks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sp>
        <p:nvSpPr>
          <p:cNvPr id="1549" name="Google Shape;1549;g3e0a985d830_3_211"/>
          <p:cNvSpPr txBox="1"/>
          <p:nvPr>
            <p:ph idx="1" type="subTitle"/>
          </p:nvPr>
        </p:nvSpPr>
        <p:spPr>
          <a:xfrm>
            <a:off x="346600" y="3720150"/>
            <a:ext cx="8451000" cy="4617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a:t>Commonwealth Pharmacists Association</a:t>
            </a:r>
            <a:endParaRPr/>
          </a:p>
        </p:txBody>
      </p:sp>
      <p:sp>
        <p:nvSpPr>
          <p:cNvPr id="1550" name="Google Shape;1550;g3e0a985d830_3_211"/>
          <p:cNvSpPr txBox="1"/>
          <p:nvPr>
            <p:ph idx="2" type="subTitle"/>
          </p:nvPr>
        </p:nvSpPr>
        <p:spPr>
          <a:xfrm>
            <a:off x="311800" y="3326550"/>
            <a:ext cx="8451000" cy="5541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a:t>ECSA Prescribing and Medicines Management Webinar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3e0a985d830_2_11"/>
          <p:cNvSpPr txBox="1"/>
          <p:nvPr>
            <p:ph idx="1" type="subTitle"/>
          </p:nvPr>
        </p:nvSpPr>
        <p:spPr>
          <a:xfrm>
            <a:off x="346500" y="3580550"/>
            <a:ext cx="8451000" cy="5541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a:t>Commonwealth Pharmacists Association</a:t>
            </a:r>
            <a:endParaRPr/>
          </a:p>
        </p:txBody>
      </p:sp>
      <p:sp>
        <p:nvSpPr>
          <p:cNvPr id="305" name="Google Shape;305;g3e0a985d830_2_11"/>
          <p:cNvSpPr txBox="1"/>
          <p:nvPr>
            <p:ph type="title"/>
          </p:nvPr>
        </p:nvSpPr>
        <p:spPr>
          <a:xfrm>
            <a:off x="315450" y="1757525"/>
            <a:ext cx="8416200" cy="1151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Why Prescribing Capacity Matters</a:t>
            </a:r>
            <a:br>
              <a:rPr lang="en"/>
            </a:br>
            <a:r>
              <a:rPr lang="en"/>
              <a:t>in Africa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g3ddaabc44cb_3_9"/>
          <p:cNvSpPr txBox="1"/>
          <p:nvPr>
            <p:ph type="title"/>
          </p:nvPr>
        </p:nvSpPr>
        <p:spPr>
          <a:xfrm>
            <a:off x="259650" y="99300"/>
            <a:ext cx="8572800" cy="62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Current Global Health Policy Landscape</a:t>
            </a:r>
            <a:endParaRPr/>
          </a:p>
        </p:txBody>
      </p:sp>
      <p:pic>
        <p:nvPicPr>
          <p:cNvPr id="311" name="Google Shape;311;g3ddaabc44cb_3_9" title="Screenshot 2025-06-26 at 14.57.26.png"/>
          <p:cNvPicPr preferRelativeResize="0"/>
          <p:nvPr/>
        </p:nvPicPr>
        <p:blipFill rotWithShape="1">
          <a:blip r:embed="rId3">
            <a:alphaModFix/>
          </a:blip>
          <a:srcRect b="0" l="0" r="0" t="0"/>
          <a:stretch/>
        </p:blipFill>
        <p:spPr>
          <a:xfrm>
            <a:off x="5238456" y="991000"/>
            <a:ext cx="3653350" cy="2919875"/>
          </a:xfrm>
          <a:prstGeom prst="rect">
            <a:avLst/>
          </a:prstGeom>
          <a:noFill/>
          <a:ln cap="flat" cmpd="sng" w="19050">
            <a:solidFill>
              <a:srgbClr val="F0CB5E"/>
            </a:solidFill>
            <a:prstDash val="solid"/>
            <a:round/>
            <a:headEnd len="sm" w="sm" type="none"/>
            <a:tailEnd len="sm" w="sm" type="none"/>
          </a:ln>
        </p:spPr>
      </p:pic>
      <p:grpSp>
        <p:nvGrpSpPr>
          <p:cNvPr id="312" name="Google Shape;312;g3ddaabc44cb_3_9"/>
          <p:cNvGrpSpPr/>
          <p:nvPr/>
        </p:nvGrpSpPr>
        <p:grpSpPr>
          <a:xfrm>
            <a:off x="252206" y="990994"/>
            <a:ext cx="4674077" cy="3320261"/>
            <a:chOff x="259650" y="1088400"/>
            <a:chExt cx="4674077" cy="3844675"/>
          </a:xfrm>
        </p:grpSpPr>
        <p:pic>
          <p:nvPicPr>
            <p:cNvPr id="313" name="Google Shape;313;g3ddaabc44cb_3_9" title="Screenshot 2025-06-25 at 17.48.31.png"/>
            <p:cNvPicPr preferRelativeResize="0"/>
            <p:nvPr/>
          </p:nvPicPr>
          <p:blipFill rotWithShape="1">
            <a:blip r:embed="rId4">
              <a:alphaModFix/>
            </a:blip>
            <a:srcRect b="0" l="0" r="0" t="0"/>
            <a:stretch/>
          </p:blipFill>
          <p:spPr>
            <a:xfrm>
              <a:off x="259650" y="1088400"/>
              <a:ext cx="4674077" cy="2604834"/>
            </a:xfrm>
            <a:prstGeom prst="rect">
              <a:avLst/>
            </a:prstGeom>
            <a:noFill/>
            <a:ln cap="flat" cmpd="sng" w="19050">
              <a:solidFill>
                <a:srgbClr val="F0CB5E"/>
              </a:solidFill>
              <a:prstDash val="solid"/>
              <a:round/>
              <a:headEnd len="sm" w="sm" type="none"/>
              <a:tailEnd len="sm" w="sm" type="none"/>
            </a:ln>
          </p:spPr>
        </p:pic>
        <p:pic>
          <p:nvPicPr>
            <p:cNvPr id="314" name="Google Shape;314;g3ddaabc44cb_3_9" title="Screenshot 2025-06-25 at 17.41.00.png"/>
            <p:cNvPicPr preferRelativeResize="0"/>
            <p:nvPr/>
          </p:nvPicPr>
          <p:blipFill rotWithShape="1">
            <a:blip r:embed="rId5">
              <a:alphaModFix/>
            </a:blip>
            <a:srcRect b="0" l="0" r="0" t="0"/>
            <a:stretch/>
          </p:blipFill>
          <p:spPr>
            <a:xfrm>
              <a:off x="259650" y="3920650"/>
              <a:ext cx="4674070" cy="1012425"/>
            </a:xfrm>
            <a:prstGeom prst="rect">
              <a:avLst/>
            </a:prstGeom>
            <a:noFill/>
            <a:ln cap="flat" cmpd="sng" w="19050">
              <a:solidFill>
                <a:srgbClr val="F0CB5E"/>
              </a:solidFill>
              <a:prstDash val="solid"/>
              <a:round/>
              <a:headEnd len="sm" w="sm" type="none"/>
              <a:tailEnd len="sm" w="sm" type="none"/>
            </a:ln>
          </p:spPr>
        </p:pic>
      </p:grpSp>
      <p:pic>
        <p:nvPicPr>
          <p:cNvPr id="315" name="Google Shape;315;g3ddaabc44cb_3_9"/>
          <p:cNvPicPr preferRelativeResize="0"/>
          <p:nvPr/>
        </p:nvPicPr>
        <p:blipFill rotWithShape="1">
          <a:blip r:embed="rId6">
            <a:alphaModFix/>
          </a:blip>
          <a:srcRect b="0" l="0" r="961" t="0"/>
          <a:stretch/>
        </p:blipFill>
        <p:spPr>
          <a:xfrm>
            <a:off x="4934909" y="4522350"/>
            <a:ext cx="1598275" cy="413700"/>
          </a:xfrm>
          <a:prstGeom prst="rect">
            <a:avLst/>
          </a:prstGeom>
          <a:noFill/>
          <a:ln>
            <a:noFill/>
          </a:ln>
        </p:spPr>
      </p:pic>
      <p:pic>
        <p:nvPicPr>
          <p:cNvPr id="316" name="Google Shape;316;g3ddaabc44cb_3_9" title="ecsahc_web_logo1-1.png"/>
          <p:cNvPicPr preferRelativeResize="0"/>
          <p:nvPr/>
        </p:nvPicPr>
        <p:blipFill rotWithShape="1">
          <a:blip r:embed="rId7">
            <a:alphaModFix/>
          </a:blip>
          <a:srcRect b="4189" l="1870" r="3693" t="2519"/>
          <a:stretch/>
        </p:blipFill>
        <p:spPr>
          <a:xfrm>
            <a:off x="2771493" y="4522350"/>
            <a:ext cx="1758935" cy="413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7BA918513CE14B9CE592583FEAA663" ma:contentTypeVersion="17" ma:contentTypeDescription="Create a new document." ma:contentTypeScope="" ma:versionID="e89e31d3c8b3a1796465ccda0c20da3c">
  <xsd:schema xmlns:xsd="http://www.w3.org/2001/XMLSchema" xmlns:xs="http://www.w3.org/2001/XMLSchema" xmlns:p="http://schemas.microsoft.com/office/2006/metadata/properties" xmlns:ns2="e29b02bd-0933-4e79-a63f-377511f3dfe2" xmlns:ns3="6a210d59-403b-40eb-a6bc-46d6533e2bb8" targetNamespace="http://schemas.microsoft.com/office/2006/metadata/properties" ma:root="true" ma:fieldsID="afb1488bd7a308bdafc874b8f43e3e63" ns2:_="" ns3:_="">
    <xsd:import namespace="e29b02bd-0933-4e79-a63f-377511f3dfe2"/>
    <xsd:import namespace="6a210d59-403b-40eb-a6bc-46d6533e2bb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Permissions"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9b02bd-0933-4e79-a63f-377511f3d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124078b-f337-4dce-96d4-42dfba37117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Permissions" ma:index="17" nillable="true" ma:displayName="Permissions" ma:format="Dropdown" ma:indexed="true" ma:list="UserInfo" ma:SearchPeopleOnly="false" ma:SharePointGroup="0" ma:internalName="Permission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210d59-403b-40eb-a6bc-46d6533e2bb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1e8fb36-d3b5-4014-99ba-0a6733bd9f50}" ma:internalName="TaxCatchAll" ma:showField="CatchAllData" ma:web="6a210d59-403b-40eb-a6bc-46d6533e2bb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ermissions xmlns="e29b02bd-0933-4e79-a63f-377511f3dfe2">
      <UserInfo>
        <DisplayName/>
        <AccountId xsi:nil="true"/>
        <AccountType/>
      </UserInfo>
    </Permissions>
    <lcf76f155ced4ddcb4097134ff3c332f xmlns="e29b02bd-0933-4e79-a63f-377511f3dfe2">
      <Terms xmlns="http://schemas.microsoft.com/office/infopath/2007/PartnerControls"/>
    </lcf76f155ced4ddcb4097134ff3c332f>
    <TaxCatchAll xmlns="6a210d59-403b-40eb-a6bc-46d6533e2bb8" xsi:nil="true"/>
  </documentManagement>
</p:properties>
</file>

<file path=customXml/itemProps1.xml><?xml version="1.0" encoding="utf-8"?>
<ds:datastoreItem xmlns:ds="http://schemas.openxmlformats.org/officeDocument/2006/customXml" ds:itemID="{7BFB6832-45EC-447E-A4A1-2AE75490E644}"/>
</file>

<file path=customXml/itemProps2.xml><?xml version="1.0" encoding="utf-8"?>
<ds:datastoreItem xmlns:ds="http://schemas.openxmlformats.org/officeDocument/2006/customXml" ds:itemID="{EEE115AE-ECE7-4BC7-9DA9-EFC9667032BF}"/>
</file>

<file path=customXml/itemProps3.xml><?xml version="1.0" encoding="utf-8"?>
<ds:datastoreItem xmlns:ds="http://schemas.openxmlformats.org/officeDocument/2006/customXml" ds:itemID="{44111254-874F-48EB-8271-AF7018EFBF59}"/>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DR.NAWA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0x010100297BA918513CE14B9CE592583FEAA663</vt:lpwstr>
  </property>
</Properties>
</file>